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tiff" ContentType="image/tiff"/>
  <Default Extension="wmf" ContentType="image/x-w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1" r:id="rId6"/>
    <p:sldId id="262" r:id="rId7"/>
    <p:sldId id="263" r:id="rId8"/>
    <p:sldId id="264" r:id="rId9"/>
    <p:sldId id="265" r:id="rId10"/>
    <p:sldId id="266" r:id="rId11"/>
    <p:sldId id="267" r:id="rId12"/>
    <p:sldId id="268" r:id="rId13"/>
    <p:sldId id="269" r:id="rId14"/>
    <p:sldId id="270" r:id="rId15"/>
    <p:sldId id="272" r:id="rId16"/>
    <p:sldId id="273" r:id="rId17"/>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 gary" initials="w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4.xml"/><Relationship Id="rId21" Type="http://schemas.openxmlformats.org/officeDocument/2006/relationships/commentAuthors" Target="commentAuthors.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9.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microsoft.com/office/2007/relationships/hdphoto" Target="../media/image4.wdp"/><Relationship Id="rId3" Type="http://schemas.openxmlformats.org/officeDocument/2006/relationships/image" Target="../media/image3.png"/><Relationship Id="rId2" Type="http://schemas.microsoft.com/office/2007/relationships/hdphoto" Target="../media/image2.wdp"/><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1.png"/><Relationship Id="rId3" Type="http://schemas.microsoft.com/office/2007/relationships/hdphoto" Target="../media/image4.wdp"/><Relationship Id="rId2" Type="http://schemas.openxmlformats.org/officeDocument/2006/relationships/image" Target="../media/image3.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3.png"/><Relationship Id="rId3" Type="http://schemas.openxmlformats.org/officeDocument/2006/relationships/image" Target="../media/image22.png"/><Relationship Id="rId2" Type="http://schemas.microsoft.com/office/2007/relationships/hdphoto" Target="../media/image4.wdp"/><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4.png"/><Relationship Id="rId2" Type="http://schemas.microsoft.com/office/2007/relationships/hdphoto" Target="../media/image4.wdp"/><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6.png"/><Relationship Id="rId3" Type="http://schemas.openxmlformats.org/officeDocument/2006/relationships/image" Target="../media/image25.png"/><Relationship Id="rId2" Type="http://schemas.microsoft.com/office/2007/relationships/hdphoto" Target="../media/image4.wdp"/><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7.png"/><Relationship Id="rId2" Type="http://schemas.microsoft.com/office/2007/relationships/hdphoto" Target="../media/image4.wdp"/><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9.png"/><Relationship Id="rId3" Type="http://schemas.openxmlformats.org/officeDocument/2006/relationships/image" Target="../media/image28.png"/><Relationship Id="rId2" Type="http://schemas.microsoft.com/office/2007/relationships/hdphoto" Target="../media/image4.wdp"/><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6.png"/><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8.png"/><Relationship Id="rId4" Type="http://schemas.microsoft.com/office/2007/relationships/hdphoto" Target="../media/image4.wdp"/><Relationship Id="rId3"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xml"/><Relationship Id="rId3" Type="http://schemas.openxmlformats.org/officeDocument/2006/relationships/image" Target="../media/image9.png"/><Relationship Id="rId2" Type="http://schemas.microsoft.com/office/2007/relationships/hdphoto" Target="../media/image4.wdp"/><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microsoft.com/office/2007/relationships/hdphoto" Target="../media/image4.wdp"/><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3.xml"/><Relationship Id="rId2" Type="http://schemas.microsoft.com/office/2007/relationships/hdphoto" Target="../media/image4.wdp"/><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5.png"/><Relationship Id="rId3" Type="http://schemas.openxmlformats.org/officeDocument/2006/relationships/image" Target="../media/image14.tiff"/><Relationship Id="rId2" Type="http://schemas.microsoft.com/office/2007/relationships/hdphoto" Target="../media/image4.wdp"/><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6.png"/><Relationship Id="rId2" Type="http://schemas.microsoft.com/office/2007/relationships/hdphoto" Target="../media/image4.wdp"/><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vmlDrawing" Target="../drawings/vmlDrawing1.vml"/><Relationship Id="rId8" Type="http://schemas.openxmlformats.org/officeDocument/2006/relationships/slideLayout" Target="../slideLayouts/slideLayout2.xml"/><Relationship Id="rId7" Type="http://schemas.openxmlformats.org/officeDocument/2006/relationships/oleObject" Target="../embeddings/oleObject2.bin"/><Relationship Id="rId6" Type="http://schemas.openxmlformats.org/officeDocument/2006/relationships/image" Target="../media/image19.wmf"/><Relationship Id="rId5" Type="http://schemas.openxmlformats.org/officeDocument/2006/relationships/oleObject" Target="../embeddings/oleObject1.bin"/><Relationship Id="rId4" Type="http://schemas.openxmlformats.org/officeDocument/2006/relationships/image" Target="../media/image18.png"/><Relationship Id="rId3" Type="http://schemas.openxmlformats.org/officeDocument/2006/relationships/image" Target="../media/image17.png"/><Relationship Id="rId2" Type="http://schemas.microsoft.com/office/2007/relationships/hdphoto" Target="../media/image4.wdp"/><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16857" y="1907177"/>
            <a:ext cx="11358286" cy="2286000"/>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r>
              <a:rPr lang="en-US" altLang="zh-CN" sz="4000" b="1" dirty="0">
                <a:solidFill>
                  <a:prstClr val="white"/>
                </a:solidFill>
                <a:latin typeface="Calibri" panose="020F0502020204030204"/>
                <a:ea typeface="等线" panose="02010600030101010101" pitchFamily="2" charset="-122"/>
              </a:rPr>
              <a:t>                </a:t>
            </a:r>
            <a:r>
              <a:rPr lang="en-US" altLang="zh-CN" sz="3200" b="1" dirty="0">
                <a:solidFill>
                  <a:prstClr val="white"/>
                </a:solidFill>
                <a:latin typeface="Calibri" panose="020F0502020204030204"/>
                <a:ea typeface="等线" panose="02010600030101010101" pitchFamily="2" charset="-122"/>
              </a:rPr>
              <a:t>   Retinal Structure Detection in OCTA Image via</a:t>
            </a:r>
            <a:endParaRPr lang="en-US" altLang="zh-CN" sz="3200" b="1" dirty="0">
              <a:solidFill>
                <a:prstClr val="white"/>
              </a:solidFill>
              <a:latin typeface="Calibri" panose="020F0502020204030204"/>
              <a:ea typeface="等线" panose="02010600030101010101" pitchFamily="2" charset="-122"/>
            </a:endParaRPr>
          </a:p>
          <a:p>
            <a:pPr algn="ctr" defTabSz="913765">
              <a:defRPr/>
            </a:pPr>
            <a:r>
              <a:rPr lang="en-US" altLang="zh-CN" sz="3200" b="1" dirty="0">
                <a:solidFill>
                  <a:prstClr val="white"/>
                </a:solidFill>
                <a:latin typeface="Calibri" panose="020F0502020204030204"/>
                <a:ea typeface="等线" panose="02010600030101010101" pitchFamily="2" charset="-122"/>
              </a:rPr>
              <a:t>Voting-based Multi-task Learning</a:t>
            </a:r>
            <a:endParaRPr lang="en-US" altLang="zh-CN" sz="3200" b="1" dirty="0">
              <a:solidFill>
                <a:prstClr val="white"/>
              </a:solidFill>
              <a:latin typeface="Calibri" panose="020F0502020204030204"/>
              <a:ea typeface="等线" panose="02010600030101010101" pitchFamily="2" charset="-122"/>
            </a:endParaRPr>
          </a:p>
        </p:txBody>
      </p:sp>
      <p:sp>
        <p:nvSpPr>
          <p:cNvPr id="12" name="椭圆 11"/>
          <p:cNvSpPr/>
          <p:nvPr/>
        </p:nvSpPr>
        <p:spPr>
          <a:xfrm>
            <a:off x="586321" y="1803653"/>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latin typeface="Calibri" panose="020F0502020204030204"/>
              <a:ea typeface="等线" panose="02010600030101010101" pitchFamily="2" charset="-122"/>
            </a:endParaRPr>
          </a:p>
        </p:txBody>
      </p:sp>
      <p:pic>
        <p:nvPicPr>
          <p:cNvPr id="9" name="图片 8"/>
          <p:cNvPicPr>
            <a:picLocks noChangeAspect="1"/>
          </p:cNvPicPr>
          <p:nvPr/>
        </p:nvPicPr>
        <p:blipFill>
          <a:blip r:embed="rId1">
            <a:extLst>
              <a:ext uri="{BEBA8EAE-BF5A-486C-A8C5-ECC9F3942E4B}">
                <a14:imgProps xmlns:a14="http://schemas.microsoft.com/office/drawing/2010/main">
                  <a14:imgLayer r:embed="rId2">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328150" y="1632549"/>
            <a:ext cx="3140616" cy="2903588"/>
          </a:xfrm>
          <a:prstGeom prst="rect">
            <a:avLst/>
          </a:prstGeom>
        </p:spPr>
      </p:pic>
      <p:pic>
        <p:nvPicPr>
          <p:cNvPr id="10" name="图片 9"/>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grpSp>
        <p:nvGrpSpPr>
          <p:cNvPr id="13" name="组合 12"/>
          <p:cNvGrpSpPr/>
          <p:nvPr/>
        </p:nvGrpSpPr>
        <p:grpSpPr>
          <a:xfrm>
            <a:off x="8658681" y="5820757"/>
            <a:ext cx="3028952" cy="960300"/>
            <a:chOff x="4688360" y="5111533"/>
            <a:chExt cx="3028952" cy="960300"/>
          </a:xfrm>
        </p:grpSpPr>
        <p:sp>
          <p:nvSpPr>
            <p:cNvPr id="14" name="椭圆 13"/>
            <p:cNvSpPr/>
            <p:nvPr/>
          </p:nvSpPr>
          <p:spPr>
            <a:xfrm>
              <a:off x="4825750" y="5851669"/>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endParaRPr lang="zh-CN" altLang="en-US" kern="0">
                <a:solidFill>
                  <a:prstClr val="white"/>
                </a:solidFill>
                <a:latin typeface="Arial" panose="020B0604020202020204"/>
                <a:ea typeface="微软雅黑" panose="020B0503020204020204" charset="-122"/>
              </a:endParaRPr>
            </a:p>
          </p:txBody>
        </p:sp>
        <p:sp>
          <p:nvSpPr>
            <p:cNvPr id="15" name="椭圆 14"/>
            <p:cNvSpPr/>
            <p:nvPr/>
          </p:nvSpPr>
          <p:spPr>
            <a:xfrm>
              <a:off x="7322211" y="5851669"/>
              <a:ext cx="220164" cy="220164"/>
            </a:xfrm>
            <a:prstGeom prst="ellipse">
              <a:avLst/>
            </a:prstGeom>
            <a:noFill/>
            <a:ln w="12700" cap="flat" cmpd="sng" algn="ctr">
              <a:solidFill>
                <a:srgbClr val="5C307D"/>
              </a:soli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algn="ctr">
                <a:defRPr/>
              </a:pPr>
              <a:r>
                <a:rPr lang="en-US" altLang="zh-CN" kern="0" dirty="0">
                  <a:solidFill>
                    <a:prstClr val="white"/>
                  </a:solidFill>
                  <a:latin typeface="Arial" panose="020B0604020202020204"/>
                  <a:ea typeface="微软雅黑" panose="020B0503020204020204" charset="-122"/>
                </a:rPr>
                <a:t>  </a:t>
              </a:r>
              <a:endParaRPr lang="zh-CN" altLang="en-US" kern="0" dirty="0">
                <a:solidFill>
                  <a:prstClr val="white"/>
                </a:solidFill>
                <a:latin typeface="Arial" panose="020B0604020202020204"/>
                <a:ea typeface="微软雅黑" panose="020B0503020204020204" charset="-122"/>
              </a:endParaRPr>
            </a:p>
          </p:txBody>
        </p:sp>
        <p:sp>
          <p:nvSpPr>
            <p:cNvPr id="16" name="文本占位符 56"/>
            <p:cNvSpPr txBox="1"/>
            <p:nvPr/>
          </p:nvSpPr>
          <p:spPr>
            <a:xfrm>
              <a:off x="5196678" y="5111533"/>
              <a:ext cx="2012315" cy="443865"/>
            </a:xfrm>
            <a:custGeom>
              <a:avLst/>
              <a:gdLst>
                <a:gd name="connsiteX0" fmla="*/ 0 w 1747925"/>
                <a:gd name="connsiteY0" fmla="*/ 176559 h 353120"/>
                <a:gd name="connsiteX1" fmla="*/ 0 w 1747925"/>
                <a:gd name="connsiteY1" fmla="*/ 176560 h 353120"/>
                <a:gd name="connsiteX2" fmla="*/ 0 w 1747925"/>
                <a:gd name="connsiteY2" fmla="*/ 176560 h 353120"/>
                <a:gd name="connsiteX3" fmla="*/ 176560 w 1747925"/>
                <a:gd name="connsiteY3" fmla="*/ 0 h 353120"/>
                <a:gd name="connsiteX4" fmla="*/ 1571365 w 1747925"/>
                <a:gd name="connsiteY4" fmla="*/ 0 h 353120"/>
                <a:gd name="connsiteX5" fmla="*/ 1747925 w 1747925"/>
                <a:gd name="connsiteY5" fmla="*/ 176560 h 353120"/>
                <a:gd name="connsiteX6" fmla="*/ 1747924 w 1747925"/>
                <a:gd name="connsiteY6" fmla="*/ 176560 h 353120"/>
                <a:gd name="connsiteX7" fmla="*/ 1571364 w 1747925"/>
                <a:gd name="connsiteY7" fmla="*/ 353120 h 353120"/>
                <a:gd name="connsiteX8" fmla="*/ 176560 w 1747925"/>
                <a:gd name="connsiteY8" fmla="*/ 353119 h 353120"/>
                <a:gd name="connsiteX9" fmla="*/ 13875 w 1747925"/>
                <a:gd name="connsiteY9" fmla="*/ 245284 h 353120"/>
                <a:gd name="connsiteX10" fmla="*/ 0 w 1747925"/>
                <a:gd name="connsiteY10" fmla="*/ 176560 h 353120"/>
                <a:gd name="connsiteX11" fmla="*/ 13875 w 1747925"/>
                <a:gd name="connsiteY11" fmla="*/ 107835 h 353120"/>
                <a:gd name="connsiteX12" fmla="*/ 176560 w 1747925"/>
                <a:gd name="connsiteY12" fmla="*/ 0 h 353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7925" h="353120">
                  <a:moveTo>
                    <a:pt x="0" y="176559"/>
                  </a:moveTo>
                  <a:lnTo>
                    <a:pt x="0" y="176560"/>
                  </a:lnTo>
                  <a:lnTo>
                    <a:pt x="0" y="176560"/>
                  </a:lnTo>
                  <a:close/>
                  <a:moveTo>
                    <a:pt x="176560" y="0"/>
                  </a:moveTo>
                  <a:lnTo>
                    <a:pt x="1571365" y="0"/>
                  </a:lnTo>
                  <a:cubicBezTo>
                    <a:pt x="1668876" y="0"/>
                    <a:pt x="1747925" y="79049"/>
                    <a:pt x="1747925" y="176560"/>
                  </a:cubicBezTo>
                  <a:lnTo>
                    <a:pt x="1747924" y="176560"/>
                  </a:lnTo>
                  <a:cubicBezTo>
                    <a:pt x="1747924" y="274071"/>
                    <a:pt x="1668875" y="353120"/>
                    <a:pt x="1571364" y="353120"/>
                  </a:cubicBezTo>
                  <a:lnTo>
                    <a:pt x="176560" y="353119"/>
                  </a:lnTo>
                  <a:cubicBezTo>
                    <a:pt x="103427" y="353119"/>
                    <a:pt x="40679" y="308654"/>
                    <a:pt x="13875" y="245284"/>
                  </a:cubicBezTo>
                  <a:lnTo>
                    <a:pt x="0" y="176560"/>
                  </a:lnTo>
                  <a:lnTo>
                    <a:pt x="13875" y="107835"/>
                  </a:lnTo>
                  <a:cubicBezTo>
                    <a:pt x="40679" y="44465"/>
                    <a:pt x="103427" y="0"/>
                    <a:pt x="176560" y="0"/>
                  </a:cubicBezTo>
                  <a:close/>
                </a:path>
              </a:pathLst>
            </a:custGeom>
            <a:solidFill>
              <a:srgbClr val="1A78C3"/>
            </a:solidFill>
          </p:spPr>
          <p:txBody>
            <a:bodyPr vert="horz" wrap="square" lIns="91440" tIns="45720" rIns="91440" bIns="45720" rtlCol="0" anchor="ctr" anchorCtr="0">
              <a:noAutofit/>
            </a:bodyPr>
            <a:lstStyle>
              <a:lvl1pPr marL="0" indent="0" algn="ctr" defTabSz="914400" rtl="0" eaLnBrk="1" latinLnBrk="0" hangingPunct="1">
                <a:lnSpc>
                  <a:spcPct val="90000"/>
                </a:lnSpc>
                <a:spcBef>
                  <a:spcPts val="1000"/>
                </a:spcBef>
                <a:buFontTx/>
                <a:buNone/>
                <a:defRPr sz="140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Tx/>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ym typeface="+mn-ea"/>
                </a:rPr>
                <a:t>汇报人</a:t>
              </a:r>
              <a:r>
                <a:rPr lang="en-US" altLang="zh-CN" dirty="0">
                  <a:sym typeface="+mn-ea"/>
                </a:rPr>
                <a:t>:</a:t>
              </a:r>
              <a:r>
                <a:rPr lang="zh-CN" altLang="en-US" dirty="0">
                  <a:sym typeface="+mn-ea"/>
                </a:rPr>
                <a:t>马睿</a:t>
              </a:r>
              <a:endParaRPr lang="zh-CN" altLang="en-US" dirty="0">
                <a:sym typeface="+mn-ea"/>
              </a:endParaRPr>
            </a:p>
          </p:txBody>
        </p:sp>
        <p:sp>
          <p:nvSpPr>
            <p:cNvPr id="17" name="文本占位符 13"/>
            <p:cNvSpPr txBox="1"/>
            <p:nvPr/>
          </p:nvSpPr>
          <p:spPr>
            <a:xfrm>
              <a:off x="4688360" y="5555398"/>
              <a:ext cx="3028952" cy="296271"/>
            </a:xfrm>
            <a:prstGeom prst="rect">
              <a:avLst/>
            </a:prstGeom>
          </p:spPr>
          <p:txBody>
            <a:bodyPr vert="horz" lIns="91440" tIns="45720" rIns="91440" bIns="45720" rtlCol="0" anchor="ctr">
              <a:noAutofit/>
            </a:bodyPr>
            <a:lstStyle>
              <a:lvl1pPr marL="0" indent="0" algn="ctr" defTabSz="914400" rtl="0" eaLnBrk="1" latinLnBrk="0" hangingPunct="1">
                <a:lnSpc>
                  <a:spcPct val="90000"/>
                </a:lnSpc>
                <a:spcBef>
                  <a:spcPts val="1000"/>
                </a:spcBef>
                <a:buFont typeface="Arial" panose="020B0604020202020204" pitchFamily="34" charset="0"/>
                <a:buNone/>
                <a:defRPr sz="1400" b="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ysClr val="windowText" lastClr="000000"/>
                  </a:solidFill>
                  <a:latin typeface="Arial" panose="020B0604020202020204"/>
                  <a:ea typeface="微软雅黑" panose="020B0503020204020204" charset="-122"/>
                </a:rPr>
                <a:t> 2022 / 10 / 13</a:t>
              </a:r>
              <a:endParaRPr lang="en-US" altLang="zh-CN" dirty="0">
                <a:solidFill>
                  <a:sysClr val="windowText" lastClr="000000"/>
                </a:solidFill>
                <a:latin typeface="Arial" panose="020B0604020202020204"/>
                <a:ea typeface="微软雅黑" panose="020B0503020204020204" charset="-122"/>
              </a:endParaRPr>
            </a:p>
          </p:txBody>
        </p:sp>
      </p:grpSp>
    </p:spTree>
  </p:cSld>
  <p:clrMapOvr>
    <a:masterClrMapping/>
  </p:clrMapOvr>
  <mc:AlternateContent xmlns:mc="http://schemas.openxmlformats.org/markup-compatibility/2006">
    <mc:Choice xmlns:p14="http://schemas.microsoft.com/office/powerpoint/2010/main" Requires="p14">
      <p:transition spd="slow" p14:dur="2000" advClick="0" advTm="1000"/>
    </mc:Choice>
    <mc:Fallback>
      <p:transition spd="slow" advClick="0" advTm="1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3340735" y="4800600"/>
            <a:ext cx="5010150" cy="2057400"/>
          </a:xfrm>
          <a:prstGeom prst="rect">
            <a:avLst/>
          </a:prstGeom>
        </p:spPr>
      </p:pic>
      <p:pic>
        <p:nvPicPr>
          <p:cNvPr id="14" name="图片 13"/>
          <p:cNvPicPr>
            <a:picLocks noChangeAspect="1"/>
          </p:cNvPicPr>
          <p:nvPr/>
        </p:nvPicPr>
        <p:blipFill>
          <a:blip r:embed="rId2" cstate="print">
            <a:extLst>
              <a:ext uri="{BEBA8EAE-BF5A-486C-A8C5-ECC9F3942E4B}">
                <a14:imgProps xmlns:a14="http://schemas.microsoft.com/office/drawing/2010/main">
                  <a14:imgLayer r:embed="rId3">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dirty="0">
                <a:solidFill>
                  <a:sysClr val="windowText" lastClr="000000"/>
                </a:solidFill>
                <a:latin typeface="Arial" panose="020B0604020202020204"/>
                <a:ea typeface="微软雅黑" panose="020B0503020204020204" charset="-122"/>
              </a:rPr>
              <a:t>RVJ</a:t>
            </a:r>
            <a:r>
              <a:rPr lang="zh-CN" altLang="en-US" sz="2600" b="1" dirty="0">
                <a:solidFill>
                  <a:sysClr val="windowText" lastClr="000000"/>
                </a:solidFill>
                <a:latin typeface="Arial" panose="020B0604020202020204"/>
                <a:ea typeface="微软雅黑" panose="020B0503020204020204" charset="-122"/>
              </a:rPr>
              <a:t>任务头</a:t>
            </a:r>
            <a:r>
              <a:rPr lang="en-US" altLang="zh-CN" sz="2600" b="1" dirty="0">
                <a:solidFill>
                  <a:sysClr val="windowText" lastClr="000000"/>
                </a:solidFill>
                <a:latin typeface="Arial" panose="020B0604020202020204"/>
                <a:ea typeface="微软雅黑" panose="020B0503020204020204" charset="-122"/>
              </a:rPr>
              <a:t>Task head for RVJ</a:t>
            </a:r>
            <a:endParaRPr lang="en-US" altLang="zh-CN" sz="2600" b="1" dirty="0">
              <a:solidFill>
                <a:sysClr val="windowText" lastClr="000000"/>
              </a:solidFill>
              <a:latin typeface="Arial" panose="020B0604020202020204"/>
              <a:ea typeface="微软雅黑" panose="020B0503020204020204" charset="-122"/>
            </a:endParaRPr>
          </a:p>
        </p:txBody>
      </p:sp>
      <p:pic>
        <p:nvPicPr>
          <p:cNvPr id="2" name="图片 1"/>
          <p:cNvPicPr>
            <a:picLocks noChangeAspect="1"/>
          </p:cNvPicPr>
          <p:nvPr/>
        </p:nvPicPr>
        <p:blipFill>
          <a:blip r:embed="rId4"/>
          <a:stretch>
            <a:fillRect/>
          </a:stretch>
        </p:blipFill>
        <p:spPr>
          <a:xfrm>
            <a:off x="2936240" y="1000760"/>
            <a:ext cx="5819775" cy="1828800"/>
          </a:xfrm>
          <a:prstGeom prst="rect">
            <a:avLst/>
          </a:prstGeom>
        </p:spPr>
      </p:pic>
      <p:sp>
        <p:nvSpPr>
          <p:cNvPr id="3" name="文本框 2"/>
          <p:cNvSpPr txBox="1"/>
          <p:nvPr/>
        </p:nvSpPr>
        <p:spPr>
          <a:xfrm>
            <a:off x="806450" y="3244850"/>
            <a:ext cx="11057255" cy="1753235"/>
          </a:xfrm>
          <a:prstGeom prst="rect">
            <a:avLst/>
          </a:prstGeom>
          <a:noFill/>
        </p:spPr>
        <p:txBody>
          <a:bodyPr wrap="square" rtlCol="0">
            <a:spAutoFit/>
          </a:bodyPr>
          <a:p>
            <a:r>
              <a:rPr lang="zh-CN" altLang="en-US"/>
              <a:t>在通常关键点检测（</a:t>
            </a:r>
            <a:r>
              <a:rPr lang="en-US" altLang="zh-CN"/>
              <a:t>keypoint detection</a:t>
            </a:r>
            <a:r>
              <a:rPr lang="zh-CN" altLang="en-US"/>
              <a:t>）任务中，目标的点的数量是已知的，比如人体关键点</a:t>
            </a:r>
            <a:r>
              <a:rPr lang="zh-CN" altLang="en-US"/>
              <a:t>检测。</a:t>
            </a:r>
            <a:endParaRPr lang="zh-CN" altLang="en-US"/>
          </a:p>
          <a:p>
            <a:endParaRPr lang="zh-CN" altLang="en-US"/>
          </a:p>
          <a:p>
            <a:r>
              <a:rPr lang="zh-CN" altLang="en-US"/>
              <a:t>然而在本任务中，其数量是未知的，所以充满挑战</a:t>
            </a:r>
            <a:r>
              <a:rPr lang="zh-CN" altLang="en-US"/>
              <a:t>性。</a:t>
            </a:r>
            <a:endParaRPr lang="zh-CN" altLang="en-US"/>
          </a:p>
          <a:p>
            <a:endParaRPr lang="zh-CN" altLang="en-US"/>
          </a:p>
          <a:p>
            <a:r>
              <a:rPr lang="zh-CN" altLang="en-US"/>
              <a:t>本文将这个复杂任务分为两个简单任务</a:t>
            </a:r>
            <a:r>
              <a:rPr lang="en-US" altLang="zh-CN"/>
              <a:t>:</a:t>
            </a:r>
            <a:r>
              <a:rPr lang="zh-CN" altLang="en-US"/>
              <a:t>热图回归（找到所有的</a:t>
            </a:r>
            <a:r>
              <a:rPr lang="en-US" altLang="zh-CN"/>
              <a:t>RVJs</a:t>
            </a:r>
            <a:r>
              <a:rPr lang="zh-CN" altLang="en-US"/>
              <a:t>（包含分岔与交点））、网格分类</a:t>
            </a:r>
            <a:r>
              <a:rPr lang="en-US" altLang="zh-CN"/>
              <a:t>(</a:t>
            </a:r>
            <a:r>
              <a:rPr lang="zh-CN" altLang="en-US"/>
              <a:t>具体将</a:t>
            </a:r>
            <a:r>
              <a:rPr lang="en-US" altLang="zh-CN"/>
              <a:t>RVJs</a:t>
            </a:r>
            <a:r>
              <a:rPr lang="zh-CN" altLang="en-US"/>
              <a:t>分类为交点与分岔两类</a:t>
            </a:r>
            <a:r>
              <a:rPr lang="en-US" altLang="zh-CN"/>
              <a:t>)</a:t>
            </a:r>
            <a:r>
              <a:rPr lang="zh-CN" altLang="en-US"/>
              <a:t>。</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加权损失</a:t>
            </a:r>
            <a:endParaRPr lang="zh-CN" altLang="en-US" sz="2600" b="1" dirty="0">
              <a:solidFill>
                <a:sysClr val="windowText" lastClr="000000"/>
              </a:solidFill>
              <a:latin typeface="Arial" panose="020B0604020202020204"/>
              <a:ea typeface="微软雅黑" panose="020B0503020204020204" charset="-122"/>
            </a:endParaRPr>
          </a:p>
        </p:txBody>
      </p:sp>
      <mc:AlternateContent xmlns:mc="http://schemas.openxmlformats.org/markup-compatibility/2006">
        <mc:Choice xmlns:a14="http://schemas.microsoft.com/office/drawing/2010/main" Requires="a14">
          <p:sp>
            <p:nvSpPr>
              <p:cNvPr id="4" name="文本框 3"/>
              <p:cNvSpPr txBox="1"/>
              <p:nvPr/>
            </p:nvSpPr>
            <p:spPr>
              <a:xfrm>
                <a:off x="806386" y="1171829"/>
                <a:ext cx="1915795" cy="875030"/>
              </a:xfrm>
              <a:prstGeom prst="rect">
                <a:avLst/>
              </a:prstGeom>
              <a:noFill/>
            </p:spPr>
            <p:txBody>
              <a:bodyPr wrap="none" rtlCol="0" anchor="t">
                <a:spAutoFit/>
              </a:bodyPr>
              <a:p>
                <a:pPr algn="l"/>
                <a14:m>
                  <m:oMathPara xmlns:m="http://schemas.openxmlformats.org/officeDocument/2006/math">
                    <m:oMathParaPr>
                      <m:jc m:val="centerGroup"/>
                    </m:oMathParaPr>
                    <m:oMath xmlns:m="http://schemas.openxmlformats.org/officeDocument/2006/math">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𝑇𝑜𝑡𝑎𝑙</m:t>
                          </m:r>
                        </m:sub>
                      </m:sSub>
                      <m:r>
                        <a:rPr lang="en-US" altLang="zh-CN" i="1">
                          <a:latin typeface="Cambria Math" panose="02040503050406030204" charset="0"/>
                          <a:cs typeface="Cambria Math" panose="02040503050406030204" charset="0"/>
                        </a:rPr>
                        <m:t>=</m:t>
                      </m:r>
                      <m:nary>
                        <m:naryPr>
                          <m:chr m:val="∑"/>
                          <m:limLoc m:val="undOvr"/>
                          <m:ctrlPr>
                            <a:rPr lang="en-US" altLang="zh-CN" i="1">
                              <a:latin typeface="Cambria Math" panose="02040503050406030204" charset="0"/>
                              <a:cs typeface="Cambria Math" panose="02040503050406030204" charset="0"/>
                            </a:rPr>
                          </m:ctrlPr>
                        </m:naryPr>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𝑁</m:t>
                          </m:r>
                        </m:sup>
                        <m:e>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𝑎</m:t>
                              </m:r>
                            </m:e>
                            <m:sub>
                              <m:r>
                                <a:rPr lang="en-US" altLang="zh-CN" i="1">
                                  <a:latin typeface="Cambria Math" panose="02040503050406030204" charset="0"/>
                                  <a:cs typeface="Cambria Math" panose="02040503050406030204" charset="0"/>
                                </a:rPr>
                                <m:t>𝑛</m:t>
                              </m:r>
                            </m:sub>
                          </m:sSub>
                          <m:sSub>
                            <m:sSubPr>
                              <m:ctrlPr>
                                <a:rPr lang="en-US" altLang="zh-CN" i="1">
                                  <a:latin typeface="Cambria Math" panose="02040503050406030204" charset="0"/>
                                  <a:cs typeface="Cambria Math" panose="02040503050406030204" charset="0"/>
                                </a:rPr>
                              </m:ctrlPr>
                            </m:sSubPr>
                            <m:e>
                              <m:r>
                                <a:rPr lang="en-US" altLang="zh-CN" i="1">
                                  <a:latin typeface="Cambria Math" panose="02040503050406030204" charset="0"/>
                                  <a:cs typeface="Cambria Math" panose="02040503050406030204" charset="0"/>
                                </a:rPr>
                                <m:t>𝐿</m:t>
                              </m:r>
                            </m:e>
                            <m:sub>
                              <m:r>
                                <a:rPr lang="en-US" altLang="zh-CN" i="1">
                                  <a:latin typeface="Cambria Math" panose="02040503050406030204" charset="0"/>
                                  <a:cs typeface="Cambria Math" panose="02040503050406030204" charset="0"/>
                                </a:rPr>
                                <m:t>𝑛</m:t>
                              </m:r>
                            </m:sub>
                          </m:sSub>
                        </m:e>
                      </m:nary>
                    </m:oMath>
                  </m:oMathPara>
                </a14:m>
                <a:endParaRPr lang="zh-CN" altLang="en-US"/>
              </a:p>
            </p:txBody>
          </p:sp>
        </mc:Choice>
        <mc:Fallback>
          <p:sp>
            <p:nvSpPr>
              <p:cNvPr id="4" name="文本框 3"/>
              <p:cNvSpPr txBox="1">
                <a:spLocks noRot="1" noChangeAspect="1" noMove="1" noResize="1" noEditPoints="1" noAdjustHandles="1" noChangeArrowheads="1" noChangeShapeType="1" noTextEdit="1"/>
              </p:cNvSpPr>
              <p:nvPr/>
            </p:nvSpPr>
            <p:spPr>
              <a:xfrm>
                <a:off x="806386" y="1171829"/>
                <a:ext cx="1915795" cy="875030"/>
              </a:xfrm>
              <a:prstGeom prst="rect">
                <a:avLst/>
              </a:prstGeom>
              <a:blipFill rotWithShape="1">
                <a:blip r:embed="rId3"/>
                <a:stretch>
                  <a:fillRect l="-30" t="-29" r="30" b="29"/>
                </a:stretch>
              </a:blipFill>
            </p:spPr>
            <p:txBody>
              <a:bodyPr/>
              <a:lstStyle/>
              <a:p>
                <a:r>
                  <a:rPr lang="zh-CN" altLang="en-US">
                    <a:noFill/>
                  </a:rPr>
                  <a:t> </a:t>
                </a:r>
              </a:p>
            </p:txBody>
          </p:sp>
        </mc:Fallback>
      </mc:AlternateContent>
      <p:sp>
        <p:nvSpPr>
          <p:cNvPr id="5" name="文本框 4"/>
          <p:cNvSpPr txBox="1"/>
          <p:nvPr/>
        </p:nvSpPr>
        <p:spPr>
          <a:xfrm>
            <a:off x="3526155" y="1260475"/>
            <a:ext cx="7092950" cy="645160"/>
          </a:xfrm>
          <a:prstGeom prst="rect">
            <a:avLst/>
          </a:prstGeom>
          <a:noFill/>
        </p:spPr>
        <p:txBody>
          <a:bodyPr wrap="square" rtlCol="0">
            <a:spAutoFit/>
          </a:bodyPr>
          <a:p>
            <a:r>
              <a:rPr lang="zh-CN" altLang="en-US"/>
              <a:t>总函数为多个损失的加权</a:t>
            </a:r>
            <a:r>
              <a:rPr lang="zh-CN" altLang="en-US"/>
              <a:t>和；</a:t>
            </a:r>
            <a:endParaRPr lang="zh-CN" altLang="en-US"/>
          </a:p>
          <a:p>
            <a:r>
              <a:rPr lang="zh-CN" altLang="en-US"/>
              <a:t>其中</a:t>
            </a:r>
            <a:r>
              <a:rPr lang="en-US" altLang="zh-CN"/>
              <a:t>RV,FAZ</a:t>
            </a:r>
            <a:r>
              <a:rPr lang="zh-CN" altLang="en-US"/>
              <a:t>任务使用的损失函数为</a:t>
            </a:r>
            <a:r>
              <a:rPr lang="en-US" altLang="zh-CN"/>
              <a:t>BCE</a:t>
            </a:r>
            <a:r>
              <a:rPr lang="zh-CN" altLang="en-US"/>
              <a:t>；</a:t>
            </a:r>
            <a:endParaRPr lang="zh-CN" altLang="en-US"/>
          </a:p>
        </p:txBody>
      </p:sp>
      <p:sp>
        <p:nvSpPr>
          <p:cNvPr id="6" name="文本框 5"/>
          <p:cNvSpPr txBox="1"/>
          <p:nvPr/>
        </p:nvSpPr>
        <p:spPr>
          <a:xfrm>
            <a:off x="806450" y="2359025"/>
            <a:ext cx="10859135" cy="2030095"/>
          </a:xfrm>
          <a:prstGeom prst="rect">
            <a:avLst/>
          </a:prstGeom>
          <a:noFill/>
        </p:spPr>
        <p:txBody>
          <a:bodyPr wrap="square" rtlCol="0">
            <a:spAutoFit/>
          </a:bodyPr>
          <a:p>
            <a:r>
              <a:rPr lang="en-US" altLang="zh-CN"/>
              <a:t>RVJ</a:t>
            </a:r>
            <a:r>
              <a:rPr lang="zh-CN" altLang="en-US"/>
              <a:t>损失</a:t>
            </a:r>
            <a:r>
              <a:rPr lang="zh-CN" altLang="en-US"/>
              <a:t>函数</a:t>
            </a:r>
            <a:endParaRPr lang="zh-CN" altLang="en-US"/>
          </a:p>
          <a:p>
            <a:r>
              <a:rPr lang="en-US" altLang="zh-CN"/>
              <a:t>1</a:t>
            </a:r>
            <a:r>
              <a:rPr lang="zh-CN" altLang="en-US"/>
              <a:t>、</a:t>
            </a:r>
            <a:r>
              <a:rPr lang="zh-CN" altLang="en-US"/>
              <a:t>热图回归：</a:t>
            </a:r>
            <a:endParaRPr lang="zh-CN" altLang="en-US"/>
          </a:p>
          <a:p>
            <a:r>
              <a:rPr lang="zh-CN" altLang="en-US"/>
              <a:t>基于</a:t>
            </a:r>
            <a:r>
              <a:rPr lang="en-US" altLang="zh-CN"/>
              <a:t>RVJs</a:t>
            </a:r>
            <a:r>
              <a:rPr lang="zh-CN" altLang="en-US"/>
              <a:t>的标签坐标，利用方差为</a:t>
            </a:r>
            <a:r>
              <a:rPr lang="en-US" altLang="zh-CN"/>
              <a:t>2.5</a:t>
            </a:r>
            <a:r>
              <a:rPr lang="zh-CN" altLang="en-US"/>
              <a:t>的高斯核生成热点的标签，将生成的热力图同标签热力图计算</a:t>
            </a:r>
            <a:r>
              <a:rPr lang="en-US" altLang="zh-CN"/>
              <a:t>MSE</a:t>
            </a:r>
            <a:r>
              <a:rPr lang="zh-CN" altLang="en-US"/>
              <a:t>训练热力图生成这</a:t>
            </a:r>
            <a:r>
              <a:rPr lang="zh-CN" altLang="en-US"/>
              <a:t>一支。</a:t>
            </a:r>
            <a:endParaRPr lang="zh-CN" altLang="en-US"/>
          </a:p>
          <a:p>
            <a:r>
              <a:rPr lang="en-US" altLang="zh-CN"/>
              <a:t>2</a:t>
            </a:r>
            <a:r>
              <a:rPr lang="zh-CN" altLang="en-US"/>
              <a:t>、网格</a:t>
            </a:r>
            <a:r>
              <a:rPr lang="zh-CN" altLang="en-US"/>
              <a:t>分类：</a:t>
            </a:r>
            <a:endParaRPr lang="zh-CN" altLang="en-US"/>
          </a:p>
          <a:p>
            <a:r>
              <a:rPr lang="zh-CN" altLang="en-US"/>
              <a:t>网格分类中存在样本不均衡的问题，没有</a:t>
            </a:r>
            <a:r>
              <a:rPr lang="en-US" altLang="zh-CN"/>
              <a:t>RVJs</a:t>
            </a:r>
            <a:r>
              <a:rPr lang="zh-CN" altLang="en-US"/>
              <a:t>的网格占多数，只有少数网格内有</a:t>
            </a:r>
            <a:r>
              <a:rPr lang="en-US" altLang="zh-CN"/>
              <a:t>RVJS</a:t>
            </a:r>
            <a:r>
              <a:rPr lang="zh-CN" altLang="en-US"/>
              <a:t>，因此本文在这里设置了权重来平衡没有</a:t>
            </a:r>
            <a:r>
              <a:rPr lang="en-US" altLang="zh-CN"/>
              <a:t>RVJS</a:t>
            </a:r>
            <a:r>
              <a:rPr lang="zh-CN" altLang="en-US"/>
              <a:t>与有</a:t>
            </a:r>
            <a:r>
              <a:rPr lang="en-US" altLang="zh-CN"/>
              <a:t>RVJS</a:t>
            </a:r>
            <a:r>
              <a:rPr lang="zh-CN" altLang="en-US"/>
              <a:t>的</a:t>
            </a:r>
            <a:r>
              <a:rPr lang="zh-CN" altLang="en-US"/>
              <a:t>损失。</a:t>
            </a:r>
            <a:endParaRPr lang="zh-CN" altLang="en-US"/>
          </a:p>
        </p:txBody>
      </p:sp>
      <p:pic>
        <p:nvPicPr>
          <p:cNvPr id="7" name="图片 6"/>
          <p:cNvPicPr>
            <a:picLocks noChangeAspect="1"/>
          </p:cNvPicPr>
          <p:nvPr/>
        </p:nvPicPr>
        <p:blipFill>
          <a:blip r:embed="rId4"/>
          <a:stretch>
            <a:fillRect/>
          </a:stretch>
        </p:blipFill>
        <p:spPr>
          <a:xfrm>
            <a:off x="4344670" y="4842510"/>
            <a:ext cx="3781425" cy="1838325"/>
          </a:xfrm>
          <a:prstGeom prst="rect">
            <a:avLst/>
          </a:prstGeom>
        </p:spPr>
      </p:pic>
      <p:sp>
        <p:nvSpPr>
          <p:cNvPr id="8" name="文本框 7"/>
          <p:cNvSpPr txBox="1"/>
          <p:nvPr/>
        </p:nvSpPr>
        <p:spPr>
          <a:xfrm>
            <a:off x="8732520" y="4842510"/>
            <a:ext cx="2933065" cy="922020"/>
          </a:xfrm>
          <a:prstGeom prst="rect">
            <a:avLst/>
          </a:prstGeom>
          <a:noFill/>
        </p:spPr>
        <p:txBody>
          <a:bodyPr wrap="square" rtlCol="0">
            <a:spAutoFit/>
          </a:bodyPr>
          <a:p>
            <a:r>
              <a:rPr lang="zh-CN" altLang="en-US"/>
              <a:t>前两项计算网格内是否有</a:t>
            </a:r>
            <a:r>
              <a:rPr lang="en-US" altLang="zh-CN"/>
              <a:t>RVJS</a:t>
            </a:r>
            <a:r>
              <a:rPr lang="zh-CN" altLang="en-US"/>
              <a:t>的损失；后一项为</a:t>
            </a:r>
            <a:r>
              <a:rPr lang="en-US" altLang="zh-CN"/>
              <a:t>RVJS</a:t>
            </a:r>
            <a:r>
              <a:rPr lang="zh-CN" altLang="en-US"/>
              <a:t>分类的</a:t>
            </a:r>
            <a:r>
              <a:rPr lang="zh-CN" altLang="en-US"/>
              <a:t>损失。</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实验</a:t>
            </a:r>
            <a:endParaRPr lang="zh-CN" altLang="en-US" sz="2600" b="1" dirty="0">
              <a:solidFill>
                <a:sysClr val="windowText" lastClr="000000"/>
              </a:solidFill>
              <a:latin typeface="Arial" panose="020B0604020202020204"/>
              <a:ea typeface="微软雅黑" panose="020B0503020204020204" charset="-122"/>
            </a:endParaRPr>
          </a:p>
        </p:txBody>
      </p:sp>
      <p:pic>
        <p:nvPicPr>
          <p:cNvPr id="2" name="图片 1"/>
          <p:cNvPicPr>
            <a:picLocks noChangeAspect="1"/>
          </p:cNvPicPr>
          <p:nvPr/>
        </p:nvPicPr>
        <p:blipFill>
          <a:blip r:embed="rId3"/>
          <a:stretch>
            <a:fillRect/>
          </a:stretch>
        </p:blipFill>
        <p:spPr>
          <a:xfrm>
            <a:off x="768350" y="859155"/>
            <a:ext cx="6918960" cy="5998845"/>
          </a:xfrm>
          <a:prstGeom prst="rect">
            <a:avLst/>
          </a:prstGeom>
        </p:spPr>
      </p:pic>
      <p:sp>
        <p:nvSpPr>
          <p:cNvPr id="3" name="文本框 2"/>
          <p:cNvSpPr txBox="1"/>
          <p:nvPr/>
        </p:nvSpPr>
        <p:spPr>
          <a:xfrm>
            <a:off x="7964170" y="1020445"/>
            <a:ext cx="3977640" cy="645160"/>
          </a:xfrm>
          <a:prstGeom prst="rect">
            <a:avLst/>
          </a:prstGeom>
          <a:noFill/>
        </p:spPr>
        <p:txBody>
          <a:bodyPr wrap="square" rtlCol="0">
            <a:spAutoFit/>
          </a:bodyPr>
          <a:p>
            <a:r>
              <a:rPr lang="zh-CN" altLang="en-US"/>
              <a:t>与单任务模型与多任务模型进行</a:t>
            </a:r>
            <a:r>
              <a:rPr lang="zh-CN" altLang="en-US"/>
              <a:t>比较，</a:t>
            </a:r>
            <a:endParaRPr lang="zh-CN" altLang="en-US"/>
          </a:p>
          <a:p>
            <a:r>
              <a:rPr lang="zh-CN" altLang="en-US"/>
              <a:t>在多个模型上取得了较好的</a:t>
            </a:r>
            <a:r>
              <a:rPr lang="zh-CN" altLang="en-US"/>
              <a:t>结果。</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实验</a:t>
            </a:r>
            <a:endParaRPr lang="zh-CN" altLang="en-US" sz="2600" b="1" dirty="0">
              <a:solidFill>
                <a:sysClr val="windowText" lastClr="000000"/>
              </a:solidFill>
              <a:latin typeface="Arial" panose="020B0604020202020204"/>
              <a:ea typeface="微软雅黑" panose="020B0503020204020204" charset="-122"/>
            </a:endParaRPr>
          </a:p>
        </p:txBody>
      </p:sp>
      <p:pic>
        <p:nvPicPr>
          <p:cNvPr id="3" name="图片 2"/>
          <p:cNvPicPr>
            <a:picLocks noChangeAspect="1"/>
          </p:cNvPicPr>
          <p:nvPr/>
        </p:nvPicPr>
        <p:blipFill>
          <a:blip r:embed="rId3"/>
          <a:stretch>
            <a:fillRect/>
          </a:stretch>
        </p:blipFill>
        <p:spPr>
          <a:xfrm>
            <a:off x="806450" y="1122680"/>
            <a:ext cx="7410450" cy="1314450"/>
          </a:xfrm>
          <a:prstGeom prst="rect">
            <a:avLst/>
          </a:prstGeom>
        </p:spPr>
      </p:pic>
      <p:sp>
        <p:nvSpPr>
          <p:cNvPr id="4" name="文本框 3"/>
          <p:cNvSpPr txBox="1"/>
          <p:nvPr/>
        </p:nvSpPr>
        <p:spPr>
          <a:xfrm>
            <a:off x="861695" y="2544445"/>
            <a:ext cx="10687050" cy="645160"/>
          </a:xfrm>
          <a:prstGeom prst="rect">
            <a:avLst/>
          </a:prstGeom>
          <a:noFill/>
        </p:spPr>
        <p:txBody>
          <a:bodyPr wrap="square" rtlCol="0">
            <a:spAutoFit/>
          </a:bodyPr>
          <a:p>
            <a:r>
              <a:rPr lang="zh-CN" altLang="en-US"/>
              <a:t>为了验证在特征融合之时</a:t>
            </a:r>
            <a:r>
              <a:rPr lang="en-US" altLang="zh-CN"/>
              <a:t>VGM</a:t>
            </a:r>
            <a:r>
              <a:rPr lang="zh-CN" altLang="en-US"/>
              <a:t>（投票机制）是否有效，与多种特征融合方式进行比较，</a:t>
            </a:r>
            <a:r>
              <a:rPr lang="en-US" altLang="zh-CN"/>
              <a:t>VGM</a:t>
            </a:r>
            <a:r>
              <a:rPr lang="zh-CN" altLang="en-US"/>
              <a:t>取得了最好的</a:t>
            </a:r>
            <a:r>
              <a:rPr lang="zh-CN" altLang="en-US"/>
              <a:t>效果。</a:t>
            </a:r>
            <a:endParaRPr lang="zh-CN" altLang="en-US"/>
          </a:p>
        </p:txBody>
      </p:sp>
      <p:pic>
        <p:nvPicPr>
          <p:cNvPr id="6" name="图片 5"/>
          <p:cNvPicPr>
            <a:picLocks noChangeAspect="1"/>
          </p:cNvPicPr>
          <p:nvPr/>
        </p:nvPicPr>
        <p:blipFill>
          <a:blip r:embed="rId4"/>
          <a:stretch>
            <a:fillRect/>
          </a:stretch>
        </p:blipFill>
        <p:spPr>
          <a:xfrm>
            <a:off x="861695" y="3296920"/>
            <a:ext cx="4200525" cy="1514475"/>
          </a:xfrm>
          <a:prstGeom prst="rect">
            <a:avLst/>
          </a:prstGeom>
        </p:spPr>
      </p:pic>
      <p:sp>
        <p:nvSpPr>
          <p:cNvPr id="7" name="文本框 6"/>
          <p:cNvSpPr txBox="1"/>
          <p:nvPr/>
        </p:nvSpPr>
        <p:spPr>
          <a:xfrm>
            <a:off x="957580" y="4921885"/>
            <a:ext cx="10419080" cy="645160"/>
          </a:xfrm>
          <a:prstGeom prst="rect">
            <a:avLst/>
          </a:prstGeom>
          <a:noFill/>
        </p:spPr>
        <p:txBody>
          <a:bodyPr wrap="square" rtlCol="0">
            <a:spAutoFit/>
          </a:bodyPr>
          <a:p>
            <a:r>
              <a:rPr lang="zh-CN" altLang="en-US"/>
              <a:t>同时实验结果说明在多任务条件下，模型在各个单项目上表现优于单任务条件下的表现。这说明针对一个任务而言，其它任务所学习到的特征对该任务的表现提升有</a:t>
            </a:r>
            <a:r>
              <a:rPr lang="zh-CN" altLang="en-US"/>
              <a:t>提升作用。</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实验</a:t>
            </a:r>
            <a:endParaRPr lang="zh-CN" altLang="en-US" sz="2600" b="1" dirty="0">
              <a:solidFill>
                <a:sysClr val="windowText" lastClr="000000"/>
              </a:solidFill>
              <a:latin typeface="Arial" panose="020B0604020202020204"/>
              <a:ea typeface="微软雅黑" panose="020B0503020204020204" charset="-122"/>
            </a:endParaRPr>
          </a:p>
        </p:txBody>
      </p:sp>
      <p:pic>
        <p:nvPicPr>
          <p:cNvPr id="4" name="图片 3"/>
          <p:cNvPicPr>
            <a:picLocks noChangeAspect="1"/>
          </p:cNvPicPr>
          <p:nvPr/>
        </p:nvPicPr>
        <p:blipFill>
          <a:blip r:embed="rId3"/>
          <a:stretch>
            <a:fillRect/>
          </a:stretch>
        </p:blipFill>
        <p:spPr>
          <a:xfrm>
            <a:off x="806450" y="1000760"/>
            <a:ext cx="3857625" cy="5000625"/>
          </a:xfrm>
          <a:prstGeom prst="rect">
            <a:avLst/>
          </a:prstGeom>
        </p:spPr>
      </p:pic>
      <p:sp>
        <p:nvSpPr>
          <p:cNvPr id="5" name="文本框 4"/>
          <p:cNvSpPr txBox="1"/>
          <p:nvPr/>
        </p:nvSpPr>
        <p:spPr>
          <a:xfrm>
            <a:off x="4954270" y="1250950"/>
            <a:ext cx="6642735" cy="1753235"/>
          </a:xfrm>
          <a:prstGeom prst="rect">
            <a:avLst/>
          </a:prstGeom>
          <a:noFill/>
        </p:spPr>
        <p:txBody>
          <a:bodyPr wrap="square" rtlCol="0">
            <a:spAutoFit/>
          </a:bodyPr>
          <a:p>
            <a:r>
              <a:rPr lang="zh-CN" altLang="en-US"/>
              <a:t>可视化结果</a:t>
            </a:r>
            <a:r>
              <a:rPr lang="zh-CN" altLang="en-US"/>
              <a:t>显示：</a:t>
            </a:r>
            <a:endParaRPr lang="zh-CN" altLang="en-US"/>
          </a:p>
          <a:p>
            <a:r>
              <a:rPr lang="en-US" altLang="zh-CN"/>
              <a:t>1</a:t>
            </a:r>
            <a:r>
              <a:rPr lang="zh-CN" altLang="en-US"/>
              <a:t>、</a:t>
            </a:r>
            <a:r>
              <a:rPr lang="en-US" altLang="zh-CN"/>
              <a:t>FAZ</a:t>
            </a:r>
            <a:r>
              <a:rPr lang="zh-CN" altLang="en-US"/>
              <a:t>分割的主要特征来自于</a:t>
            </a:r>
            <a:r>
              <a:rPr lang="en-US" altLang="zh-CN"/>
              <a:t>DVC</a:t>
            </a:r>
            <a:r>
              <a:rPr lang="zh-CN" altLang="en-US"/>
              <a:t>的中心凹，这与传统方法的做法相似。</a:t>
            </a:r>
            <a:endParaRPr lang="zh-CN" altLang="en-US"/>
          </a:p>
          <a:p>
            <a:r>
              <a:rPr lang="en-US" altLang="zh-CN"/>
              <a:t>2</a:t>
            </a:r>
            <a:r>
              <a:rPr lang="zh-CN" altLang="en-US"/>
              <a:t>、</a:t>
            </a:r>
            <a:r>
              <a:rPr lang="en-US" altLang="zh-CN"/>
              <a:t>RV</a:t>
            </a:r>
            <a:r>
              <a:rPr lang="zh-CN" altLang="en-US"/>
              <a:t>分割信息来自于</a:t>
            </a:r>
            <a:r>
              <a:rPr lang="en-US" altLang="zh-CN"/>
              <a:t>SVC</a:t>
            </a:r>
            <a:r>
              <a:rPr lang="zh-CN" altLang="en-US"/>
              <a:t>这也与单</a:t>
            </a:r>
            <a:r>
              <a:rPr lang="en-US" altLang="zh-CN"/>
              <a:t>octa</a:t>
            </a:r>
            <a:r>
              <a:rPr lang="zh-CN" altLang="en-US"/>
              <a:t>层的</a:t>
            </a:r>
            <a:r>
              <a:rPr lang="en-US" altLang="zh-CN"/>
              <a:t>RV</a:t>
            </a:r>
            <a:r>
              <a:rPr lang="zh-CN" altLang="en-US"/>
              <a:t>分割</a:t>
            </a:r>
            <a:r>
              <a:rPr lang="zh-CN" altLang="en-US"/>
              <a:t>相似。</a:t>
            </a:r>
            <a:endParaRPr lang="zh-CN" altLang="en-US"/>
          </a:p>
          <a:p>
            <a:r>
              <a:rPr lang="en-US" altLang="zh-CN"/>
              <a:t>3</a:t>
            </a:r>
            <a:r>
              <a:rPr lang="zh-CN" altLang="en-US"/>
              <a:t>、</a:t>
            </a:r>
            <a:r>
              <a:rPr lang="en-US" altLang="zh-CN"/>
              <a:t>RVJs</a:t>
            </a:r>
            <a:r>
              <a:rPr lang="zh-CN" altLang="en-US"/>
              <a:t>的主要信息也来自于</a:t>
            </a:r>
            <a:r>
              <a:rPr lang="en-US" altLang="zh-CN"/>
              <a:t>SVC</a:t>
            </a:r>
            <a:endParaRPr lang="en-US" altLang="zh-CN"/>
          </a:p>
          <a:p>
            <a:r>
              <a:rPr lang="en-US" altLang="zh-CN"/>
              <a:t>4</a:t>
            </a:r>
            <a:r>
              <a:rPr lang="zh-CN" altLang="en-US"/>
              <a:t>、</a:t>
            </a:r>
            <a:r>
              <a:rPr lang="en-US" altLang="zh-CN"/>
              <a:t>IVC</a:t>
            </a:r>
            <a:r>
              <a:rPr lang="zh-CN" altLang="en-US"/>
              <a:t>数据在这几项任务中贡献</a:t>
            </a:r>
            <a:r>
              <a:rPr lang="zh-CN" altLang="en-US"/>
              <a:t>偏低。</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实验</a:t>
            </a:r>
            <a:endParaRPr lang="zh-CN" altLang="en-US" sz="2600" b="1" dirty="0">
              <a:solidFill>
                <a:sysClr val="windowText" lastClr="000000"/>
              </a:solidFill>
              <a:latin typeface="Arial" panose="020B0604020202020204"/>
              <a:ea typeface="微软雅黑" panose="020B0503020204020204" charset="-122"/>
            </a:endParaRPr>
          </a:p>
        </p:txBody>
      </p:sp>
      <p:pic>
        <p:nvPicPr>
          <p:cNvPr id="4" name="图片 3"/>
          <p:cNvPicPr>
            <a:picLocks noChangeAspect="1"/>
          </p:cNvPicPr>
          <p:nvPr/>
        </p:nvPicPr>
        <p:blipFill>
          <a:blip r:embed="rId3"/>
          <a:stretch>
            <a:fillRect/>
          </a:stretch>
        </p:blipFill>
        <p:spPr>
          <a:xfrm>
            <a:off x="806450" y="1096645"/>
            <a:ext cx="6048375" cy="2133600"/>
          </a:xfrm>
          <a:prstGeom prst="rect">
            <a:avLst/>
          </a:prstGeom>
        </p:spPr>
      </p:pic>
      <p:pic>
        <p:nvPicPr>
          <p:cNvPr id="5" name="图片 4"/>
          <p:cNvPicPr>
            <a:picLocks noChangeAspect="1"/>
          </p:cNvPicPr>
          <p:nvPr/>
        </p:nvPicPr>
        <p:blipFill>
          <a:blip r:embed="rId4"/>
          <a:stretch>
            <a:fillRect/>
          </a:stretch>
        </p:blipFill>
        <p:spPr>
          <a:xfrm>
            <a:off x="806450" y="4246880"/>
            <a:ext cx="4229100" cy="1047750"/>
          </a:xfrm>
          <a:prstGeom prst="rect">
            <a:avLst/>
          </a:prstGeom>
        </p:spPr>
      </p:pic>
      <p:sp>
        <p:nvSpPr>
          <p:cNvPr id="6" name="文本框 5"/>
          <p:cNvSpPr txBox="1"/>
          <p:nvPr/>
        </p:nvSpPr>
        <p:spPr>
          <a:xfrm>
            <a:off x="899795" y="3292475"/>
            <a:ext cx="7581265" cy="368300"/>
          </a:xfrm>
          <a:prstGeom prst="rect">
            <a:avLst/>
          </a:prstGeom>
          <a:noFill/>
        </p:spPr>
        <p:txBody>
          <a:bodyPr wrap="square" rtlCol="0">
            <a:spAutoFit/>
          </a:bodyPr>
          <a:p>
            <a:r>
              <a:rPr lang="en-US" altLang="zh-CN"/>
              <a:t>DRIVE</a:t>
            </a:r>
            <a:r>
              <a:rPr lang="zh-CN" altLang="en-US"/>
              <a:t>数据集上的多任务表现，说明该方法在多种模态下均</a:t>
            </a:r>
            <a:r>
              <a:rPr lang="zh-CN" altLang="en-US"/>
              <a:t>有效。</a:t>
            </a:r>
            <a:endParaRPr lang="zh-CN" altLang="en-US"/>
          </a:p>
        </p:txBody>
      </p:sp>
      <p:sp>
        <p:nvSpPr>
          <p:cNvPr id="7" name="文本框 6"/>
          <p:cNvSpPr txBox="1"/>
          <p:nvPr/>
        </p:nvSpPr>
        <p:spPr>
          <a:xfrm>
            <a:off x="899795" y="5633720"/>
            <a:ext cx="10023475" cy="368300"/>
          </a:xfrm>
          <a:prstGeom prst="rect">
            <a:avLst/>
          </a:prstGeom>
          <a:noFill/>
        </p:spPr>
        <p:txBody>
          <a:bodyPr wrap="square" rtlCol="0">
            <a:spAutoFit/>
          </a:bodyPr>
          <a:p>
            <a:r>
              <a:rPr lang="zh-CN" altLang="en-US"/>
              <a:t>与单任务</a:t>
            </a:r>
            <a:r>
              <a:rPr lang="en-US" altLang="zh-CN"/>
              <a:t>RVJ</a:t>
            </a:r>
            <a:r>
              <a:rPr lang="zh-CN" altLang="en-US"/>
              <a:t>检测的两个网络进行比较，说明在</a:t>
            </a:r>
            <a:r>
              <a:rPr lang="en-US" altLang="zh-CN"/>
              <a:t>RVJ</a:t>
            </a:r>
            <a:r>
              <a:rPr lang="zh-CN" altLang="en-US"/>
              <a:t>检测上本文提出的模型的两步简化策略</a:t>
            </a:r>
            <a:r>
              <a:rPr lang="zh-CN" altLang="en-US"/>
              <a:t>有效。</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作者</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charset="-122"/>
              <a:cs typeface="+mj-cs"/>
            </a:endParaRPr>
          </a:p>
        </p:txBody>
      </p:sp>
      <p:pic>
        <p:nvPicPr>
          <p:cNvPr id="5" name="图片 4"/>
          <p:cNvPicPr>
            <a:picLocks noChangeAspect="1"/>
          </p:cNvPicPr>
          <p:nvPr/>
        </p:nvPicPr>
        <p:blipFill>
          <a:blip r:embed="rId3"/>
          <a:stretch>
            <a:fillRect/>
          </a:stretch>
        </p:blipFill>
        <p:spPr>
          <a:xfrm>
            <a:off x="806450" y="1125855"/>
            <a:ext cx="1466850" cy="2038350"/>
          </a:xfrm>
          <a:prstGeom prst="rect">
            <a:avLst/>
          </a:prstGeom>
        </p:spPr>
      </p:pic>
      <p:pic>
        <p:nvPicPr>
          <p:cNvPr id="6" name="图片 5"/>
          <p:cNvPicPr>
            <a:picLocks noChangeAspect="1"/>
          </p:cNvPicPr>
          <p:nvPr/>
        </p:nvPicPr>
        <p:blipFill>
          <a:blip r:embed="rId4"/>
          <a:stretch>
            <a:fillRect/>
          </a:stretch>
        </p:blipFill>
        <p:spPr>
          <a:xfrm>
            <a:off x="5549900" y="991870"/>
            <a:ext cx="6115050" cy="857250"/>
          </a:xfrm>
          <a:prstGeom prst="rect">
            <a:avLst/>
          </a:prstGeom>
        </p:spPr>
      </p:pic>
      <p:sp>
        <p:nvSpPr>
          <p:cNvPr id="7" name="文本框 6"/>
          <p:cNvSpPr txBox="1"/>
          <p:nvPr/>
        </p:nvSpPr>
        <p:spPr>
          <a:xfrm>
            <a:off x="5568950" y="1849120"/>
            <a:ext cx="6096000" cy="4523105"/>
          </a:xfrm>
          <a:prstGeom prst="rect">
            <a:avLst/>
          </a:prstGeom>
          <a:noFill/>
        </p:spPr>
        <p:txBody>
          <a:bodyPr wrap="square" rtlCol="0" anchor="t">
            <a:spAutoFit/>
          </a:bodyPr>
          <a:p>
            <a:r>
              <a:rPr lang="zh-CN" altLang="en-US"/>
              <a:t>赵一天博士，研究员、博导、iMED团队负责人（PI）。先后入选浙江省自然科学基金杰出青年、中国科协青年人才托举工程、中科院青促会、宁波3315创新个人等人才培养项目。2013年在英国艾伯瑞斯特维斯大学计算机科学专业获得博士学位。博士毕业后先后在英国利物浦大学和北京理工大学担任博士后和讲师。现兼任IEEE T. Medical Imaging 副编辑（associate editor），MICCAI （2021）的领域主席（area chair），ICIMH（2021），VSIP（2021）的程序主席，MICCAI-OMIA，MIUA学术会议程序委员会委员。主要研究方向是医学图像处理、计算机视觉、虚拟现实与增强现实、人工智能及多学科交叉应用研究。近几年围绕精准医疗研究，开展了眼、脑、血管疾病的计算机辅助诊断研究和智能医疗设备研发。在TMI, MICCAI, PR, TVCG, CVPR, ECCV等领域知名期刊和会议发表论文100余篇，并获IEEE-TMI的杰出审稿人荣誉。承担参与国家自然科学基金、浙江省科技重点研发计划、浙江省自然科学基金重点项目等项目十余项</a:t>
            </a: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custDataLst>
              <p:tags r:id="rId1"/>
            </p:custDataLst>
          </p:nvPr>
        </p:nvPicPr>
        <p:blipFill>
          <a:blip r:embed="rId2"/>
          <a:stretch>
            <a:fillRect/>
          </a:stretch>
        </p:blipFill>
        <p:spPr>
          <a:xfrm>
            <a:off x="225425" y="911225"/>
            <a:ext cx="6309360" cy="5547360"/>
          </a:xfrm>
          <a:prstGeom prst="rect">
            <a:avLst/>
          </a:prstGeom>
        </p:spPr>
      </p:pic>
      <p:pic>
        <p:nvPicPr>
          <p:cNvPr id="14" name="图片 13"/>
          <p:cNvPicPr>
            <a:picLocks noChangeAspect="1"/>
          </p:cNvPicPr>
          <p:nvPr/>
        </p:nvPicPr>
        <p:blipFill>
          <a:blip r:embed="rId3" cstate="print">
            <a:extLst>
              <a:ext uri="{BEBA8EAE-BF5A-486C-A8C5-ECC9F3942E4B}">
                <a14:imgProps xmlns:a14="http://schemas.microsoft.com/office/drawing/2010/main">
                  <a14:imgLayer r:embed="rId4">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作者</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charset="-122"/>
              <a:cs typeface="+mj-cs"/>
            </a:endParaRPr>
          </a:p>
        </p:txBody>
      </p:sp>
      <p:pic>
        <p:nvPicPr>
          <p:cNvPr id="5" name="图片 4"/>
          <p:cNvPicPr>
            <a:picLocks noChangeAspect="1"/>
          </p:cNvPicPr>
          <p:nvPr/>
        </p:nvPicPr>
        <p:blipFill>
          <a:blip r:embed="rId5"/>
          <a:stretch>
            <a:fillRect/>
          </a:stretch>
        </p:blipFill>
        <p:spPr>
          <a:xfrm>
            <a:off x="8580755" y="1329055"/>
            <a:ext cx="2847975" cy="31337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摘要</a:t>
            </a:r>
            <a:endParaRPr lang="zh-CN" altLang="en-US" sz="2600" b="1" dirty="0">
              <a:solidFill>
                <a:sysClr val="windowText" lastClr="000000"/>
              </a:solidFill>
              <a:latin typeface="Arial" panose="020B0604020202020204"/>
              <a:ea typeface="微软雅黑" panose="020B0503020204020204" charset="-122"/>
            </a:endParaRPr>
          </a:p>
        </p:txBody>
      </p:sp>
      <p:pic>
        <p:nvPicPr>
          <p:cNvPr id="2" name="图片 1"/>
          <p:cNvPicPr>
            <a:picLocks noChangeAspect="1"/>
          </p:cNvPicPr>
          <p:nvPr/>
        </p:nvPicPr>
        <p:blipFill>
          <a:blip r:embed="rId3"/>
          <a:stretch>
            <a:fillRect/>
          </a:stretch>
        </p:blipFill>
        <p:spPr>
          <a:xfrm>
            <a:off x="806450" y="972185"/>
            <a:ext cx="4085590" cy="5876290"/>
          </a:xfrm>
          <a:prstGeom prst="rect">
            <a:avLst/>
          </a:prstGeom>
        </p:spPr>
      </p:pic>
      <p:graphicFrame>
        <p:nvGraphicFramePr>
          <p:cNvPr id="4" name="表格 3"/>
          <p:cNvGraphicFramePr/>
          <p:nvPr>
            <p:custDataLst>
              <p:tags r:id="rId4"/>
            </p:custDataLst>
          </p:nvPr>
        </p:nvGraphicFramePr>
        <p:xfrm>
          <a:off x="5476240" y="1266825"/>
          <a:ext cx="6126480" cy="999490"/>
        </p:xfrm>
        <a:graphic>
          <a:graphicData uri="http://schemas.openxmlformats.org/drawingml/2006/table">
            <a:tbl>
              <a:tblPr firstRow="1" bandRow="1">
                <a:tableStyleId>{5C22544A-7EE6-4342-B048-85BDC9FD1C3A}</a:tableStyleId>
              </a:tblPr>
              <a:tblGrid>
                <a:gridCol w="1531620"/>
                <a:gridCol w="1531620"/>
                <a:gridCol w="1531620"/>
                <a:gridCol w="1531620"/>
              </a:tblGrid>
              <a:tr h="365760">
                <a:tc>
                  <a:txBody>
                    <a:bodyPr/>
                    <a:p>
                      <a:pPr>
                        <a:buNone/>
                      </a:pPr>
                      <a:r>
                        <a:rPr lang="zh-CN" altLang="en-US"/>
                        <a:t>任务</a:t>
                      </a:r>
                      <a:endParaRPr lang="zh-CN" altLang="en-US"/>
                    </a:p>
                  </a:txBody>
                  <a:tcPr/>
                </a:tc>
                <a:tc>
                  <a:txBody>
                    <a:bodyPr/>
                    <a:p>
                      <a:pPr>
                        <a:buNone/>
                      </a:pPr>
                      <a:r>
                        <a:rPr lang="en-US" altLang="zh-CN"/>
                        <a:t>RV</a:t>
                      </a:r>
                      <a:endParaRPr lang="en-US" altLang="zh-CN"/>
                    </a:p>
                  </a:txBody>
                  <a:tcPr/>
                </a:tc>
                <a:tc>
                  <a:txBody>
                    <a:bodyPr/>
                    <a:p>
                      <a:pPr>
                        <a:buNone/>
                      </a:pPr>
                      <a:r>
                        <a:rPr lang="en-US" altLang="zh-CN"/>
                        <a:t>FAZ</a:t>
                      </a:r>
                      <a:endParaRPr lang="en-US" altLang="zh-CN"/>
                    </a:p>
                  </a:txBody>
                  <a:tcPr/>
                </a:tc>
                <a:tc>
                  <a:txBody>
                    <a:bodyPr/>
                    <a:p>
                      <a:pPr>
                        <a:buNone/>
                      </a:pPr>
                      <a:r>
                        <a:rPr lang="en-US" altLang="zh-CN"/>
                        <a:t>RVJ</a:t>
                      </a:r>
                      <a:endParaRPr lang="en-US" altLang="zh-CN"/>
                    </a:p>
                  </a:txBody>
                  <a:tcPr/>
                </a:tc>
              </a:tr>
              <a:tr h="633730">
                <a:tc>
                  <a:txBody>
                    <a:bodyPr/>
                    <a:p>
                      <a:pPr>
                        <a:buNone/>
                      </a:pPr>
                      <a:r>
                        <a:rPr lang="zh-CN" altLang="en-US"/>
                        <a:t>任务</a:t>
                      </a:r>
                      <a:r>
                        <a:rPr lang="zh-CN" altLang="en-US"/>
                        <a:t>类型</a:t>
                      </a:r>
                      <a:endParaRPr lang="zh-CN" altLang="en-US"/>
                    </a:p>
                  </a:txBody>
                  <a:tcPr/>
                </a:tc>
                <a:tc>
                  <a:txBody>
                    <a:bodyPr/>
                    <a:p>
                      <a:pPr>
                        <a:buNone/>
                      </a:pPr>
                      <a:r>
                        <a:rPr lang="zh-CN" altLang="en-US"/>
                        <a:t>血管</a:t>
                      </a:r>
                      <a:r>
                        <a:rPr lang="zh-CN" altLang="en-US"/>
                        <a:t>分割</a:t>
                      </a:r>
                      <a:endParaRPr lang="zh-CN" altLang="en-US"/>
                    </a:p>
                  </a:txBody>
                  <a:tcPr/>
                </a:tc>
                <a:tc>
                  <a:txBody>
                    <a:bodyPr/>
                    <a:p>
                      <a:pPr>
                        <a:buNone/>
                      </a:pPr>
                      <a:r>
                        <a:rPr lang="zh-CN" altLang="en-US" sz="1800">
                          <a:sym typeface="+mn-ea"/>
                        </a:rPr>
                        <a:t>中心凹</a:t>
                      </a:r>
                      <a:r>
                        <a:rPr lang="zh-CN" altLang="en-US" sz="1800">
                          <a:sym typeface="+mn-ea"/>
                        </a:rPr>
                        <a:t>分割</a:t>
                      </a:r>
                      <a:endParaRPr lang="zh-CN" altLang="en-US" sz="1800">
                        <a:sym typeface="+mn-ea"/>
                      </a:endParaRPr>
                    </a:p>
                  </a:txBody>
                  <a:tcPr/>
                </a:tc>
                <a:tc>
                  <a:txBody>
                    <a:bodyPr/>
                    <a:p>
                      <a:pPr>
                        <a:buNone/>
                      </a:pPr>
                      <a:r>
                        <a:rPr lang="zh-CN" altLang="en-US"/>
                        <a:t>交点检测与</a:t>
                      </a:r>
                      <a:r>
                        <a:rPr lang="zh-CN" altLang="en-US"/>
                        <a:t>分类</a:t>
                      </a:r>
                      <a:endParaRPr lang="zh-CN" altLang="en-US"/>
                    </a:p>
                  </a:txBody>
                  <a:tcPr/>
                </a:tc>
              </a:tr>
            </a:tbl>
          </a:graphicData>
        </a:graphic>
      </p:graphicFrame>
      <p:sp>
        <p:nvSpPr>
          <p:cNvPr id="8" name="文本框 7"/>
          <p:cNvSpPr txBox="1"/>
          <p:nvPr/>
        </p:nvSpPr>
        <p:spPr>
          <a:xfrm>
            <a:off x="5548630" y="2525395"/>
            <a:ext cx="5933440" cy="3415030"/>
          </a:xfrm>
          <a:prstGeom prst="rect">
            <a:avLst/>
          </a:prstGeom>
          <a:noFill/>
        </p:spPr>
        <p:txBody>
          <a:bodyPr wrap="square" rtlCol="0">
            <a:spAutoFit/>
          </a:bodyPr>
          <a:p>
            <a:r>
              <a:rPr lang="en-US" altLang="zh-CN"/>
              <a:t>1</a:t>
            </a:r>
            <a:r>
              <a:rPr lang="zh-CN" altLang="en-US"/>
              <a:t>、多任务挑战：如何融合分类分割任务于同一个</a:t>
            </a:r>
            <a:r>
              <a:rPr lang="zh-CN" altLang="en-US"/>
              <a:t>网络。</a:t>
            </a:r>
            <a:endParaRPr lang="zh-CN" altLang="en-US"/>
          </a:p>
          <a:p>
            <a:endParaRPr lang="zh-CN" altLang="en-US"/>
          </a:p>
          <a:p>
            <a:r>
              <a:rPr lang="zh-CN" altLang="en-US"/>
              <a:t>本文解决方法：提出了任务投票门的模块来提取不同任务所需要的</a:t>
            </a:r>
            <a:r>
              <a:rPr lang="zh-CN" altLang="en-US"/>
              <a:t>特征。</a:t>
            </a:r>
            <a:endParaRPr lang="zh-CN" altLang="en-US"/>
          </a:p>
          <a:p>
            <a:endParaRPr lang="zh-CN" altLang="en-US"/>
          </a:p>
          <a:p>
            <a:endParaRPr lang="zh-CN" altLang="en-US"/>
          </a:p>
          <a:p>
            <a:r>
              <a:rPr lang="en-US" altLang="zh-CN"/>
              <a:t>2</a:t>
            </a:r>
            <a:r>
              <a:rPr lang="zh-CN" altLang="en-US"/>
              <a:t>、难任务挑战：血管结构复杂，难以同时定位、分类血管的交点（交点与分岔</a:t>
            </a:r>
            <a:r>
              <a:rPr lang="zh-CN" altLang="en-US"/>
              <a:t>点）。</a:t>
            </a:r>
            <a:endParaRPr lang="zh-CN" altLang="en-US"/>
          </a:p>
          <a:p>
            <a:endParaRPr lang="zh-CN" altLang="en-US"/>
          </a:p>
          <a:p>
            <a:r>
              <a:rPr lang="zh-CN" altLang="en-US"/>
              <a:t>解决方法：热图回归、</a:t>
            </a:r>
            <a:r>
              <a:rPr lang="zh-CN" altLang="en-US"/>
              <a:t>网格分类。</a:t>
            </a:r>
            <a:endParaRPr lang="zh-CN" altLang="en-US"/>
          </a:p>
          <a:p>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任务</a:t>
            </a:r>
            <a:r>
              <a:rPr lang="zh-CN" altLang="en-US" sz="2600" b="1" dirty="0">
                <a:solidFill>
                  <a:sysClr val="windowText" lastClr="000000"/>
                </a:solidFill>
                <a:latin typeface="Arial" panose="020B0604020202020204"/>
                <a:ea typeface="微软雅黑" panose="020B0503020204020204" charset="-122"/>
              </a:rPr>
              <a:t>介绍</a:t>
            </a:r>
            <a:endParaRPr lang="zh-CN" altLang="en-US" sz="2600" b="1" dirty="0">
              <a:solidFill>
                <a:sysClr val="windowText" lastClr="000000"/>
              </a:solidFill>
              <a:latin typeface="Arial" panose="020B0604020202020204"/>
              <a:ea typeface="微软雅黑" panose="020B0503020204020204" charset="-122"/>
            </a:endParaRPr>
          </a:p>
        </p:txBody>
      </p:sp>
      <p:pic>
        <p:nvPicPr>
          <p:cNvPr id="2" name="图片 1"/>
          <p:cNvPicPr>
            <a:picLocks noChangeAspect="1"/>
          </p:cNvPicPr>
          <p:nvPr/>
        </p:nvPicPr>
        <p:blipFill>
          <a:blip r:embed="rId3"/>
          <a:srcRect l="1596" t="988" r="66009" b="1728"/>
          <a:stretch>
            <a:fillRect/>
          </a:stretch>
        </p:blipFill>
        <p:spPr>
          <a:xfrm>
            <a:off x="3546475" y="1428750"/>
            <a:ext cx="1533525" cy="1501140"/>
          </a:xfrm>
          <a:prstGeom prst="rect">
            <a:avLst/>
          </a:prstGeom>
        </p:spPr>
      </p:pic>
      <p:pic>
        <p:nvPicPr>
          <p:cNvPr id="3" name="图片 2"/>
          <p:cNvPicPr>
            <a:picLocks noChangeAspect="1"/>
          </p:cNvPicPr>
          <p:nvPr/>
        </p:nvPicPr>
        <p:blipFill>
          <a:blip r:embed="rId4"/>
          <a:stretch>
            <a:fillRect/>
          </a:stretch>
        </p:blipFill>
        <p:spPr>
          <a:xfrm>
            <a:off x="3508375" y="3069590"/>
            <a:ext cx="1543050" cy="1476375"/>
          </a:xfrm>
          <a:prstGeom prst="rect">
            <a:avLst/>
          </a:prstGeom>
        </p:spPr>
      </p:pic>
      <p:pic>
        <p:nvPicPr>
          <p:cNvPr id="4" name="图片 3"/>
          <p:cNvPicPr>
            <a:picLocks noChangeAspect="1"/>
          </p:cNvPicPr>
          <p:nvPr/>
        </p:nvPicPr>
        <p:blipFill>
          <a:blip r:embed="rId5"/>
          <a:stretch>
            <a:fillRect/>
          </a:stretch>
        </p:blipFill>
        <p:spPr>
          <a:xfrm>
            <a:off x="3508375" y="4685665"/>
            <a:ext cx="1552575" cy="1524000"/>
          </a:xfrm>
          <a:prstGeom prst="rect">
            <a:avLst/>
          </a:prstGeom>
        </p:spPr>
      </p:pic>
      <p:sp>
        <p:nvSpPr>
          <p:cNvPr id="5" name="矩形 4"/>
          <p:cNvSpPr/>
          <p:nvPr/>
        </p:nvSpPr>
        <p:spPr>
          <a:xfrm>
            <a:off x="1704340" y="1864995"/>
            <a:ext cx="1217295" cy="623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net1</a:t>
            </a:r>
            <a:endParaRPr lang="en-US" altLang="zh-CN"/>
          </a:p>
        </p:txBody>
      </p:sp>
      <p:sp>
        <p:nvSpPr>
          <p:cNvPr id="6" name="矩形 5"/>
          <p:cNvSpPr/>
          <p:nvPr/>
        </p:nvSpPr>
        <p:spPr>
          <a:xfrm>
            <a:off x="1704340" y="3496310"/>
            <a:ext cx="1217295" cy="623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net2</a:t>
            </a:r>
            <a:endParaRPr lang="en-US" altLang="zh-CN"/>
          </a:p>
        </p:txBody>
      </p:sp>
      <p:sp>
        <p:nvSpPr>
          <p:cNvPr id="7" name="矩形 6"/>
          <p:cNvSpPr/>
          <p:nvPr/>
        </p:nvSpPr>
        <p:spPr>
          <a:xfrm>
            <a:off x="1704340" y="5135880"/>
            <a:ext cx="1217295" cy="623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net3</a:t>
            </a:r>
            <a:endParaRPr lang="en-US" altLang="zh-CN"/>
          </a:p>
        </p:txBody>
      </p:sp>
      <p:cxnSp>
        <p:nvCxnSpPr>
          <p:cNvPr id="8" name="直接箭头连接符 7"/>
          <p:cNvCxnSpPr>
            <a:stCxn id="5" idx="3"/>
            <a:endCxn id="2" idx="1"/>
          </p:cNvCxnSpPr>
          <p:nvPr/>
        </p:nvCxnSpPr>
        <p:spPr>
          <a:xfrm>
            <a:off x="2921635" y="2176780"/>
            <a:ext cx="624840" cy="254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a:stCxn id="6" idx="3"/>
            <a:endCxn id="3" idx="1"/>
          </p:cNvCxnSpPr>
          <p:nvPr/>
        </p:nvCxnSpPr>
        <p:spPr>
          <a:xfrm>
            <a:off x="2921635" y="3808095"/>
            <a:ext cx="586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a:stCxn id="7" idx="3"/>
            <a:endCxn id="4" idx="1"/>
          </p:cNvCxnSpPr>
          <p:nvPr/>
        </p:nvCxnSpPr>
        <p:spPr>
          <a:xfrm>
            <a:off x="2921635" y="5447665"/>
            <a:ext cx="5867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3"/>
          <a:srcRect l="1596" t="988" r="66009" b="1728"/>
          <a:stretch>
            <a:fillRect/>
          </a:stretch>
        </p:blipFill>
        <p:spPr>
          <a:xfrm>
            <a:off x="10113645" y="1426210"/>
            <a:ext cx="1533525" cy="1501140"/>
          </a:xfrm>
          <a:prstGeom prst="rect">
            <a:avLst/>
          </a:prstGeom>
        </p:spPr>
      </p:pic>
      <p:pic>
        <p:nvPicPr>
          <p:cNvPr id="12" name="图片 11"/>
          <p:cNvPicPr>
            <a:picLocks noChangeAspect="1"/>
          </p:cNvPicPr>
          <p:nvPr/>
        </p:nvPicPr>
        <p:blipFill>
          <a:blip r:embed="rId4"/>
          <a:stretch>
            <a:fillRect/>
          </a:stretch>
        </p:blipFill>
        <p:spPr>
          <a:xfrm>
            <a:off x="10075545" y="3067050"/>
            <a:ext cx="1543050" cy="1476375"/>
          </a:xfrm>
          <a:prstGeom prst="rect">
            <a:avLst/>
          </a:prstGeom>
        </p:spPr>
      </p:pic>
      <p:pic>
        <p:nvPicPr>
          <p:cNvPr id="13" name="图片 12"/>
          <p:cNvPicPr>
            <a:picLocks noChangeAspect="1"/>
          </p:cNvPicPr>
          <p:nvPr/>
        </p:nvPicPr>
        <p:blipFill>
          <a:blip r:embed="rId5"/>
          <a:stretch>
            <a:fillRect/>
          </a:stretch>
        </p:blipFill>
        <p:spPr>
          <a:xfrm>
            <a:off x="10075545" y="4683125"/>
            <a:ext cx="1552575" cy="1524000"/>
          </a:xfrm>
          <a:prstGeom prst="rect">
            <a:avLst/>
          </a:prstGeom>
        </p:spPr>
      </p:pic>
      <p:sp>
        <p:nvSpPr>
          <p:cNvPr id="16" name="矩形 15"/>
          <p:cNvSpPr/>
          <p:nvPr/>
        </p:nvSpPr>
        <p:spPr>
          <a:xfrm>
            <a:off x="8157210" y="3493770"/>
            <a:ext cx="1217295" cy="6235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t>VAFF-Net</a:t>
            </a:r>
            <a:endParaRPr lang="en-US" altLang="zh-CN"/>
          </a:p>
        </p:txBody>
      </p:sp>
      <p:cxnSp>
        <p:nvCxnSpPr>
          <p:cNvPr id="17" name="肘形连接符 16"/>
          <p:cNvCxnSpPr>
            <a:stCxn id="16" idx="3"/>
            <a:endCxn id="11" idx="1"/>
          </p:cNvCxnSpPr>
          <p:nvPr/>
        </p:nvCxnSpPr>
        <p:spPr>
          <a:xfrm flipV="1">
            <a:off x="9374505" y="2176780"/>
            <a:ext cx="739140" cy="1628775"/>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肘形连接符 17"/>
          <p:cNvCxnSpPr>
            <a:stCxn id="16" idx="3"/>
            <a:endCxn id="13" idx="1"/>
          </p:cNvCxnSpPr>
          <p:nvPr/>
        </p:nvCxnSpPr>
        <p:spPr>
          <a:xfrm>
            <a:off x="9374505" y="3805555"/>
            <a:ext cx="701040" cy="1639570"/>
          </a:xfrm>
          <a:prstGeom prst="bentConnector3">
            <a:avLst>
              <a:gd name="adj1" fmla="val 52717"/>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6" idx="3"/>
            <a:endCxn id="12" idx="1"/>
          </p:cNvCxnSpPr>
          <p:nvPr/>
        </p:nvCxnSpPr>
        <p:spPr>
          <a:xfrm>
            <a:off x="9374505" y="3805555"/>
            <a:ext cx="70104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0" name="图片 19" descr="84"/>
          <p:cNvPicPr>
            <a:picLocks noChangeAspect="1"/>
          </p:cNvPicPr>
          <p:nvPr/>
        </p:nvPicPr>
        <p:blipFill>
          <a:blip r:embed="rId6"/>
          <a:stretch>
            <a:fillRect/>
          </a:stretch>
        </p:blipFill>
        <p:spPr>
          <a:xfrm>
            <a:off x="123825" y="1623060"/>
            <a:ext cx="1113155" cy="1113155"/>
          </a:xfrm>
          <a:prstGeom prst="rect">
            <a:avLst/>
          </a:prstGeom>
        </p:spPr>
      </p:pic>
      <p:pic>
        <p:nvPicPr>
          <p:cNvPr id="22" name="图片 21" descr="84"/>
          <p:cNvPicPr>
            <a:picLocks noChangeAspect="1"/>
          </p:cNvPicPr>
          <p:nvPr/>
        </p:nvPicPr>
        <p:blipFill>
          <a:blip r:embed="rId6"/>
          <a:stretch>
            <a:fillRect/>
          </a:stretch>
        </p:blipFill>
        <p:spPr>
          <a:xfrm>
            <a:off x="123825" y="3251200"/>
            <a:ext cx="1113155" cy="1113155"/>
          </a:xfrm>
          <a:prstGeom prst="rect">
            <a:avLst/>
          </a:prstGeom>
        </p:spPr>
      </p:pic>
      <p:pic>
        <p:nvPicPr>
          <p:cNvPr id="23" name="图片 22" descr="84"/>
          <p:cNvPicPr>
            <a:picLocks noChangeAspect="1"/>
          </p:cNvPicPr>
          <p:nvPr/>
        </p:nvPicPr>
        <p:blipFill>
          <a:blip r:embed="rId6"/>
          <a:stretch>
            <a:fillRect/>
          </a:stretch>
        </p:blipFill>
        <p:spPr>
          <a:xfrm>
            <a:off x="123825" y="4879340"/>
            <a:ext cx="1113155" cy="1113155"/>
          </a:xfrm>
          <a:prstGeom prst="rect">
            <a:avLst/>
          </a:prstGeom>
        </p:spPr>
      </p:pic>
      <p:cxnSp>
        <p:nvCxnSpPr>
          <p:cNvPr id="24" name="直接箭头连接符 23"/>
          <p:cNvCxnSpPr>
            <a:stCxn id="20" idx="3"/>
            <a:endCxn id="5" idx="1"/>
          </p:cNvCxnSpPr>
          <p:nvPr/>
        </p:nvCxnSpPr>
        <p:spPr>
          <a:xfrm flipV="1">
            <a:off x="1236980" y="2176780"/>
            <a:ext cx="467360" cy="31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stCxn id="22" idx="3"/>
            <a:endCxn id="6" idx="1"/>
          </p:cNvCxnSpPr>
          <p:nvPr/>
        </p:nvCxnSpPr>
        <p:spPr>
          <a:xfrm>
            <a:off x="1236980" y="3808095"/>
            <a:ext cx="46736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stCxn id="23" idx="3"/>
            <a:endCxn id="7" idx="1"/>
          </p:cNvCxnSpPr>
          <p:nvPr/>
        </p:nvCxnSpPr>
        <p:spPr>
          <a:xfrm>
            <a:off x="1236980" y="5436235"/>
            <a:ext cx="467360" cy="114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27" name="图片 26" descr="84"/>
          <p:cNvPicPr>
            <a:picLocks noChangeAspect="1"/>
          </p:cNvPicPr>
          <p:nvPr/>
        </p:nvPicPr>
        <p:blipFill>
          <a:blip r:embed="rId6"/>
          <a:stretch>
            <a:fillRect/>
          </a:stretch>
        </p:blipFill>
        <p:spPr>
          <a:xfrm>
            <a:off x="6656705" y="3248660"/>
            <a:ext cx="1113155" cy="1113155"/>
          </a:xfrm>
          <a:prstGeom prst="rect">
            <a:avLst/>
          </a:prstGeom>
        </p:spPr>
      </p:pic>
      <p:cxnSp>
        <p:nvCxnSpPr>
          <p:cNvPr id="28" name="直接箭头连接符 27"/>
          <p:cNvCxnSpPr>
            <a:stCxn id="27" idx="3"/>
            <a:endCxn id="16" idx="1"/>
          </p:cNvCxnSpPr>
          <p:nvPr/>
        </p:nvCxnSpPr>
        <p:spPr>
          <a:xfrm>
            <a:off x="7769860" y="3805555"/>
            <a:ext cx="38735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6169660" y="4424680"/>
            <a:ext cx="2569210" cy="1198880"/>
          </a:xfrm>
          <a:prstGeom prst="rect">
            <a:avLst/>
          </a:prstGeom>
          <a:noFill/>
        </p:spPr>
        <p:txBody>
          <a:bodyPr wrap="square" rtlCol="0">
            <a:spAutoFit/>
          </a:bodyPr>
          <a:p>
            <a:r>
              <a:rPr lang="en-US" altLang="zh-CN"/>
              <a:t>*</a:t>
            </a:r>
            <a:r>
              <a:rPr lang="zh-CN" altLang="en-US"/>
              <a:t>本文作者实际使用了</a:t>
            </a:r>
            <a:r>
              <a:rPr lang="en-US" altLang="zh-CN"/>
              <a:t>IVC,SVC,DVC</a:t>
            </a:r>
            <a:r>
              <a:rPr lang="zh-CN" altLang="en-US"/>
              <a:t>三层数据，这里仅标识</a:t>
            </a:r>
            <a:r>
              <a:rPr lang="en-US" altLang="zh-CN"/>
              <a:t>SVC</a:t>
            </a:r>
            <a:r>
              <a:rPr lang="zh-CN" altLang="en-US"/>
              <a:t>作为</a:t>
            </a:r>
            <a:r>
              <a:rPr lang="zh-CN" altLang="en-US"/>
              <a:t>示意。</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934092" y="316"/>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任务的解决</a:t>
            </a:r>
            <a:r>
              <a:rPr lang="zh-CN" altLang="en-US" sz="2600" b="1" dirty="0">
                <a:solidFill>
                  <a:sysClr val="windowText" lastClr="000000"/>
                </a:solidFill>
                <a:latin typeface="Arial" panose="020B0604020202020204"/>
                <a:ea typeface="微软雅黑" panose="020B0503020204020204" charset="-122"/>
              </a:rPr>
              <a:t>方案</a:t>
            </a:r>
            <a:endParaRPr lang="zh-CN" altLang="en-US" sz="2600" b="1" dirty="0">
              <a:solidFill>
                <a:sysClr val="windowText" lastClr="000000"/>
              </a:solidFill>
              <a:latin typeface="Arial" panose="020B0604020202020204"/>
              <a:ea typeface="微软雅黑" panose="020B0503020204020204" charset="-122"/>
            </a:endParaRPr>
          </a:p>
        </p:txBody>
      </p:sp>
      <p:graphicFrame>
        <p:nvGraphicFramePr>
          <p:cNvPr id="2" name="表格 1"/>
          <p:cNvGraphicFramePr/>
          <p:nvPr>
            <p:custDataLst>
              <p:tags r:id="rId3"/>
            </p:custDataLst>
          </p:nvPr>
        </p:nvGraphicFramePr>
        <p:xfrm>
          <a:off x="806450" y="991870"/>
          <a:ext cx="10858500" cy="3818890"/>
        </p:xfrm>
        <a:graphic>
          <a:graphicData uri="http://schemas.openxmlformats.org/drawingml/2006/table">
            <a:tbl>
              <a:tblPr firstRow="1" bandRow="1">
                <a:tableStyleId>{5C22544A-7EE6-4342-B048-85BDC9FD1C3A}</a:tableStyleId>
              </a:tblPr>
              <a:tblGrid>
                <a:gridCol w="3619500"/>
                <a:gridCol w="3619500"/>
                <a:gridCol w="3619500"/>
              </a:tblGrid>
              <a:tr h="406400">
                <a:tc>
                  <a:txBody>
                    <a:bodyPr/>
                    <a:p>
                      <a:pPr>
                        <a:buNone/>
                      </a:pPr>
                      <a:r>
                        <a:rPr lang="zh-CN" altLang="en-US"/>
                        <a:t>任务</a:t>
                      </a:r>
                      <a:endParaRPr lang="zh-CN" altLang="en-US"/>
                    </a:p>
                  </a:txBody>
                  <a:tcPr/>
                </a:tc>
                <a:tc>
                  <a:txBody>
                    <a:bodyPr/>
                    <a:p>
                      <a:pPr>
                        <a:buNone/>
                      </a:pPr>
                      <a:r>
                        <a:rPr lang="zh-CN" altLang="en-US"/>
                        <a:t>单任务</a:t>
                      </a:r>
                      <a:endParaRPr lang="zh-CN" altLang="en-US"/>
                    </a:p>
                  </a:txBody>
                  <a:tcPr/>
                </a:tc>
                <a:tc>
                  <a:txBody>
                    <a:bodyPr/>
                    <a:p>
                      <a:pPr>
                        <a:buNone/>
                      </a:pPr>
                      <a:r>
                        <a:rPr lang="zh-CN" altLang="en-US"/>
                        <a:t>多任务</a:t>
                      </a:r>
                      <a:endParaRPr lang="zh-CN" altLang="en-US"/>
                    </a:p>
                  </a:txBody>
                  <a:tcPr/>
                </a:tc>
              </a:tr>
              <a:tr h="974725">
                <a:tc>
                  <a:txBody>
                    <a:bodyPr/>
                    <a:p>
                      <a:pPr>
                        <a:buNone/>
                      </a:pPr>
                      <a:r>
                        <a:rPr lang="en-US" altLang="zh-CN"/>
                        <a:t>RV segmentation</a:t>
                      </a:r>
                      <a:endParaRPr lang="en-US" altLang="zh-CN"/>
                    </a:p>
                  </a:txBody>
                  <a:tcPr/>
                </a:tc>
                <a:tc>
                  <a:txBody>
                    <a:bodyPr/>
                    <a:p>
                      <a:pPr>
                        <a:buNone/>
                      </a:pPr>
                      <a:r>
                        <a:rPr lang="zh-CN" altLang="en-US"/>
                        <a:t>全卷积之后的密集预测任务，目前比较成功的深度学习方案有，</a:t>
                      </a:r>
                      <a:r>
                        <a:rPr lang="en-US" altLang="zh-CN"/>
                        <a:t>ROSE-Net[1],CS-Net[2]</a:t>
                      </a:r>
                      <a:r>
                        <a:rPr lang="zh-CN" altLang="en-US"/>
                        <a:t>等。</a:t>
                      </a:r>
                      <a:endParaRPr lang="zh-CN" altLang="en-US"/>
                    </a:p>
                  </a:txBody>
                  <a:tcPr/>
                </a:tc>
                <a:tc rowSpan="3">
                  <a:txBody>
                    <a:bodyPr/>
                    <a:p>
                      <a:pPr>
                        <a:buNone/>
                      </a:pPr>
                      <a:r>
                        <a:rPr lang="zh-CN" altLang="en-US"/>
                        <a:t>多任务模型不仅在自然图像场景下表现良好，在医学领域中也大放异彩，在</a:t>
                      </a:r>
                      <a:r>
                        <a:rPr lang="en-US" altLang="zh-CN"/>
                        <a:t>OCTA</a:t>
                      </a:r>
                      <a:r>
                        <a:rPr lang="zh-CN" altLang="en-US"/>
                        <a:t>应用中多任务网络现在的研究现状</a:t>
                      </a:r>
                      <a:r>
                        <a:rPr lang="zh-CN" altLang="en-US"/>
                        <a:t>如下：</a:t>
                      </a:r>
                      <a:endParaRPr lang="zh-CN" altLang="en-US"/>
                    </a:p>
                    <a:p>
                      <a:pPr>
                        <a:buNone/>
                      </a:pPr>
                      <a:r>
                        <a:rPr lang="en-US" altLang="zh-CN"/>
                        <a:t>1</a:t>
                      </a:r>
                      <a:r>
                        <a:rPr lang="zh-CN" altLang="en-US"/>
                        <a:t>、同时做</a:t>
                      </a:r>
                      <a:r>
                        <a:rPr lang="en-US" altLang="zh-CN"/>
                        <a:t>FAZ</a:t>
                      </a:r>
                      <a:r>
                        <a:rPr lang="zh-CN" altLang="en-US"/>
                        <a:t>与</a:t>
                      </a:r>
                      <a:r>
                        <a:rPr lang="en-US" altLang="zh-CN"/>
                        <a:t>RV</a:t>
                      </a:r>
                      <a:r>
                        <a:rPr lang="zh-CN" altLang="en-US"/>
                        <a:t>的分割</a:t>
                      </a:r>
                      <a:r>
                        <a:rPr lang="en-US" altLang="zh-CN"/>
                        <a:t>[3]</a:t>
                      </a:r>
                      <a:r>
                        <a:rPr lang="zh-CN" altLang="en-US"/>
                        <a:t>。</a:t>
                      </a:r>
                      <a:endParaRPr lang="zh-CN" altLang="en-US"/>
                    </a:p>
                    <a:p>
                      <a:pPr>
                        <a:buNone/>
                      </a:pPr>
                      <a:r>
                        <a:rPr lang="en-US" altLang="zh-CN"/>
                        <a:t>2</a:t>
                      </a:r>
                      <a:r>
                        <a:rPr lang="zh-CN" altLang="en-US"/>
                        <a:t>、同时做</a:t>
                      </a:r>
                      <a:r>
                        <a:rPr lang="en-US" altLang="zh-CN"/>
                        <a:t>FAZ</a:t>
                      </a:r>
                      <a:r>
                        <a:rPr lang="zh-CN" altLang="en-US"/>
                        <a:t>分割与疾病分类</a:t>
                      </a:r>
                      <a:r>
                        <a:rPr lang="en-US" altLang="zh-CN"/>
                        <a:t>[4]</a:t>
                      </a:r>
                      <a:r>
                        <a:rPr lang="zh-CN" altLang="en-US"/>
                        <a:t>。</a:t>
                      </a:r>
                      <a:endParaRPr lang="zh-CN" altLang="en-US"/>
                    </a:p>
                    <a:p>
                      <a:pPr>
                        <a:buNone/>
                      </a:pPr>
                      <a:r>
                        <a:rPr lang="en-US" altLang="zh-CN"/>
                        <a:t>3</a:t>
                      </a:r>
                      <a:r>
                        <a:rPr lang="zh-CN" altLang="en-US"/>
                        <a:t>、脉络膜新生血管分析、分割</a:t>
                      </a:r>
                      <a:r>
                        <a:rPr lang="en-US" altLang="zh-CN"/>
                        <a:t>[5]</a:t>
                      </a:r>
                      <a:r>
                        <a:rPr lang="zh-CN" altLang="en-US"/>
                        <a:t>。</a:t>
                      </a:r>
                      <a:endParaRPr lang="zh-CN" altLang="en-US"/>
                    </a:p>
                    <a:p>
                      <a:pPr>
                        <a:buNone/>
                      </a:pPr>
                      <a:endParaRPr lang="zh-CN" altLang="en-US"/>
                    </a:p>
                    <a:p>
                      <a:pPr>
                        <a:buNone/>
                      </a:pPr>
                      <a:r>
                        <a:rPr lang="zh-CN" altLang="en-US"/>
                        <a:t>局限性：利用已有的方案、并没有利用</a:t>
                      </a:r>
                      <a:r>
                        <a:rPr lang="en-US" altLang="zh-CN"/>
                        <a:t>OCTA</a:t>
                      </a:r>
                      <a:r>
                        <a:rPr lang="zh-CN" altLang="en-US"/>
                        <a:t>图像深度丰富的这一</a:t>
                      </a:r>
                      <a:r>
                        <a:rPr lang="zh-CN" altLang="en-US"/>
                        <a:t>特性。</a:t>
                      </a:r>
                      <a:endParaRPr lang="zh-CN" altLang="en-US"/>
                    </a:p>
                  </a:txBody>
                  <a:tcPr/>
                </a:tc>
              </a:tr>
              <a:tr h="974725">
                <a:tc>
                  <a:txBody>
                    <a:bodyPr/>
                    <a:p>
                      <a:pPr>
                        <a:buNone/>
                      </a:pPr>
                      <a:r>
                        <a:rPr lang="en-US" altLang="zh-CN"/>
                        <a:t>RVJ detection and classification</a:t>
                      </a:r>
                      <a:endParaRPr lang="en-US" altLang="zh-CN"/>
                    </a:p>
                  </a:txBody>
                  <a:tcPr/>
                </a:tc>
                <a:tc>
                  <a:txBody>
                    <a:bodyPr/>
                    <a:p>
                      <a:pPr>
                        <a:buNone/>
                      </a:pPr>
                      <a:r>
                        <a:rPr lang="zh-CN" altLang="en-US"/>
                        <a:t>目前的主要工作集中于彩色眼底图像，主要的方案有形态学分析、深度学习方案。而</a:t>
                      </a:r>
                      <a:r>
                        <a:rPr lang="en-US" altLang="zh-CN"/>
                        <a:t>OCTA</a:t>
                      </a:r>
                      <a:r>
                        <a:rPr lang="zh-CN" altLang="en-US"/>
                        <a:t>图像中的</a:t>
                      </a:r>
                      <a:r>
                        <a:rPr lang="en-US" altLang="zh-CN"/>
                        <a:t>RVJ</a:t>
                      </a:r>
                      <a:r>
                        <a:rPr lang="zh-CN" altLang="en-US"/>
                        <a:t>任务由于微血管过于复杂导致难以进行，目前处于未被研究的</a:t>
                      </a:r>
                      <a:r>
                        <a:rPr lang="zh-CN" altLang="en-US"/>
                        <a:t>状态。</a:t>
                      </a:r>
                      <a:endParaRPr lang="zh-CN" altLang="en-US"/>
                    </a:p>
                  </a:txBody>
                  <a:tcPr/>
                </a:tc>
                <a:tc vMerge="1">
                  <a:tcPr/>
                </a:tc>
              </a:tr>
              <a:tr h="974725">
                <a:tc>
                  <a:txBody>
                    <a:bodyPr/>
                    <a:p>
                      <a:pPr>
                        <a:buNone/>
                      </a:pPr>
                      <a:r>
                        <a:rPr lang="en-US" altLang="zh-CN"/>
                        <a:t>FAZ </a:t>
                      </a:r>
                      <a:r>
                        <a:rPr lang="zh-CN" altLang="en-US"/>
                        <a:t>分割</a:t>
                      </a:r>
                      <a:endParaRPr lang="zh-CN" altLang="en-US"/>
                    </a:p>
                  </a:txBody>
                  <a:tcPr/>
                </a:tc>
                <a:tc>
                  <a:txBody>
                    <a:bodyPr/>
                    <a:p>
                      <a:pPr>
                        <a:buNone/>
                      </a:pPr>
                      <a:r>
                        <a:rPr lang="zh-CN" altLang="en-US"/>
                        <a:t>目前较为成熟，一般有利用形态学做区域</a:t>
                      </a:r>
                      <a:r>
                        <a:rPr lang="zh-CN" altLang="en-US"/>
                        <a:t>增长或利用深度学习做密集</a:t>
                      </a:r>
                      <a:r>
                        <a:rPr lang="zh-CN" altLang="en-US"/>
                        <a:t>预测的方</a:t>
                      </a:r>
                      <a:r>
                        <a:rPr lang="zh-CN" altLang="en-US"/>
                        <a:t>法。</a:t>
                      </a:r>
                      <a:endParaRPr lang="zh-CN" altLang="en-US"/>
                    </a:p>
                  </a:txBody>
                  <a:tcPr/>
                </a:tc>
                <a:tc vMerge="1">
                  <a:tcPr/>
                </a:tc>
              </a:tr>
            </a:tbl>
          </a:graphicData>
        </a:graphic>
      </p:graphicFrame>
      <p:sp>
        <p:nvSpPr>
          <p:cNvPr id="3" name="文本框 2"/>
          <p:cNvSpPr txBox="1"/>
          <p:nvPr/>
        </p:nvSpPr>
        <p:spPr>
          <a:xfrm>
            <a:off x="934085" y="4871720"/>
            <a:ext cx="10532745" cy="1476375"/>
          </a:xfrm>
          <a:prstGeom prst="rect">
            <a:avLst/>
          </a:prstGeom>
          <a:noFill/>
        </p:spPr>
        <p:txBody>
          <a:bodyPr wrap="square" rtlCol="0" anchor="t">
            <a:spAutoFit/>
          </a:bodyPr>
          <a:p>
            <a:r>
              <a:rPr lang="zh-CN" altLang="en-US" sz="1000">
                <a:sym typeface="+mn-ea"/>
              </a:rPr>
              <a:t>【</a:t>
            </a:r>
            <a:r>
              <a:rPr lang="en-US" altLang="zh-CN" sz="1000">
                <a:sym typeface="+mn-ea"/>
              </a:rPr>
              <a:t>1</a:t>
            </a:r>
            <a:r>
              <a:rPr lang="zh-CN" altLang="en-US" sz="1000">
                <a:sym typeface="+mn-ea"/>
              </a:rPr>
              <a:t>】Y. Ma, H. Hao, J. Xie, H. Fu, J. Zhang, J. Yang et al., “Rose: a</a:t>
            </a:r>
            <a:r>
              <a:rPr lang="en-US" altLang="zh-CN" sz="1000">
                <a:sym typeface="+mn-ea"/>
              </a:rPr>
              <a:t> </a:t>
            </a:r>
            <a:r>
              <a:rPr lang="zh-CN" altLang="en-US" sz="1000">
                <a:sym typeface="+mn-ea"/>
              </a:rPr>
              <a:t>retinal oct-angiography vessel segmentation dataset and</a:t>
            </a:r>
            <a:r>
              <a:rPr lang="en-US" altLang="zh-CN" sz="1000">
                <a:sym typeface="+mn-ea"/>
              </a:rPr>
              <a:t> </a:t>
            </a:r>
            <a:r>
              <a:rPr lang="zh-CN" altLang="en-US" sz="1000">
                <a:sym typeface="+mn-ea"/>
              </a:rPr>
              <a:t>new model,”</a:t>
            </a:r>
            <a:r>
              <a:rPr lang="en-US" altLang="zh-CN" sz="1000">
                <a:sym typeface="+mn-ea"/>
              </a:rPr>
              <a:t> </a:t>
            </a:r>
            <a:r>
              <a:rPr lang="zh-CN" altLang="en-US" sz="1000">
                <a:sym typeface="+mn-ea"/>
              </a:rPr>
              <a:t>IEEE Trans. Med. Imaging, vol. 40, no. 3, pp. 928–939, 2020.</a:t>
            </a:r>
            <a:endParaRPr lang="zh-CN" altLang="en-US" sz="1000"/>
          </a:p>
          <a:p>
            <a:r>
              <a:rPr lang="zh-CN" altLang="en-US" sz="1000"/>
              <a:t>【</a:t>
            </a:r>
            <a:r>
              <a:rPr lang="en-US" altLang="zh-CN" sz="1000"/>
              <a:t>2</a:t>
            </a:r>
            <a:r>
              <a:rPr lang="zh-CN" altLang="en-US" sz="1000"/>
              <a:t>】L. Mou, Y. Zhao, L. Chen, J. Cheng, Z. Gu, H. Hao et al., “Cs_x0002_net: channel and spatial attention network for curvilinear structure</a:t>
            </a:r>
            <a:r>
              <a:rPr lang="en-US" altLang="zh-CN" sz="1000"/>
              <a:t> </a:t>
            </a:r>
            <a:r>
              <a:rPr lang="zh-CN" altLang="en-US" sz="1000"/>
              <a:t>segmentation,” in Proc. Int. Conf. Med. Image Comput. Comput.-Assisted</a:t>
            </a:r>
            <a:r>
              <a:rPr lang="en-US" altLang="zh-CN" sz="1000"/>
              <a:t> </a:t>
            </a:r>
            <a:r>
              <a:rPr lang="zh-CN" altLang="en-US" sz="1000"/>
              <a:t>Intervention. Springer, 2019, pp. 721–730.</a:t>
            </a:r>
            <a:endParaRPr lang="zh-CN" altLang="en-US" sz="1000"/>
          </a:p>
          <a:p>
            <a:r>
              <a:rPr lang="zh-CN" altLang="en-US" sz="1000"/>
              <a:t>【</a:t>
            </a:r>
            <a:r>
              <a:rPr lang="en-US" altLang="zh-CN" sz="1000"/>
              <a:t>3</a:t>
            </a:r>
            <a:r>
              <a:rPr lang="zh-CN" altLang="en-US" sz="1000"/>
              <a:t>】L. Peng, L. Lin, P. Cheng, Z. Wang, and X. Tang, “Fargo: A joint frame_x0002_work for faz and rv segmentation from octa images,” in International</a:t>
            </a:r>
            <a:r>
              <a:rPr lang="en-US" altLang="zh-CN" sz="1000"/>
              <a:t> </a:t>
            </a:r>
            <a:r>
              <a:rPr lang="zh-CN" altLang="en-US" sz="1000"/>
              <a:t>Workshop on Ophthalmic Medical Image Analysis. Springer, 2021, pp.42–51.</a:t>
            </a:r>
            <a:endParaRPr lang="zh-CN" altLang="en-US" sz="1000"/>
          </a:p>
          <a:p>
            <a:r>
              <a:rPr lang="zh-CN" altLang="en-US" sz="1000"/>
              <a:t>【</a:t>
            </a:r>
            <a:r>
              <a:rPr lang="en-US" altLang="zh-CN" sz="1000"/>
              <a:t>4</a:t>
            </a:r>
            <a:r>
              <a:rPr lang="zh-CN" altLang="en-US" sz="1000"/>
              <a:t>】L. Lin, Z. Wang, J. Wu, Y. Huang, J. Lyu, P. Cheng et al., “Bsda_x0002_net: A boundary shape and distance aware joint learning framework for</a:t>
            </a:r>
            <a:r>
              <a:rPr lang="en-US" altLang="zh-CN" sz="1000"/>
              <a:t> </a:t>
            </a:r>
            <a:r>
              <a:rPr lang="zh-CN" altLang="en-US" sz="1000"/>
              <a:t>segmenting and classifying octa images,” in Proc. Int. Conf. Med. Image</a:t>
            </a:r>
            <a:r>
              <a:rPr lang="en-US" altLang="zh-CN" sz="1000"/>
              <a:t> </a:t>
            </a:r>
            <a:r>
              <a:rPr lang="zh-CN" altLang="en-US" sz="1000"/>
              <a:t>Comput. Comput.-Assisted Intervention. Springer, 2021, pp. 65–75.</a:t>
            </a:r>
            <a:endParaRPr lang="zh-CN" altLang="en-US" sz="1000"/>
          </a:p>
          <a:p>
            <a:r>
              <a:rPr lang="zh-CN" altLang="en-US" sz="1000"/>
              <a:t>【</a:t>
            </a:r>
            <a:r>
              <a:rPr lang="en-US" altLang="zh-CN" sz="1000"/>
              <a:t>5</a:t>
            </a:r>
            <a:r>
              <a:rPr lang="zh-CN" altLang="en-US" sz="1000"/>
              <a:t>】J. Wang, T. T. Hormel, X. Wang, X. Ding, X. Peng, S. T. Bailey,</a:t>
            </a:r>
            <a:r>
              <a:rPr lang="en-US" altLang="zh-CN" sz="1000"/>
              <a:t> </a:t>
            </a:r>
            <a:r>
              <a:rPr lang="zh-CN" altLang="en-US" sz="1000"/>
              <a:t>Y. Jia et al., “Diagnosing and segmenting choroidal neovascularization in</a:t>
            </a:r>
            <a:r>
              <a:rPr lang="en-US" altLang="zh-CN" sz="1000"/>
              <a:t> </a:t>
            </a:r>
            <a:r>
              <a:rPr lang="zh-CN" altLang="en-US" sz="1000"/>
              <a:t>optical coherence tomographic angiography using deep learning,” Invest.</a:t>
            </a:r>
            <a:r>
              <a:rPr lang="en-US" altLang="zh-CN" sz="1000"/>
              <a:t> </a:t>
            </a:r>
            <a:r>
              <a:rPr lang="zh-CN" altLang="en-US" sz="1000"/>
              <a:t>Ophthalmol. Visual Sci., vol. 62, no. 8, pp. 2159–2159, 2021.</a:t>
            </a:r>
            <a:endParaRPr lang="zh-CN" altLang="en-US" sz="1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数据集</a:t>
            </a:r>
            <a:r>
              <a:rPr lang="zh-CN" altLang="en-US" sz="2600" b="1" dirty="0">
                <a:solidFill>
                  <a:sysClr val="windowText" lastClr="000000"/>
                </a:solidFill>
                <a:latin typeface="Arial" panose="020B0604020202020204"/>
                <a:ea typeface="微软雅黑" panose="020B0503020204020204" charset="-122"/>
              </a:rPr>
              <a:t>介绍</a:t>
            </a:r>
            <a:endParaRPr lang="zh-CN" altLang="en-US" sz="2600" b="1" dirty="0">
              <a:solidFill>
                <a:sysClr val="windowText" lastClr="000000"/>
              </a:solidFill>
              <a:latin typeface="Arial" panose="020B0604020202020204"/>
              <a:ea typeface="微软雅黑" panose="020B0503020204020204" charset="-122"/>
            </a:endParaRPr>
          </a:p>
        </p:txBody>
      </p:sp>
      <p:sp>
        <p:nvSpPr>
          <p:cNvPr id="2" name="文本框 1"/>
          <p:cNvSpPr txBox="1"/>
          <p:nvPr/>
        </p:nvSpPr>
        <p:spPr>
          <a:xfrm>
            <a:off x="848360" y="1029970"/>
            <a:ext cx="10850245" cy="368300"/>
          </a:xfrm>
          <a:prstGeom prst="rect">
            <a:avLst/>
          </a:prstGeom>
          <a:noFill/>
        </p:spPr>
        <p:txBody>
          <a:bodyPr wrap="square" rtlCol="0">
            <a:spAutoFit/>
          </a:bodyPr>
          <a:p>
            <a:r>
              <a:rPr lang="zh-CN" altLang="en-US"/>
              <a:t>基于</a:t>
            </a:r>
            <a:r>
              <a:rPr lang="en-US" altLang="zh-CN"/>
              <a:t>ROSE</a:t>
            </a:r>
            <a:r>
              <a:rPr lang="zh-CN" altLang="en-US"/>
              <a:t>血管分割数据集，作者团队增加标注了</a:t>
            </a:r>
            <a:r>
              <a:rPr lang="en-US" altLang="zh-CN"/>
              <a:t>FAZ</a:t>
            </a:r>
            <a:r>
              <a:rPr lang="zh-CN" altLang="en-US"/>
              <a:t>（标注</a:t>
            </a:r>
            <a:r>
              <a:rPr lang="zh-CN" altLang="en-US"/>
              <a:t>数据）与</a:t>
            </a:r>
            <a:r>
              <a:rPr lang="en-US" altLang="zh-CN"/>
              <a:t>RVJ</a:t>
            </a:r>
            <a:r>
              <a:rPr lang="zh-CN" altLang="en-US"/>
              <a:t>标注。</a:t>
            </a:r>
            <a:endParaRPr lang="zh-CN" altLang="en-US"/>
          </a:p>
        </p:txBody>
      </p:sp>
      <p:pic>
        <p:nvPicPr>
          <p:cNvPr id="4" name="图片 3" descr="28"/>
          <p:cNvPicPr>
            <a:picLocks noChangeAspect="1"/>
          </p:cNvPicPr>
          <p:nvPr/>
        </p:nvPicPr>
        <p:blipFill>
          <a:blip r:embed="rId3"/>
          <a:stretch>
            <a:fillRect/>
          </a:stretch>
        </p:blipFill>
        <p:spPr>
          <a:xfrm>
            <a:off x="854075" y="1569085"/>
            <a:ext cx="3518535" cy="3518535"/>
          </a:xfrm>
          <a:prstGeom prst="rect">
            <a:avLst/>
          </a:prstGeom>
        </p:spPr>
      </p:pic>
      <p:pic>
        <p:nvPicPr>
          <p:cNvPr id="5" name="图片 4" descr="346d016980863931f573fd5fa3e1299"/>
          <p:cNvPicPr>
            <a:picLocks noChangeAspect="1"/>
          </p:cNvPicPr>
          <p:nvPr/>
        </p:nvPicPr>
        <p:blipFill>
          <a:blip r:embed="rId4"/>
          <a:stretch>
            <a:fillRect/>
          </a:stretch>
        </p:blipFill>
        <p:spPr>
          <a:xfrm>
            <a:off x="4531360" y="1569085"/>
            <a:ext cx="4668520" cy="35185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97947"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模型</a:t>
            </a:r>
            <a:r>
              <a:rPr lang="zh-CN" altLang="en-US" sz="2600" b="1" dirty="0">
                <a:solidFill>
                  <a:sysClr val="windowText" lastClr="000000"/>
                </a:solidFill>
                <a:latin typeface="Arial" panose="020B0604020202020204"/>
                <a:ea typeface="微软雅黑" panose="020B0503020204020204" charset="-122"/>
              </a:rPr>
              <a:t>结构</a:t>
            </a:r>
            <a:endParaRPr lang="zh-CN" altLang="en-US" sz="2600" b="1" dirty="0">
              <a:solidFill>
                <a:sysClr val="windowText" lastClr="000000"/>
              </a:solidFill>
              <a:latin typeface="Arial" panose="020B0604020202020204"/>
              <a:ea typeface="微软雅黑" panose="020B0503020204020204" charset="-122"/>
            </a:endParaRPr>
          </a:p>
        </p:txBody>
      </p:sp>
      <p:pic>
        <p:nvPicPr>
          <p:cNvPr id="2" name="图片 1"/>
          <p:cNvPicPr>
            <a:picLocks noChangeAspect="1"/>
          </p:cNvPicPr>
          <p:nvPr/>
        </p:nvPicPr>
        <p:blipFill>
          <a:blip r:embed="rId3"/>
          <a:stretch>
            <a:fillRect/>
          </a:stretch>
        </p:blipFill>
        <p:spPr>
          <a:xfrm>
            <a:off x="1806575" y="1334135"/>
            <a:ext cx="8858250" cy="488378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图片 13"/>
          <p:cNvPicPr>
            <a:picLocks noChangeAspect="1"/>
          </p:cNvPicPr>
          <p:nvPr/>
        </p:nvPicPr>
        <p:blipFill>
          <a:blip r:embed="rId1" cstate="print">
            <a:extLst>
              <a:ext uri="{BEBA8EAE-BF5A-486C-A8C5-ECC9F3942E4B}">
                <a14:imgProps xmlns:a14="http://schemas.microsoft.com/office/drawing/2010/main">
                  <a14:imgLayer r:embed="rId2">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7401" y="150150"/>
            <a:ext cx="1966449" cy="575997"/>
          </a:xfrm>
          <a:prstGeom prst="rect">
            <a:avLst/>
          </a:prstGeom>
        </p:spPr>
      </p:pic>
      <p:cxnSp>
        <p:nvCxnSpPr>
          <p:cNvPr id="15" name="直接连接符 14"/>
          <p:cNvCxnSpPr/>
          <p:nvPr/>
        </p:nvCxnSpPr>
        <p:spPr>
          <a:xfrm>
            <a:off x="806729" y="859025"/>
            <a:ext cx="10858500" cy="0"/>
          </a:xfrm>
          <a:prstGeom prst="line">
            <a:avLst/>
          </a:prstGeom>
          <a:noFill/>
          <a:ln w="22225" cap="flat" cmpd="sng" algn="ctr">
            <a:solidFill>
              <a:srgbClr val="1C6299"/>
            </a:solidFill>
            <a:prstDash val="solid"/>
            <a:miter lim="800000"/>
          </a:ln>
          <a:effectLst/>
        </p:spPr>
      </p:cxnSp>
      <p:sp>
        <p:nvSpPr>
          <p:cNvPr id="32" name="标题占位符 1"/>
          <p:cNvSpPr txBox="1"/>
          <p:nvPr/>
        </p:nvSpPr>
        <p:spPr>
          <a:xfrm>
            <a:off x="1240162" y="-119699"/>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zh-CN" altLang="en-US" sz="2600" b="1" dirty="0">
                <a:solidFill>
                  <a:sysClr val="windowText" lastClr="000000"/>
                </a:solidFill>
                <a:latin typeface="Arial" panose="020B0604020202020204"/>
                <a:ea typeface="微软雅黑" panose="020B0503020204020204" charset="-122"/>
              </a:rPr>
              <a:t>总体结构</a:t>
            </a:r>
            <a:endParaRPr lang="zh-CN" altLang="en-US" sz="2600" b="1" dirty="0">
              <a:solidFill>
                <a:sysClr val="windowText" lastClr="000000"/>
              </a:solidFill>
              <a:latin typeface="Arial" panose="020B0604020202020204"/>
              <a:ea typeface="微软雅黑" panose="020B0503020204020204" charset="-122"/>
            </a:endParaRPr>
          </a:p>
        </p:txBody>
      </p:sp>
      <p:sp>
        <p:nvSpPr>
          <p:cNvPr id="3" name="文本框 2"/>
          <p:cNvSpPr txBox="1"/>
          <p:nvPr/>
        </p:nvSpPr>
        <p:spPr>
          <a:xfrm>
            <a:off x="833120" y="1019810"/>
            <a:ext cx="10801985" cy="3415030"/>
          </a:xfrm>
          <a:prstGeom prst="rect">
            <a:avLst/>
          </a:prstGeom>
          <a:noFill/>
        </p:spPr>
        <p:txBody>
          <a:bodyPr wrap="square" rtlCol="0">
            <a:spAutoFit/>
          </a:bodyPr>
          <a:p>
            <a:pPr fontAlgn="auto">
              <a:lnSpc>
                <a:spcPct val="150000"/>
              </a:lnSpc>
            </a:pPr>
            <a:r>
              <a:rPr lang="en-US" altLang="zh-CN"/>
              <a:t>1</a:t>
            </a:r>
            <a:r>
              <a:rPr lang="zh-CN" altLang="en-US"/>
              <a:t>、特征提取，利用</a:t>
            </a:r>
            <a:r>
              <a:rPr lang="en-US" altLang="zh-CN"/>
              <a:t>resnet50</a:t>
            </a:r>
            <a:r>
              <a:rPr lang="zh-CN" altLang="en-US"/>
              <a:t>分别提取</a:t>
            </a:r>
            <a:r>
              <a:rPr lang="en-US" altLang="zh-CN"/>
              <a:t>IVC</a:t>
            </a:r>
            <a:r>
              <a:rPr lang="zh-CN" altLang="en-US"/>
              <a:t>、</a:t>
            </a:r>
            <a:r>
              <a:rPr lang="en-US" altLang="zh-CN"/>
              <a:t>DVC</a:t>
            </a:r>
            <a:r>
              <a:rPr lang="zh-CN" altLang="en-US"/>
              <a:t>、</a:t>
            </a:r>
            <a:r>
              <a:rPr lang="en-US" altLang="zh-CN"/>
              <a:t>SVC</a:t>
            </a:r>
            <a:r>
              <a:rPr lang="zh-CN" altLang="en-US"/>
              <a:t>三层特征，除第一层独立外其余层共享参数，目的是为了</a:t>
            </a:r>
            <a:r>
              <a:rPr lang="zh-CN" altLang="en-US"/>
              <a:t>减少参数量。本文作者同时认为，这样也可以帮助模型在三种类型的输入数据中找到不同的</a:t>
            </a:r>
            <a:r>
              <a:rPr lang="zh-CN" altLang="en-US"/>
              <a:t>特征。</a:t>
            </a:r>
            <a:endParaRPr lang="zh-CN" altLang="en-US"/>
          </a:p>
          <a:p>
            <a:pPr fontAlgn="auto">
              <a:lnSpc>
                <a:spcPct val="150000"/>
              </a:lnSpc>
            </a:pPr>
            <a:endParaRPr lang="en-US" altLang="zh-CN"/>
          </a:p>
          <a:p>
            <a:pPr fontAlgn="auto">
              <a:lnSpc>
                <a:spcPct val="150000"/>
              </a:lnSpc>
            </a:pPr>
            <a:r>
              <a:rPr lang="en-US" altLang="zh-CN"/>
              <a:t>2</a:t>
            </a:r>
            <a:r>
              <a:rPr lang="zh-CN" altLang="en-US"/>
              <a:t>、投票门模块（</a:t>
            </a:r>
            <a:r>
              <a:rPr lang="en-US" altLang="zh-CN"/>
              <a:t>VGM</a:t>
            </a:r>
            <a:r>
              <a:rPr lang="zh-CN" altLang="en-US"/>
              <a:t>）每个任务有一个，输入三层信息（</a:t>
            </a:r>
            <a:r>
              <a:rPr lang="en-US" altLang="zh-CN"/>
              <a:t>3*h*w</a:t>
            </a:r>
            <a:r>
              <a:rPr lang="zh-CN" altLang="en-US"/>
              <a:t>），输出</a:t>
            </a:r>
            <a:r>
              <a:rPr lang="en-US" altLang="zh-CN">
                <a:sym typeface="+mn-ea"/>
              </a:rPr>
              <a:t>output</a:t>
            </a:r>
            <a:r>
              <a:rPr lang="zh-CN" altLang="en-US"/>
              <a:t>三层</a:t>
            </a:r>
            <a:r>
              <a:rPr lang="en-US" altLang="zh-CN"/>
              <a:t>(3*h*w)</a:t>
            </a:r>
            <a:r>
              <a:rPr lang="zh-CN" altLang="en-US"/>
              <a:t>每一层中的值</a:t>
            </a:r>
            <a:r>
              <a:rPr lang="en-US" altLang="zh-CN"/>
              <a:t>output[i,j,k]</a:t>
            </a:r>
            <a:r>
              <a:rPr lang="zh-CN" altLang="en-US"/>
              <a:t>为通道</a:t>
            </a:r>
            <a:r>
              <a:rPr lang="en-US" altLang="zh-CN"/>
              <a:t>i</a:t>
            </a:r>
            <a:r>
              <a:rPr lang="zh-CN" altLang="en-US"/>
              <a:t>，</a:t>
            </a:r>
            <a:r>
              <a:rPr lang="en-US" altLang="zh-CN"/>
              <a:t>(j,k)</a:t>
            </a:r>
            <a:r>
              <a:rPr lang="zh-CN" altLang="en-US"/>
              <a:t>位置对该任务的贡献程度其值为（</a:t>
            </a:r>
            <a:r>
              <a:rPr lang="en-US" altLang="zh-CN"/>
              <a:t>0~1</a:t>
            </a:r>
            <a:r>
              <a:rPr lang="zh-CN" altLang="en-US"/>
              <a:t>）。这也是本方案中将特征针对任务进行融合所提出的方式。作者认为该模块不仅能控制特征的深度来源（</a:t>
            </a:r>
            <a:r>
              <a:rPr lang="en-US" altLang="zh-CN"/>
              <a:t>F1,F2,F3</a:t>
            </a:r>
            <a:r>
              <a:rPr lang="zh-CN" altLang="en-US"/>
              <a:t>分别提取自</a:t>
            </a:r>
            <a:r>
              <a:rPr lang="en-US" altLang="zh-CN"/>
              <a:t>IVC,DVC,SVC</a:t>
            </a:r>
            <a:r>
              <a:rPr lang="zh-CN" altLang="en-US"/>
              <a:t>），还能更加精细的控制空间位置上的特征构成。这也符合分割任务对不同区域的关注度不同，交点分类任务则更加关注血管的局部这一</a:t>
            </a:r>
            <a:r>
              <a:rPr lang="zh-CN" altLang="en-US"/>
              <a:t>先验。</a:t>
            </a:r>
            <a:endParaRPr lang="zh-CN" altLang="en-US"/>
          </a:p>
        </p:txBody>
      </p:sp>
      <p:pic>
        <p:nvPicPr>
          <p:cNvPr id="4" name="图片 3"/>
          <p:cNvPicPr>
            <a:picLocks noChangeAspect="1"/>
          </p:cNvPicPr>
          <p:nvPr/>
        </p:nvPicPr>
        <p:blipFill>
          <a:blip r:embed="rId3"/>
          <a:stretch>
            <a:fillRect/>
          </a:stretch>
        </p:blipFill>
        <p:spPr>
          <a:xfrm>
            <a:off x="5166995" y="4514215"/>
            <a:ext cx="1857375" cy="590550"/>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417955" y="5141595"/>
                <a:ext cx="9881870" cy="960755"/>
              </a:xfrm>
              <a:prstGeom prst="rect">
                <a:avLst/>
              </a:prstGeom>
              <a:noFill/>
            </p:spPr>
            <p:txBody>
              <a:bodyPr wrap="square" rtlCol="0">
                <a:spAutoFit/>
              </a:bodyPr>
              <a:p>
                <a:r>
                  <a:rPr lang="en-US" altLang="zh-CN"/>
                  <a:t>task:</a:t>
                </a:r>
                <a:r>
                  <a:rPr lang="zh-CN" altLang="en-US"/>
                  <a:t>任务（</a:t>
                </a:r>
                <a:r>
                  <a:rPr lang="en-US" altLang="zh-CN"/>
                  <a:t>RV,FAZ,RVJ</a:t>
                </a:r>
                <a:r>
                  <a:rPr lang="zh-CN" altLang="en-US"/>
                  <a:t>）；</a:t>
                </a:r>
                <a:endParaRPr lang="zh-CN" altLang="en-US"/>
              </a:p>
              <a:p>
                <a:r>
                  <a:rPr lang="en-US" altLang="zh-CN"/>
                  <a:t>Fi:</a:t>
                </a:r>
                <a:r>
                  <a:rPr lang="zh-CN" altLang="en-US"/>
                  <a:t>分别提取到的特征</a:t>
                </a:r>
                <a:r>
                  <a:rPr lang="en-US" altLang="zh-CN"/>
                  <a:t>(F1,F2,F3)</a:t>
                </a:r>
                <a:r>
                  <a:rPr lang="zh-CN" altLang="en-US"/>
                  <a:t>。</a:t>
                </a:r>
                <a:endParaRPr lang="zh-CN" altLang="en-US"/>
              </a:p>
              <a:p>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𝐺𝑎𝑡𝑒</m:t>
                        </m:r>
                      </m:e>
                      <m:sub>
                        <m:r>
                          <a:rPr lang="en-US" altLang="zh-CN" i="1">
                            <a:latin typeface="Cambria Math" panose="02040503050406030204" charset="0"/>
                            <a:cs typeface="Cambria Math" panose="02040503050406030204" charset="0"/>
                          </a:rPr>
                          <m:t>𝑡𝑎𝑠𝑘</m:t>
                        </m:r>
                      </m:sub>
                      <m:sup>
                        <m:r>
                          <a:rPr lang="en-US" altLang="zh-CN" i="1">
                            <a:latin typeface="Cambria Math" panose="02040503050406030204" charset="0"/>
                            <a:cs typeface="Cambria Math" panose="02040503050406030204" charset="0"/>
                          </a:rPr>
                          <m:t>𝑖</m:t>
                        </m:r>
                      </m:sup>
                    </m:sSubSup>
                  </m:oMath>
                </a14:m>
                <a:r>
                  <a:rPr lang="en-US" altLang="zh-CN"/>
                  <a:t>:VGM</a:t>
                </a:r>
                <a:r>
                  <a:rPr lang="zh-CN" altLang="en-US"/>
                  <a:t>模块计算得出</a:t>
                </a:r>
                <a:r>
                  <a:rPr lang="zh-CN" altLang="en-US"/>
                  <a:t>的对特定</a:t>
                </a:r>
                <a:r>
                  <a:rPr lang="en-US" altLang="zh-CN"/>
                  <a:t>task</a:t>
                </a:r>
                <a:r>
                  <a:rPr lang="zh-CN" altLang="en-US"/>
                  <a:t>来自特征</a:t>
                </a:r>
                <a:r>
                  <a:rPr lang="en-US" altLang="zh-CN"/>
                  <a:t>Fi</a:t>
                </a:r>
                <a:r>
                  <a:rPr lang="zh-CN" altLang="en-US"/>
                  <a:t>的</a:t>
                </a:r>
                <a:r>
                  <a:rPr lang="zh-CN" altLang="en-US"/>
                  <a:t>权重。</a:t>
                </a:r>
                <a:endParaRPr lang="zh-CN" altLang="en-US"/>
              </a:p>
            </p:txBody>
          </p:sp>
        </mc:Choice>
        <mc:Fallback>
          <p:sp>
            <p:nvSpPr>
              <p:cNvPr id="5" name="文本框 4"/>
              <p:cNvSpPr txBox="1">
                <a:spLocks noRot="1" noChangeAspect="1" noMove="1" noResize="1" noEditPoints="1" noAdjustHandles="1" noChangeArrowheads="1" noChangeShapeType="1" noTextEdit="1"/>
              </p:cNvSpPr>
              <p:nvPr/>
            </p:nvSpPr>
            <p:spPr>
              <a:xfrm>
                <a:off x="1417955" y="5141595"/>
                <a:ext cx="9881870" cy="960755"/>
              </a:xfrm>
              <a:prstGeom prst="rect">
                <a:avLst/>
              </a:prstGeom>
              <a:blipFill rotWithShape="1">
                <a:blip r:embed="rId4"/>
                <a:stretch>
                  <a:fillRect/>
                </a:stretch>
              </a:blipFill>
            </p:spPr>
            <p:txBody>
              <a:bodyPr/>
              <a:lstStyle/>
              <a:p>
                <a:r>
                  <a:rPr lang="zh-CN" altLang="en-US">
                    <a:noFill/>
                  </a:rPr>
                  <a:t> </a:t>
                </a:r>
              </a:p>
            </p:txBody>
          </p:sp>
        </mc:Fallback>
      </mc:AlternateContent>
      <p:graphicFrame>
        <p:nvGraphicFramePr>
          <p:cNvPr id="6" name="对象 5">
            <a:hlinkClick r:id="" action="ppaction://ole?verb="/>
          </p:cNvPr>
          <p:cNvGraphicFramePr>
            <a:graphicFrameLocks noChangeAspect="1"/>
          </p:cNvGraphicFramePr>
          <p:nvPr/>
        </p:nvGraphicFramePr>
        <p:xfrm>
          <a:off x="5638800" y="3321050"/>
          <a:ext cx="914400" cy="215900"/>
        </p:xfrm>
        <a:graphic>
          <a:graphicData uri="http://schemas.openxmlformats.org/presentationml/2006/ole">
            <mc:AlternateContent xmlns:mc="http://schemas.openxmlformats.org/markup-compatibility/2006">
              <mc:Choice xmlns:v="urn:schemas-microsoft-com:vml" Requires="v">
                <p:oleObj spid="_x0000_s1025" name="" r:id="rId5" imgW="914400" imgH="215900" progId="Equation.KSEE3">
                  <p:embed/>
                </p:oleObj>
              </mc:Choice>
              <mc:Fallback>
                <p:oleObj name="" r:id="rId5" imgW="914400" imgH="215900" progId="Equation.KSEE3">
                  <p:embed/>
                  <p:pic>
                    <p:nvPicPr>
                      <p:cNvPr id="0" name="图片 1024"/>
                      <p:cNvPicPr/>
                      <p:nvPr/>
                    </p:nvPicPr>
                    <p:blipFill>
                      <a:blip r:embed="rId6"/>
                      <a:stretch>
                        <a:fillRect/>
                      </a:stretch>
                    </p:blipFill>
                    <p:spPr>
                      <a:xfrm>
                        <a:off x="5638800" y="3321050"/>
                        <a:ext cx="914400" cy="21590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10720705" y="5513705"/>
          <a:ext cx="914400" cy="215900"/>
        </p:xfrm>
        <a:graphic>
          <a:graphicData uri="http://schemas.openxmlformats.org/presentationml/2006/ole">
            <mc:AlternateContent xmlns:mc="http://schemas.openxmlformats.org/markup-compatibility/2006">
              <mc:Choice xmlns:v="urn:schemas-microsoft-com:vml" Requires="v">
                <p:oleObj spid="_x0000_s1026" name="" r:id="rId7" imgW="914400" imgH="215900" progId="Equation.KSEE3">
                  <p:embed/>
                </p:oleObj>
              </mc:Choice>
              <mc:Fallback>
                <p:oleObj name="" r:id="rId7" imgW="914400" imgH="215900" progId="Equation.KSEE3">
                  <p:embed/>
                  <p:pic>
                    <p:nvPicPr>
                      <p:cNvPr id="0" name="图片 1025"/>
                      <p:cNvPicPr/>
                      <p:nvPr/>
                    </p:nvPicPr>
                    <p:blipFill>
                      <a:blip r:embed="rId6"/>
                      <a:stretch>
                        <a:fillRect/>
                      </a:stretch>
                    </p:blipFill>
                    <p:spPr>
                      <a:xfrm>
                        <a:off x="10720705" y="5513705"/>
                        <a:ext cx="914400" cy="215900"/>
                      </a:xfrm>
                      <a:prstGeom prst="rect">
                        <a:avLst/>
                      </a:prstGeom>
                    </p:spPr>
                  </p:pic>
                </p:oleObj>
              </mc:Fallback>
            </mc:AlternateContent>
          </a:graphicData>
        </a:graphic>
      </p:graphicFrame>
    </p:spTree>
  </p:cSld>
  <p:clrMapOvr>
    <a:masterClrMapping/>
  </p:clrMapOvr>
</p:sld>
</file>

<file path=ppt/tags/tag1.xml><?xml version="1.0" encoding="utf-8"?>
<p:tagLst xmlns:p="http://schemas.openxmlformats.org/presentationml/2006/main">
  <p:tag name="KSO_WM_UNIT_PLACING_PICTURE_USER_VIEWPORT" val="{&quot;height&quot;:11250,&quot;width&quot;:12795}"/>
</p:tagLst>
</file>

<file path=ppt/tags/tag2.xml><?xml version="1.0" encoding="utf-8"?>
<p:tagLst xmlns:p="http://schemas.openxmlformats.org/presentationml/2006/main">
  <p:tag name="KSO_WM_UNIT_TABLE_BEAUTIFY" val="smartTable{c7099659-c166-44bd-83df-1c9085e09d55}"/>
  <p:tag name="TABLE_ENDDRAG_ORIGIN_RECT" val="482*78"/>
  <p:tag name="TABLE_ENDDRAG_RECT" val="439*176*482*78"/>
</p:tagLst>
</file>

<file path=ppt/tags/tag3.xml><?xml version="1.0" encoding="utf-8"?>
<p:tagLst xmlns:p="http://schemas.openxmlformats.org/presentationml/2006/main">
  <p:tag name="KSO_WM_UNIT_TABLE_BEAUTIFY" val="smartTable{01b7d090-33d8-4d8e-baa5-055aadf6bb8d}"/>
  <p:tag name="TABLE_ENDDRAG_ORIGIN_RECT" val="855*108"/>
  <p:tag name="TABLE_ENDDRAG_RECT" val="63*120*855*108"/>
</p:tagLst>
</file>

<file path=ppt/tags/tag4.xml><?xml version="1.0" encoding="utf-8"?>
<p:tagLst xmlns:p="http://schemas.openxmlformats.org/presentationml/2006/main">
  <p:tag name="COMMONDATA" val="eyJoZGlkIjoiNDgxM2VjMTNjM2JiNzk5NDc0ZmExYjI2ZDMyMDMxMT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3967</Words>
  <Application>WPS 演示</Application>
  <PresentationFormat>宽屏</PresentationFormat>
  <Paragraphs>167</Paragraphs>
  <Slides>15</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2</vt:i4>
      </vt:variant>
      <vt:variant>
        <vt:lpstr>幻灯片标题</vt:lpstr>
      </vt:variant>
      <vt:variant>
        <vt:i4>15</vt:i4>
      </vt:variant>
    </vt:vector>
  </HeadingPairs>
  <TitlesOfParts>
    <vt:vector size="28" baseType="lpstr">
      <vt:lpstr>Arial</vt:lpstr>
      <vt:lpstr>宋体</vt:lpstr>
      <vt:lpstr>Wingdings</vt:lpstr>
      <vt:lpstr>Calibri</vt:lpstr>
      <vt:lpstr>等线</vt:lpstr>
      <vt:lpstr>Arial</vt:lpstr>
      <vt:lpstr>微软雅黑</vt:lpstr>
      <vt:lpstr>Cambria Math</vt:lpstr>
      <vt:lpstr>Arial Unicode MS</vt:lpstr>
      <vt:lpstr>Calibri</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内存条</cp:lastModifiedBy>
  <cp:revision>3</cp:revision>
  <dcterms:created xsi:type="dcterms:W3CDTF">2022-10-13T02:36:00Z</dcterms:created>
  <dcterms:modified xsi:type="dcterms:W3CDTF">2022-10-14T07:03:52Z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06D06917FB0648F7B5479B675DEEA939</vt:lpwstr>
  </property>
  <property fmtid="{D5CDD505-2E9C-101B-9397-08002B2CF9AE}" pid="3" name="KSOProductBuildVer">
    <vt:lpwstr>2052-11.1.0.12358</vt:lpwstr>
  </property>
</Properties>
</file>