
<file path=[Content_Types].xml><?xml version="1.0" encoding="utf-8"?>
<Types xmlns="http://schemas.openxmlformats.org/package/2006/content-types"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58" r:id="rId5"/>
    <p:sldId id="259" r:id="rId6"/>
    <p:sldId id="260" r:id="rId7"/>
    <p:sldId id="264" r:id="rId8"/>
    <p:sldId id="263" r:id="rId9"/>
    <p:sldId id="265" r:id="rId10"/>
    <p:sldId id="273" r:id="rId11"/>
    <p:sldId id="266" r:id="rId12"/>
    <p:sldId id="274" r:id="rId13"/>
    <p:sldId id="275" r:id="rId14"/>
    <p:sldId id="280" r:id="rId15"/>
    <p:sldId id="268" r:id="rId16"/>
    <p:sldId id="276" r:id="rId17"/>
    <p:sldId id="270" r:id="rId18"/>
  </p:sldIdLst>
  <p:sldSz cx="12192000" cy="6858000"/>
  <p:notesSz cx="6858000" cy="9144000"/>
  <p:custDataLst>
    <p:tags r:id="rId2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on gary" initials="wg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</p:showPr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3" Type="http://schemas.openxmlformats.org/officeDocument/2006/relationships/tags" Target="tags/tag103.xml"/><Relationship Id="rId22" Type="http://schemas.openxmlformats.org/officeDocument/2006/relationships/commentAuthors" Target="commentAuthors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933A62-8780-4CAA-8D19-25292B7F568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933A62-8780-4CAA-8D19-25292B7F568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/>
            </a:gs>
            <a:gs pos="100000">
              <a:schemeClr val="bg2">
                <a:lumMod val="8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.xml"/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5.png"/><Relationship Id="rId6" Type="http://schemas.openxmlformats.org/officeDocument/2006/relationships/tags" Target="../tags/tag64.xml"/><Relationship Id="rId5" Type="http://schemas.microsoft.com/office/2007/relationships/hdphoto" Target="../media/image4.wdp"/><Relationship Id="rId4" Type="http://schemas.openxmlformats.org/officeDocument/2006/relationships/image" Target="../media/image3.png"/><Relationship Id="rId3" Type="http://schemas.openxmlformats.org/officeDocument/2006/relationships/tags" Target="../tags/tag63.xml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87.xml"/><Relationship Id="rId8" Type="http://schemas.openxmlformats.org/officeDocument/2006/relationships/image" Target="../media/image19.png"/><Relationship Id="rId7" Type="http://schemas.openxmlformats.org/officeDocument/2006/relationships/tags" Target="../tags/tag86.xml"/><Relationship Id="rId6" Type="http://schemas.openxmlformats.org/officeDocument/2006/relationships/image" Target="../media/image18.png"/><Relationship Id="rId5" Type="http://schemas.openxmlformats.org/officeDocument/2006/relationships/tags" Target="../tags/tag85.xml"/><Relationship Id="rId4" Type="http://schemas.openxmlformats.org/officeDocument/2006/relationships/image" Target="../media/image17.png"/><Relationship Id="rId3" Type="http://schemas.openxmlformats.org/officeDocument/2006/relationships/tags" Target="../tags/tag84.xml"/><Relationship Id="rId2" Type="http://schemas.openxmlformats.org/officeDocument/2006/relationships/tags" Target="../tags/tag83.xml"/><Relationship Id="rId12" Type="http://schemas.openxmlformats.org/officeDocument/2006/relationships/notesSlide" Target="../notesSlides/notesSlide10.x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20.png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22.png"/><Relationship Id="rId7" Type="http://schemas.openxmlformats.org/officeDocument/2006/relationships/tags" Target="../tags/tag92.xml"/><Relationship Id="rId6" Type="http://schemas.openxmlformats.org/officeDocument/2006/relationships/image" Target="../media/image21.png"/><Relationship Id="rId5" Type="http://schemas.openxmlformats.org/officeDocument/2006/relationships/tags" Target="../tags/tag91.xml"/><Relationship Id="rId4" Type="http://schemas.openxmlformats.org/officeDocument/2006/relationships/tags" Target="../tags/tag90.xml"/><Relationship Id="rId3" Type="http://schemas.openxmlformats.org/officeDocument/2006/relationships/tags" Target="../tags/tag89.xml"/><Relationship Id="rId2" Type="http://schemas.openxmlformats.org/officeDocument/2006/relationships/tags" Target="../tags/tag88.xml"/><Relationship Id="rId10" Type="http://schemas.openxmlformats.org/officeDocument/2006/relationships/notesSlide" Target="../notesSlides/notesSlide11.xml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24.png"/><Relationship Id="rId7" Type="http://schemas.openxmlformats.org/officeDocument/2006/relationships/tags" Target="../tags/tag97.xml"/><Relationship Id="rId6" Type="http://schemas.openxmlformats.org/officeDocument/2006/relationships/image" Target="../media/image23.png"/><Relationship Id="rId5" Type="http://schemas.openxmlformats.org/officeDocument/2006/relationships/tags" Target="../tags/tag96.xml"/><Relationship Id="rId4" Type="http://schemas.openxmlformats.org/officeDocument/2006/relationships/tags" Target="../tags/tag95.xml"/><Relationship Id="rId3" Type="http://schemas.openxmlformats.org/officeDocument/2006/relationships/tags" Target="../tags/tag94.xml"/><Relationship Id="rId2" Type="http://schemas.openxmlformats.org/officeDocument/2006/relationships/tags" Target="../tags/tag93.xml"/><Relationship Id="rId10" Type="http://schemas.openxmlformats.org/officeDocument/2006/relationships/notesSlide" Target="../notesSlides/notesSlide12.xml"/><Relationship Id="rId1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5.png"/><Relationship Id="rId3" Type="http://schemas.openxmlformats.org/officeDocument/2006/relationships/tags" Target="../tags/tag99.xml"/><Relationship Id="rId2" Type="http://schemas.openxmlformats.org/officeDocument/2006/relationships/tags" Target="../tags/tag98.xml"/><Relationship Id="rId1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6.png"/><Relationship Id="rId3" Type="http://schemas.openxmlformats.org/officeDocument/2006/relationships/tags" Target="../tags/tag101.xml"/><Relationship Id="rId2" Type="http://schemas.openxmlformats.org/officeDocument/2006/relationships/tags" Target="../tags/tag100.xml"/><Relationship Id="rId1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7.png"/><Relationship Id="rId2" Type="http://schemas.openxmlformats.org/officeDocument/2006/relationships/tags" Target="../tags/tag102.xml"/><Relationship Id="rId1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8.png"/><Relationship Id="rId3" Type="http://schemas.openxmlformats.org/officeDocument/2006/relationships/tags" Target="../tags/tag65.xml"/><Relationship Id="rId2" Type="http://schemas.microsoft.com/office/2007/relationships/hdphoto" Target="../media/image7.wdp"/><Relationship Id="rId1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9.png"/><Relationship Id="rId3" Type="http://schemas.openxmlformats.org/officeDocument/2006/relationships/tags" Target="../tags/tag66.xml"/><Relationship Id="rId2" Type="http://schemas.microsoft.com/office/2007/relationships/hdphoto" Target="../media/image7.wdp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1.png"/><Relationship Id="rId2" Type="http://schemas.openxmlformats.org/officeDocument/2006/relationships/tags" Target="../tags/tag67.xml"/><Relationship Id="rId1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69.xml"/><Relationship Id="rId3" Type="http://schemas.openxmlformats.org/officeDocument/2006/relationships/image" Target="../media/image12.png"/><Relationship Id="rId2" Type="http://schemas.openxmlformats.org/officeDocument/2006/relationships/tags" Target="../tags/tag68.xml"/><Relationship Id="rId1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3.png"/><Relationship Id="rId2" Type="http://schemas.openxmlformats.org/officeDocument/2006/relationships/tags" Target="../tags/tag70.xml"/><Relationship Id="rId1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7.xml"/><Relationship Id="rId8" Type="http://schemas.openxmlformats.org/officeDocument/2006/relationships/slideLayout" Target="../slideLayouts/slideLayout7.xml"/><Relationship Id="rId7" Type="http://schemas.openxmlformats.org/officeDocument/2006/relationships/tags" Target="../tags/tag75.xml"/><Relationship Id="rId6" Type="http://schemas.openxmlformats.org/officeDocument/2006/relationships/tags" Target="../tags/tag74.xml"/><Relationship Id="rId5" Type="http://schemas.openxmlformats.org/officeDocument/2006/relationships/tags" Target="../tags/tag73.xml"/><Relationship Id="rId4" Type="http://schemas.openxmlformats.org/officeDocument/2006/relationships/image" Target="../media/image14.png"/><Relationship Id="rId3" Type="http://schemas.openxmlformats.org/officeDocument/2006/relationships/tags" Target="../tags/tag72.xml"/><Relationship Id="rId2" Type="http://schemas.openxmlformats.org/officeDocument/2006/relationships/tags" Target="../tags/tag71.xml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16.png"/><Relationship Id="rId7" Type="http://schemas.openxmlformats.org/officeDocument/2006/relationships/tags" Target="../tags/tag80.xml"/><Relationship Id="rId6" Type="http://schemas.openxmlformats.org/officeDocument/2006/relationships/image" Target="../media/image15.png"/><Relationship Id="rId5" Type="http://schemas.openxmlformats.org/officeDocument/2006/relationships/tags" Target="../tags/tag79.xml"/><Relationship Id="rId4" Type="http://schemas.openxmlformats.org/officeDocument/2006/relationships/tags" Target="../tags/tag78.xml"/><Relationship Id="rId3" Type="http://schemas.openxmlformats.org/officeDocument/2006/relationships/tags" Target="../tags/tag77.xml"/><Relationship Id="rId2" Type="http://schemas.openxmlformats.org/officeDocument/2006/relationships/tags" Target="../tags/tag76.xml"/><Relationship Id="rId10" Type="http://schemas.openxmlformats.org/officeDocument/2006/relationships/notesSlide" Target="../notesSlides/notesSlide8.xml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7.png"/><Relationship Id="rId3" Type="http://schemas.openxmlformats.org/officeDocument/2006/relationships/tags" Target="../tags/tag82.xml"/><Relationship Id="rId2" Type="http://schemas.openxmlformats.org/officeDocument/2006/relationships/tags" Target="../tags/tag81.xml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635" y="1886180"/>
            <a:ext cx="12191331" cy="1838567"/>
          </a:xfrm>
          <a:prstGeom prst="rect">
            <a:avLst/>
          </a:prstGeom>
          <a:solidFill>
            <a:srgbClr val="1A78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765">
              <a:defRPr/>
            </a:pPr>
            <a:endParaRPr lang="zh-CN" altLang="en-US" sz="1800" dirty="0">
              <a:solidFill>
                <a:prstClr val="white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130810" y="1696720"/>
            <a:ext cx="2145030" cy="231521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765">
              <a:defRPr/>
            </a:pPr>
            <a:endParaRPr lang="zh-CN" altLang="en-US" sz="1800">
              <a:solidFill>
                <a:prstClr val="white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 cstate="print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bright="14000" contrast="21000"/>
                    </a14:imgEffect>
                    <a14:imgEffect>
                      <a14:colorTemperature colorTemp="6700"/>
                    </a14:imgEffect>
                    <a14:imgEffect>
                      <a14:sharpenSoften amount="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7401" y="150150"/>
            <a:ext cx="1966449" cy="575997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557780" y="5460365"/>
            <a:ext cx="87737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IEEE Transactions on Medical Imaging (TMI Under Review)</a:t>
            </a:r>
            <a:endParaRPr lang="en-US" altLang="zh-C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2399665" y="1939290"/>
            <a:ext cx="946404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 defTabSz="913765">
              <a:defRPr/>
            </a:pPr>
            <a:r>
              <a:rPr lang="en-US" altLang="zh-CN" sz="36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Hierarchical Knowledge Guided Learning for</a:t>
            </a:r>
            <a:endParaRPr lang="en-US" altLang="zh-CN" sz="36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algn="ctr" defTabSz="913765">
              <a:defRPr/>
            </a:pPr>
            <a:r>
              <a:rPr lang="en-US" altLang="zh-CN" sz="36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Real-world Retinal Diseases Recognition</a:t>
            </a:r>
            <a:endParaRPr lang="en-US" altLang="zh-CN" sz="36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4000" contrast="21000"/>
                    </a14:imgEffect>
                    <a14:imgEffect>
                      <a14:colorTemperature colorTemp="6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1130" y="1601470"/>
            <a:ext cx="2708910" cy="250507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591820" y="4303395"/>
            <a:ext cx="11271885" cy="578485"/>
          </a:xfrm>
          <a:prstGeom prst="rect">
            <a:avLst/>
          </a:prstGeom>
        </p:spPr>
      </p:pic>
    </p:spTree>
  </p:cSld>
  <p:clrMapOvr>
    <a:masterClrMapping/>
  </p:clrMapOvr>
  <p:transition spd="slow" advClick="0" advTm="100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52" name="标题占位符 1"/>
          <p:cNvSpPr txBox="1"/>
          <p:nvPr/>
        </p:nvSpPr>
        <p:spPr>
          <a:xfrm>
            <a:off x="965200" y="-100014"/>
            <a:ext cx="5435600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55" name="椭圆 5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230876" y="233483"/>
              <a:ext cx="673100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rPr>
                <a:t>2</a:t>
              </a:r>
              <a:endParaRPr kumimoji="0" lang="en-US" altLang="zh-CN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59" name="文本框 58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自强不息 厚德载物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000" spc="600" dirty="0">
                <a:solidFill>
                  <a:prstClr val="white"/>
                </a:solidFill>
                <a:cs typeface="+mn-ea"/>
                <a:sym typeface="+mn-lt"/>
              </a:rPr>
              <a:t>知行合一、经世致用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cs typeface="+mn-ea"/>
                <a:sym typeface="+mn-lt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9" name="标题占位符 1"/>
          <p:cNvSpPr txBox="1"/>
          <p:nvPr/>
        </p:nvSpPr>
        <p:spPr>
          <a:xfrm>
            <a:off x="1126585" y="197827"/>
            <a:ext cx="5435600" cy="506497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Methodology</a:t>
            </a:r>
            <a:endParaRPr kumimoji="0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1126490" y="893445"/>
            <a:ext cx="5087620" cy="5530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algn="l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b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2.2  Instance-wise Class-balanced Sampling</a:t>
            </a:r>
            <a:endParaRPr lang="en-US" altLang="zh-CN" sz="2000" b="1" dirty="0">
              <a:solidFill>
                <a:srgbClr val="333333"/>
              </a:solidFill>
              <a:effectLst/>
              <a:latin typeface="Times New Roman" panose="02020603050405020304" pitchFamily="18" charset="0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938645" y="1215390"/>
            <a:ext cx="5253355" cy="420116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60400" y="1675765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Instance-balanced Sampling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660400" y="2062480"/>
            <a:ext cx="5295900" cy="84772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60400" y="310007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Class-balanced Sampling: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60400" y="3526155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Instance-wise Class-balanced Sampling</a:t>
            </a:r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694690" y="4125595"/>
            <a:ext cx="5867400" cy="122872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660400" y="5376545"/>
            <a:ext cx="5593080" cy="81343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7198995" y="559943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 tessellated fundus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3000"/>
    </mc:Choice>
    <mc:Fallback>
      <p:transition advTm="3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52" name="标题占位符 1"/>
          <p:cNvSpPr txBox="1"/>
          <p:nvPr/>
        </p:nvSpPr>
        <p:spPr>
          <a:xfrm>
            <a:off x="965200" y="-100014"/>
            <a:ext cx="5435600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55" name="椭圆 5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230876" y="233483"/>
              <a:ext cx="673100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rPr>
                <a:t>2</a:t>
              </a:r>
              <a:endParaRPr kumimoji="0" lang="en-US" altLang="zh-CN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59" name="文本框 58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自强不息 厚德载物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000" spc="600" dirty="0">
                <a:solidFill>
                  <a:prstClr val="white"/>
                </a:solidFill>
                <a:cs typeface="+mn-ea"/>
                <a:sym typeface="+mn-lt"/>
              </a:rPr>
              <a:t>知行合一、经世致用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cs typeface="+mn-ea"/>
                <a:sym typeface="+mn-lt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9" name="标题占位符 1"/>
          <p:cNvSpPr txBox="1"/>
          <p:nvPr/>
        </p:nvSpPr>
        <p:spPr>
          <a:xfrm>
            <a:off x="1126585" y="197827"/>
            <a:ext cx="5435600" cy="506497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Methodology</a:t>
            </a:r>
            <a:endParaRPr kumimoji="0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1126490" y="893445"/>
            <a:ext cx="5087620" cy="5530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algn="l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b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2.3  Hybrid Multiple Knowledge Distillation </a:t>
            </a:r>
            <a:endParaRPr lang="en-US" altLang="zh-CN" sz="2000" b="1" dirty="0">
              <a:solidFill>
                <a:srgbClr val="333333"/>
              </a:solidFill>
              <a:effectLst/>
              <a:latin typeface="Times New Roman" panose="02020603050405020304" pitchFamily="18" charset="0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660400" y="163576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Response-based KD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965200" y="2143125"/>
            <a:ext cx="4540250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Response-based KD 算法以教师模型的分类预测结果为“目标知识”。</a:t>
            </a:r>
            <a:endParaRPr lang="zh-CN" altLang="en-US"/>
          </a:p>
          <a:p>
            <a:r>
              <a:rPr lang="zh-CN" altLang="en-US"/>
              <a:t>具体来说，这里的分类预测结果指的是分类器最后一个全连接层的输出。</a:t>
            </a:r>
            <a:endParaRPr lang="zh-CN" altLang="en-US"/>
          </a:p>
          <a:p>
            <a:r>
              <a:rPr lang="zh-CN" altLang="en-US"/>
              <a:t>（logits可以提供提供了当前样本与各非目标类别的类间关系信息）。</a:t>
            </a:r>
            <a:endParaRPr lang="zh-CN" altLang="en-US"/>
          </a:p>
        </p:txBody>
      </p:sp>
      <p:sp>
        <p:nvSpPr>
          <p:cNvPr id="7" name="文本框 6"/>
          <p:cNvSpPr txBox="1"/>
          <p:nvPr>
            <p:custDataLst>
              <p:tags r:id="rId4"/>
            </p:custDataLst>
          </p:nvPr>
        </p:nvSpPr>
        <p:spPr>
          <a:xfrm>
            <a:off x="660400" y="4102735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sym typeface="+mn-ea"/>
              </a:rPr>
              <a:t>Feature-based KD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965200" y="4471035"/>
            <a:ext cx="85725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直接匹配教师与学生的特征</a:t>
            </a:r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6340475" y="1540510"/>
            <a:ext cx="5624195" cy="235585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0" y="6246495"/>
            <a:ext cx="12385675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/>
              <a:t>Gou J, Yu B, Maybank S J, et al. Knowledge distillation: A survey[J]. International Journal of Computer Vision, 2021, 129(6): 1789-1819.</a:t>
            </a:r>
            <a:endParaRPr lang="zh-CN" altLang="en-US" sz="1600"/>
          </a:p>
        </p:txBody>
      </p:sp>
      <p:pic>
        <p:nvPicPr>
          <p:cNvPr id="14" name="图片 13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6756400" y="3896360"/>
            <a:ext cx="5441315" cy="22872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3000"/>
    </mc:Choice>
    <mc:Fallback>
      <p:transition advTm="3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52" name="标题占位符 1"/>
          <p:cNvSpPr txBox="1"/>
          <p:nvPr/>
        </p:nvSpPr>
        <p:spPr>
          <a:xfrm>
            <a:off x="965200" y="-100014"/>
            <a:ext cx="5435600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55" name="椭圆 5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230876" y="233483"/>
              <a:ext cx="673100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rPr>
                <a:t>2</a:t>
              </a:r>
              <a:endParaRPr kumimoji="0" lang="en-US" altLang="zh-CN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59" name="文本框 58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自强不息 厚德载物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000" spc="600" dirty="0">
                <a:solidFill>
                  <a:prstClr val="white"/>
                </a:solidFill>
                <a:cs typeface="+mn-ea"/>
                <a:sym typeface="+mn-lt"/>
              </a:rPr>
              <a:t>知行合一、经世致用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cs typeface="+mn-ea"/>
                <a:sym typeface="+mn-lt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9" name="标题占位符 1"/>
          <p:cNvSpPr txBox="1"/>
          <p:nvPr/>
        </p:nvSpPr>
        <p:spPr>
          <a:xfrm>
            <a:off x="1126585" y="197827"/>
            <a:ext cx="5435600" cy="506497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Methodology</a:t>
            </a:r>
            <a:endParaRPr kumimoji="0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1126490" y="893445"/>
            <a:ext cx="5087620" cy="5530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algn="l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b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2.3  Hybrid Multiple Knowledge Distillation </a:t>
            </a:r>
            <a:endParaRPr lang="en-US" altLang="zh-CN" sz="2000" b="1" dirty="0">
              <a:solidFill>
                <a:srgbClr val="333333"/>
              </a:solidFill>
              <a:effectLst/>
              <a:latin typeface="Times New Roman" panose="02020603050405020304" pitchFamily="18" charset="0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660400" y="163576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teacher model  1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929005" y="2004060"/>
            <a:ext cx="85725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general classificatio</a:t>
            </a:r>
            <a:r>
              <a:rPr lang="en-US" altLang="zh-CN"/>
              <a:t>n </a:t>
            </a:r>
            <a:r>
              <a:rPr lang="zh-CN" altLang="en-US"/>
              <a:t>loss </a:t>
            </a:r>
            <a:endParaRPr lang="zh-CN" altLang="en-US"/>
          </a:p>
          <a:p>
            <a:r>
              <a:rPr lang="zh-CN" altLang="en-US"/>
              <a:t>(e.g., MLMC) </a:t>
            </a:r>
            <a:endParaRPr lang="zh-CN" altLang="en-US"/>
          </a:p>
        </p:txBody>
      </p:sp>
      <p:sp>
        <p:nvSpPr>
          <p:cNvPr id="7" name="文本框 6"/>
          <p:cNvSpPr txBox="1"/>
          <p:nvPr>
            <p:custDataLst>
              <p:tags r:id="rId4"/>
            </p:custDataLst>
          </p:nvPr>
        </p:nvSpPr>
        <p:spPr>
          <a:xfrm>
            <a:off x="660400" y="287528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teacher model  2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965200" y="3237230"/>
            <a:ext cx="85725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re-sampling</a:t>
            </a:r>
            <a:r>
              <a:rPr lang="en-US" altLang="zh-CN"/>
              <a:t> </a:t>
            </a:r>
            <a:r>
              <a:rPr lang="zh-CN" altLang="en-US"/>
              <a:t>general classificatio</a:t>
            </a:r>
            <a:r>
              <a:rPr lang="en-US" altLang="zh-CN"/>
              <a:t>n </a:t>
            </a:r>
            <a:r>
              <a:rPr lang="zh-CN" altLang="en-US"/>
              <a:t>loss</a:t>
            </a:r>
            <a:endParaRPr lang="zh-CN" altLang="en-US"/>
          </a:p>
          <a:p>
            <a:r>
              <a:rPr lang="zh-CN" altLang="en-US"/>
              <a:t> (e.g., </a:t>
            </a:r>
            <a:r>
              <a:rPr lang="en-US" altLang="zh-CN"/>
              <a:t>ICS</a:t>
            </a:r>
            <a:r>
              <a:rPr lang="zh-CN" altLang="en-US"/>
              <a:t>-MLMC) </a:t>
            </a:r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6400800" y="1066165"/>
            <a:ext cx="5238750" cy="302895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6400800" y="4242435"/>
            <a:ext cx="5238115" cy="1981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3000"/>
    </mc:Choice>
    <mc:Fallback>
      <p:transition advTm="3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52" name="标题占位符 1"/>
          <p:cNvSpPr txBox="1"/>
          <p:nvPr/>
        </p:nvSpPr>
        <p:spPr>
          <a:xfrm>
            <a:off x="965200" y="-100014"/>
            <a:ext cx="5435600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55" name="椭圆 5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230876" y="233483"/>
              <a:ext cx="673100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rPr>
                <a:t>3</a:t>
              </a:r>
              <a:endParaRPr kumimoji="0" lang="en-US" altLang="zh-CN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59" name="文本框 58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自强不息 厚德载物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000" spc="600" dirty="0">
                <a:solidFill>
                  <a:prstClr val="white"/>
                </a:solidFill>
                <a:cs typeface="+mn-ea"/>
                <a:sym typeface="+mn-lt"/>
              </a:rPr>
              <a:t>知行合一、经世致用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cs typeface="+mn-ea"/>
                <a:sym typeface="+mn-lt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9" name="标题占位符 1"/>
          <p:cNvSpPr txBox="1"/>
          <p:nvPr/>
        </p:nvSpPr>
        <p:spPr>
          <a:xfrm>
            <a:off x="1167860" y="159727"/>
            <a:ext cx="5435600" cy="506497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Experiments</a:t>
            </a:r>
            <a:endParaRPr kumimoji="0" lang="en-US" altLang="zh-CN" sz="26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1126490" y="893445"/>
            <a:ext cx="8837930" cy="5530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algn="l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b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3.1  Comparison Study</a:t>
            </a:r>
            <a:endParaRPr lang="en-US" altLang="zh-CN" sz="2000" b="1" dirty="0">
              <a:solidFill>
                <a:srgbClr val="333333"/>
              </a:solidFill>
              <a:effectLst/>
              <a:latin typeface="Times New Roman" panose="02020603050405020304" pitchFamily="18" charset="0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737870" y="1446530"/>
            <a:ext cx="10715625" cy="45910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3000"/>
    </mc:Choice>
    <mc:Fallback>
      <p:transition advTm="3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52" name="标题占位符 1"/>
          <p:cNvSpPr txBox="1"/>
          <p:nvPr/>
        </p:nvSpPr>
        <p:spPr>
          <a:xfrm>
            <a:off x="965200" y="-100014"/>
            <a:ext cx="5435600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55" name="椭圆 5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230876" y="233483"/>
              <a:ext cx="673100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rPr>
                <a:t>3</a:t>
              </a:r>
              <a:endParaRPr kumimoji="0" lang="en-US" altLang="zh-CN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59" name="文本框 58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自强不息 厚德载物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000" spc="600" dirty="0">
                <a:solidFill>
                  <a:prstClr val="white"/>
                </a:solidFill>
                <a:cs typeface="+mn-ea"/>
                <a:sym typeface="+mn-lt"/>
              </a:rPr>
              <a:t>知行合一、经世致用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cs typeface="+mn-ea"/>
                <a:sym typeface="+mn-lt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9" name="标题占位符 1"/>
          <p:cNvSpPr txBox="1"/>
          <p:nvPr/>
        </p:nvSpPr>
        <p:spPr>
          <a:xfrm>
            <a:off x="1167860" y="159727"/>
            <a:ext cx="5435600" cy="506497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Experiments</a:t>
            </a:r>
            <a:endParaRPr kumimoji="0" lang="en-US" altLang="zh-CN" sz="26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1126490" y="893445"/>
            <a:ext cx="8837930" cy="5530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algn="l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b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3.1  Comparison Study</a:t>
            </a:r>
            <a:endParaRPr lang="en-US" altLang="zh-CN" sz="2000" b="1" dirty="0">
              <a:solidFill>
                <a:srgbClr val="333333"/>
              </a:solidFill>
              <a:effectLst/>
              <a:latin typeface="Times New Roman" panose="02020603050405020304" pitchFamily="18" charset="0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3829050" y="1114425"/>
            <a:ext cx="7793990" cy="4895850"/>
          </a:xfrm>
          <a:prstGeom prst="rect">
            <a:avLst/>
          </a:prstGeom>
          <a:solidFill>
            <a:schemeClr val="accent2"/>
          </a:solidFill>
          <a:ln>
            <a:solidFill>
              <a:srgbClr val="000000">
                <a:alpha val="0"/>
              </a:srgbClr>
            </a:solidFill>
          </a:ln>
        </p:spPr>
      </p:pic>
      <p:sp>
        <p:nvSpPr>
          <p:cNvPr id="7" name="文本框 6"/>
          <p:cNvSpPr txBox="1"/>
          <p:nvPr/>
        </p:nvSpPr>
        <p:spPr>
          <a:xfrm>
            <a:off x="507365" y="1985645"/>
            <a:ext cx="3156585" cy="28321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基于重采样的方法：</a:t>
            </a:r>
            <a:endParaRPr lang="zh-CN" altLang="en-US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indent="0">
              <a:lnSpc>
                <a:spcPct val="110000"/>
              </a:lnSpc>
              <a:buNone/>
            </a:pPr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总是牺牲头部类的性能，</a:t>
            </a:r>
            <a:endParaRPr lang="zh-CN" altLang="en-US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indent="0">
              <a:lnSpc>
                <a:spcPct val="110000"/>
              </a:lnSpc>
              <a:buNone/>
            </a:pPr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（</a:t>
            </a:r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e.g.,</a:t>
            </a:r>
            <a:r>
              <a:rPr lang="en-US" altLang="zh-CN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 </a:t>
            </a:r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CBLoss</a:t>
            </a:r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）</a:t>
            </a:r>
            <a:endParaRPr lang="zh-CN" altLang="en-US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>
              <a:lnSpc>
                <a:spcPct val="110000"/>
              </a:lnSpc>
            </a:pPr>
            <a:endParaRPr lang="zh-CN" altLang="en-US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>
              <a:lnSpc>
                <a:spcPct val="110000"/>
              </a:lnSpc>
            </a:pPr>
            <a:endParaRPr lang="zh-CN" altLang="en-US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基于特征共享的方法：</a:t>
            </a:r>
            <a:endParaRPr lang="zh-CN" altLang="en-US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indent="0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可以保持头部类的性能或只有很小的损失，</a:t>
            </a:r>
            <a:endParaRPr lang="zh-CN" altLang="en-US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>
              <a:lnSpc>
                <a:spcPct val="110000"/>
              </a:lnSpc>
            </a:pPr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（</a:t>
            </a:r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e.g.,</a:t>
            </a:r>
            <a:r>
              <a:rPr lang="en-US" altLang="zh-CN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 </a:t>
            </a:r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OLTR，RSKD）</a:t>
            </a:r>
            <a:endParaRPr lang="zh-CN" altLang="en-US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3000"/>
    </mc:Choice>
    <mc:Fallback>
      <p:transition advTm="3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52" name="标题占位符 1"/>
          <p:cNvSpPr txBox="1"/>
          <p:nvPr/>
        </p:nvSpPr>
        <p:spPr>
          <a:xfrm>
            <a:off x="965200" y="-100014"/>
            <a:ext cx="5435600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55" name="椭圆 5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230876" y="233483"/>
              <a:ext cx="673100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rPr>
                <a:t>3</a:t>
              </a:r>
              <a:endParaRPr kumimoji="0" lang="en-US" altLang="zh-CN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59" name="文本框 58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自强不息 厚德载物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000" spc="600" dirty="0">
                <a:solidFill>
                  <a:prstClr val="white"/>
                </a:solidFill>
                <a:cs typeface="+mn-ea"/>
                <a:sym typeface="+mn-lt"/>
              </a:rPr>
              <a:t>知行合一、经世致用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cs typeface="+mn-ea"/>
                <a:sym typeface="+mn-lt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9" name="标题占位符 1"/>
          <p:cNvSpPr txBox="1"/>
          <p:nvPr/>
        </p:nvSpPr>
        <p:spPr>
          <a:xfrm>
            <a:off x="1167860" y="159727"/>
            <a:ext cx="5435600" cy="506497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Experiments</a:t>
            </a:r>
            <a:endParaRPr kumimoji="0" lang="en-US" altLang="zh-CN" sz="26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508635" y="1718945"/>
            <a:ext cx="11174730" cy="35566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3000"/>
    </mc:Choice>
    <mc:Fallback>
      <p:transition advTm="3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1" cstate="print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bright="14000" contrast="21000"/>
                    </a14:imgEffect>
                    <a14:imgEffect>
                      <a14:colorTemperature colorTemp="6700"/>
                    </a14:imgEffect>
                    <a14:imgEffect>
                      <a14:sharpenSoften amount="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7401" y="150150"/>
            <a:ext cx="1966449" cy="575997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1" cstate="print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bright="14000" contrast="21000"/>
                    </a14:imgEffect>
                    <a14:imgEffect>
                      <a14:colorTemperature colorTemp="6700"/>
                    </a14:imgEffect>
                    <a14:imgEffect>
                      <a14:sharpenSoften amount="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7401" y="150150"/>
            <a:ext cx="1966449" cy="575997"/>
          </a:xfrm>
          <a:prstGeom prst="rect">
            <a:avLst/>
          </a:prstGeom>
        </p:spPr>
      </p:pic>
      <p:cxnSp>
        <p:nvCxnSpPr>
          <p:cNvPr id="15" name="直接连接符 14"/>
          <p:cNvCxnSpPr/>
          <p:nvPr/>
        </p:nvCxnSpPr>
        <p:spPr>
          <a:xfrm>
            <a:off x="816254" y="859025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28" name="标题占位符 1"/>
          <p:cNvSpPr txBox="1"/>
          <p:nvPr/>
        </p:nvSpPr>
        <p:spPr>
          <a:xfrm>
            <a:off x="996601" y="-9688"/>
            <a:ext cx="5435600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0" name="标题占位符 1"/>
          <p:cNvSpPr txBox="1"/>
          <p:nvPr/>
        </p:nvSpPr>
        <p:spPr>
          <a:xfrm>
            <a:off x="965200" y="-100014"/>
            <a:ext cx="5435600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1" name="标题占位符 1"/>
          <p:cNvSpPr txBox="1"/>
          <p:nvPr/>
        </p:nvSpPr>
        <p:spPr>
          <a:xfrm>
            <a:off x="1117600" y="52386"/>
            <a:ext cx="5435600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2" name="标题占位符 1"/>
          <p:cNvSpPr txBox="1"/>
          <p:nvPr/>
        </p:nvSpPr>
        <p:spPr>
          <a:xfrm>
            <a:off x="1297947" y="-100014"/>
            <a:ext cx="5435600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Author</a:t>
            </a:r>
            <a:endParaRPr kumimoji="0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52780" y="1125220"/>
            <a:ext cx="11210925" cy="52197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"/>
    </mc:Choice>
    <mc:Fallback>
      <p:transition spd="slow" advClick="0" advTm="1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1" cstate="print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bright="14000" contrast="21000"/>
                    </a14:imgEffect>
                    <a14:imgEffect>
                      <a14:colorTemperature colorTemp="6700"/>
                    </a14:imgEffect>
                    <a14:imgEffect>
                      <a14:sharpenSoften amount="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7401" y="150150"/>
            <a:ext cx="1966449" cy="575997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1" cstate="print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bright="14000" contrast="21000"/>
                    </a14:imgEffect>
                    <a14:imgEffect>
                      <a14:colorTemperature colorTemp="6700"/>
                    </a14:imgEffect>
                    <a14:imgEffect>
                      <a14:sharpenSoften amount="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7401" y="150150"/>
            <a:ext cx="1966449" cy="575997"/>
          </a:xfrm>
          <a:prstGeom prst="rect">
            <a:avLst/>
          </a:prstGeom>
        </p:spPr>
      </p:pic>
      <p:cxnSp>
        <p:nvCxnSpPr>
          <p:cNvPr id="15" name="直接连接符 14"/>
          <p:cNvCxnSpPr/>
          <p:nvPr/>
        </p:nvCxnSpPr>
        <p:spPr>
          <a:xfrm>
            <a:off x="816254" y="859025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28" name="标题占位符 1"/>
          <p:cNvSpPr txBox="1"/>
          <p:nvPr/>
        </p:nvSpPr>
        <p:spPr>
          <a:xfrm>
            <a:off x="996601" y="-9688"/>
            <a:ext cx="5435600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0" name="标题占位符 1"/>
          <p:cNvSpPr txBox="1"/>
          <p:nvPr/>
        </p:nvSpPr>
        <p:spPr>
          <a:xfrm>
            <a:off x="965200" y="-100014"/>
            <a:ext cx="5435600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1" name="标题占位符 1"/>
          <p:cNvSpPr txBox="1"/>
          <p:nvPr/>
        </p:nvSpPr>
        <p:spPr>
          <a:xfrm>
            <a:off x="1117600" y="52386"/>
            <a:ext cx="5435600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2" name="标题占位符 1"/>
          <p:cNvSpPr txBox="1"/>
          <p:nvPr/>
        </p:nvSpPr>
        <p:spPr>
          <a:xfrm>
            <a:off x="1297947" y="-100014"/>
            <a:ext cx="5435600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Author</a:t>
            </a:r>
            <a:endParaRPr kumimoji="0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450975" y="1090295"/>
            <a:ext cx="9588500" cy="55048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"/>
    </mc:Choice>
    <mc:Fallback>
      <p:transition spd="slow" advClick="0" advTm="1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52" name="标题占位符 1"/>
          <p:cNvSpPr txBox="1"/>
          <p:nvPr/>
        </p:nvSpPr>
        <p:spPr>
          <a:xfrm>
            <a:off x="965200" y="-100014"/>
            <a:ext cx="5435600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55" name="椭圆 5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230876" y="233483"/>
              <a:ext cx="6731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rPr>
                <a:t>1</a:t>
              </a:r>
              <a:endParaRPr kumimoji="0" lang="zh-CN" alt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59" name="文本框 58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indent="0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kern="1200" cap="none" spc="600" normalizeH="0" baseline="0" noProof="0" dirty="0">
                <a:solidFill>
                  <a:prstClr val="white"/>
                </a:solidFill>
                <a:cs typeface="+mn-ea"/>
                <a:sym typeface="+mn-lt"/>
              </a:rPr>
              <a:t>自强不息 厚德载物</a:t>
            </a:r>
            <a:endParaRPr kumimoji="0" lang="zh-CN" altLang="en-US" sz="1000" b="0" i="0" kern="1200" cap="none" spc="600" normalizeH="0" baseline="0" noProof="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cs typeface="+mn-ea"/>
                <a:sym typeface="+mn-lt"/>
              </a:rPr>
              <a:t>知行合一、经世致用</a:t>
            </a:r>
            <a:endParaRPr kumimoji="0" lang="zh-CN" altLang="en-US" sz="1000" b="0" i="0" kern="1200" cap="none" spc="600" normalizeH="0" baseline="0" noProof="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cs typeface="+mn-ea"/>
                <a:sym typeface="+mn-lt"/>
              </a:rPr>
              <a:t>Central South University</a:t>
            </a:r>
            <a:endParaRPr kumimoji="0" lang="zh-CN" altLang="en-US" sz="1000" b="0" i="0" kern="1200" cap="none" spc="300" normalizeH="0" baseline="0" noProof="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9" name="标题占位符 1"/>
          <p:cNvSpPr txBox="1"/>
          <p:nvPr/>
        </p:nvSpPr>
        <p:spPr>
          <a:xfrm>
            <a:off x="1230630" y="-29845"/>
            <a:ext cx="7643495" cy="658495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600" b="1" dirty="0">
                <a:solidFill>
                  <a:sysClr val="windowText" lastClr="000000"/>
                </a:solidFill>
                <a:latin typeface="+mn-lt"/>
                <a:ea typeface="+mn-ea"/>
                <a:cs typeface="+mn-ea"/>
                <a:sym typeface="+mn-lt"/>
              </a:rPr>
              <a:t>Introduction</a:t>
            </a:r>
            <a:endParaRPr lang="en-US" altLang="zh-CN" sz="2600" b="1" dirty="0">
              <a:solidFill>
                <a:sysClr val="windowText" lastClr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660400" y="1728470"/>
            <a:ext cx="4832985" cy="42462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000" b="1" kern="100" dirty="0">
                <a:cs typeface="+mn-ea"/>
                <a:sym typeface="+mn-lt"/>
              </a:rPr>
              <a:t>现有问题：</a:t>
            </a:r>
            <a:endParaRPr lang="zh-CN" altLang="en-US" sz="2000" b="1" kern="100" dirty="0">
              <a:cs typeface="+mn-ea"/>
              <a:sym typeface="+mn-lt"/>
            </a:endParaRPr>
          </a:p>
          <a:p>
            <a:pPr algn="just">
              <a:lnSpc>
                <a:spcPct val="150000"/>
              </a:lnSpc>
            </a:pPr>
            <a:endParaRPr lang="zh-CN" altLang="zh-CN" sz="2000" kern="100" dirty="0">
              <a:cs typeface="+mn-ea"/>
              <a:sym typeface="+mn-lt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cs typeface="+mn-ea"/>
                <a:sym typeface="+mn-lt"/>
              </a:rPr>
              <a:t>医学领域的一些专家知识，如层次信息，未得到充分利用。</a:t>
            </a:r>
            <a:endParaRPr lang="zh-CN" altLang="en-US" sz="2000" dirty="0">
              <a:cs typeface="+mn-ea"/>
              <a:sym typeface="+mn-lt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2000" dirty="0">
                <a:cs typeface="+mn-ea"/>
                <a:sym typeface="+mn-lt"/>
              </a:rPr>
              <a:t>一些病例可能有不止一种视网膜疾病，导致标签共现问题</a:t>
            </a:r>
            <a:r>
              <a:rPr lang="zh-CN" sz="2000" dirty="0">
                <a:cs typeface="+mn-ea"/>
                <a:sym typeface="+mn-lt"/>
              </a:rPr>
              <a:t>。</a:t>
            </a:r>
            <a:endParaRPr lang="zh-CN" sz="2000" dirty="0"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endParaRPr sz="2000" dirty="0"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endParaRPr lang="zh-CN" altLang="en-US" sz="2000" b="1" dirty="0">
              <a:cs typeface="+mn-ea"/>
              <a:sym typeface="+mn-lt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2000" dirty="0">
              <a:cs typeface="+mn-ea"/>
              <a:sym typeface="+mn-lt"/>
            </a:endParaRP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6061075" y="1240790"/>
            <a:ext cx="5829300" cy="46005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52" name="标题占位符 1"/>
          <p:cNvSpPr txBox="1"/>
          <p:nvPr/>
        </p:nvSpPr>
        <p:spPr>
          <a:xfrm>
            <a:off x="965200" y="-100014"/>
            <a:ext cx="5435600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55" name="椭圆 5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230876" y="233483"/>
              <a:ext cx="673100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rPr>
                <a:t>1</a:t>
              </a:r>
              <a:endParaRPr kumimoji="0" lang="en-US" altLang="zh-CN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59" name="文本框 58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自强不息 厚德载物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000" spc="600" dirty="0">
                <a:solidFill>
                  <a:prstClr val="white"/>
                </a:solidFill>
                <a:cs typeface="+mn-ea"/>
                <a:sym typeface="+mn-lt"/>
              </a:rPr>
              <a:t>知行合一、经世致用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cs typeface="+mn-ea"/>
                <a:sym typeface="+mn-lt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94360" y="4061460"/>
            <a:ext cx="6096000" cy="123507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indent="0" algn="l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dirty="0">
                <a:cs typeface="+mn-ea"/>
              </a:rPr>
              <a:t>与自然图像相比，大多数视网膜疾病随着病变的进展可分为几个亚类，如糖尿病视网膜病变。</a:t>
            </a:r>
            <a:endParaRPr lang="zh-CN" altLang="en-US" sz="2000" dirty="0">
              <a:cs typeface="+mn-ea"/>
            </a:endParaRPr>
          </a:p>
          <a:p>
            <a:pPr indent="0" algn="l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dirty="0">
                <a:cs typeface="+mn-ea"/>
              </a:rPr>
              <a:t>因此，使用分层信息来训练视网膜疾病诊断模型更具优势。</a:t>
            </a:r>
            <a:endParaRPr lang="zh-CN" altLang="en-US" sz="2000" dirty="0">
              <a:cs typeface="+mn-ea"/>
            </a:endParaRPr>
          </a:p>
          <a:p>
            <a:endParaRPr lang="zh-CN" altLang="en-US" sz="1400"/>
          </a:p>
          <a:p>
            <a:endParaRPr lang="zh-CN" altLang="en-US" sz="1400"/>
          </a:p>
          <a:p>
            <a:endParaRPr lang="zh-CN" altLang="en-US" sz="1400"/>
          </a:p>
          <a:p>
            <a:endParaRPr lang="zh-CN" altLang="en-US" sz="1400"/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6690360" y="1579245"/>
            <a:ext cx="5016500" cy="46482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31495" y="1252220"/>
            <a:ext cx="6096000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000" b="1" dirty="0">
                <a:cs typeface="+mn-ea"/>
                <a:sym typeface="+mn-lt"/>
              </a:rPr>
              <a:t>论文出发点：</a:t>
            </a:r>
            <a:endParaRPr lang="zh-CN" altLang="en-US" sz="2000" b="1" dirty="0">
              <a:cs typeface="+mn-ea"/>
              <a:sym typeface="+mn-lt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cs typeface="+mn-ea"/>
                <a:sym typeface="+mn-lt"/>
              </a:rPr>
              <a:t>将层次信息合并到模型中，有利于那些具有共享特征的相似类的表征学习。</a:t>
            </a:r>
            <a:endParaRPr lang="zh-CN" altLang="en-US" sz="2000" dirty="0">
              <a:cs typeface="+mn-ea"/>
              <a:sym typeface="+mn-lt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cs typeface="+mn-ea"/>
                <a:sym typeface="+mn-lt"/>
              </a:rPr>
              <a:t>解耦表征学习与分类器。</a:t>
            </a:r>
            <a:endParaRPr lang="zh-CN" altLang="en-US" sz="2000" dirty="0">
              <a:cs typeface="+mn-ea"/>
              <a:sym typeface="+mn-lt"/>
            </a:endParaRPr>
          </a:p>
        </p:txBody>
      </p:sp>
      <p:sp>
        <p:nvSpPr>
          <p:cNvPr id="13" name="标题占位符 1"/>
          <p:cNvSpPr txBox="1"/>
          <p:nvPr>
            <p:custDataLst>
              <p:tags r:id="rId4"/>
            </p:custDataLst>
          </p:nvPr>
        </p:nvSpPr>
        <p:spPr>
          <a:xfrm>
            <a:off x="1230630" y="-29845"/>
            <a:ext cx="7643495" cy="658495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600" b="1" dirty="0">
                <a:solidFill>
                  <a:sysClr val="windowText" lastClr="000000"/>
                </a:solidFill>
                <a:latin typeface="+mn-lt"/>
                <a:ea typeface="+mn-ea"/>
                <a:cs typeface="+mn-ea"/>
                <a:sym typeface="+mn-lt"/>
              </a:rPr>
              <a:t>Introduction</a:t>
            </a:r>
            <a:endParaRPr lang="en-US" altLang="zh-CN" sz="2600" b="1" dirty="0">
              <a:solidFill>
                <a:sysClr val="windowText" lastClr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3000"/>
    </mc:Choice>
    <mc:Fallback>
      <p:transition advTm="3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52" name="标题占位符 1"/>
          <p:cNvSpPr txBox="1"/>
          <p:nvPr/>
        </p:nvSpPr>
        <p:spPr>
          <a:xfrm>
            <a:off x="965200" y="-100014"/>
            <a:ext cx="5435600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55" name="椭圆 5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230876" y="233483"/>
              <a:ext cx="673100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rPr>
                <a:t>2</a:t>
              </a:r>
              <a:endParaRPr kumimoji="0" lang="en-US" altLang="zh-CN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59" name="文本框 58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自强不息 厚德载物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000" spc="600" dirty="0">
                <a:solidFill>
                  <a:prstClr val="white"/>
                </a:solidFill>
                <a:cs typeface="+mn-ea"/>
                <a:sym typeface="+mn-lt"/>
              </a:rPr>
              <a:t>知行合一、经世致用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cs typeface="+mn-ea"/>
                <a:sym typeface="+mn-lt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9" name="标题占位符 1"/>
          <p:cNvSpPr txBox="1"/>
          <p:nvPr/>
        </p:nvSpPr>
        <p:spPr>
          <a:xfrm>
            <a:off x="1126585" y="197827"/>
            <a:ext cx="5435600" cy="506497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Methodology</a:t>
            </a:r>
            <a:endParaRPr kumimoji="0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26490" y="893445"/>
            <a:ext cx="3719195" cy="5530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algn="l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b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3.1  Transformer  ncoder</a:t>
            </a:r>
            <a:endParaRPr lang="en-US" altLang="zh-CN" sz="2000" b="1" dirty="0">
              <a:solidFill>
                <a:srgbClr val="333333"/>
              </a:solidFill>
              <a:effectLst/>
              <a:latin typeface="Times New Roman" panose="02020603050405020304" pitchFamily="18" charset="0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127125" y="931545"/>
            <a:ext cx="9984105" cy="55378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3000"/>
    </mc:Choice>
    <mc:Fallback>
      <p:transition advTm="3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grpSp>
        <p:nvGrpSpPr>
          <p:cNvPr id="54" name="组合 53"/>
          <p:cNvGrpSpPr/>
          <p:nvPr/>
        </p:nvGrpSpPr>
        <p:grpSpPr>
          <a:xfrm>
            <a:off x="203760" y="159728"/>
            <a:ext cx="647578" cy="619478"/>
            <a:chOff x="178632" y="159728"/>
            <a:chExt cx="647578" cy="619478"/>
          </a:xfrm>
        </p:grpSpPr>
        <p:sp>
          <p:nvSpPr>
            <p:cNvPr id="55" name="椭圆 5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59" name="文本框 58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自强不息 厚德载物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000" spc="600" dirty="0">
                <a:solidFill>
                  <a:prstClr val="white"/>
                </a:solidFill>
                <a:cs typeface="+mn-ea"/>
                <a:sym typeface="+mn-lt"/>
              </a:rPr>
              <a:t>知行合一、经世致用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cs typeface="+mn-ea"/>
                <a:sym typeface="+mn-lt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851535" y="789305"/>
            <a:ext cx="6205220" cy="5530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algn="l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b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2.1  Pre-Training with Hierarchical Information</a:t>
            </a:r>
            <a:endParaRPr lang="en-US" altLang="zh-CN" sz="2000" b="1" dirty="0">
              <a:solidFill>
                <a:srgbClr val="333333"/>
              </a:solidFill>
              <a:effectLst/>
              <a:latin typeface="Times New Roman" panose="02020603050405020304" pitchFamily="18" charset="0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7" name="标题占位符 1"/>
          <p:cNvSpPr txBox="1"/>
          <p:nvPr>
            <p:custDataLst>
              <p:tags r:id="rId3"/>
            </p:custDataLst>
          </p:nvPr>
        </p:nvSpPr>
        <p:spPr>
          <a:xfrm>
            <a:off x="1058640" y="168617"/>
            <a:ext cx="5435600" cy="506497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Methodology</a:t>
            </a:r>
            <a:endParaRPr kumimoji="0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11" name="图片 10" descr="image-2023042022463244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3280" y="1096010"/>
            <a:ext cx="4429760" cy="466598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929005" y="2645410"/>
            <a:ext cx="4781550" cy="1014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 algn="l">
              <a:buClrTx/>
              <a:buSzTx/>
              <a:buFontTx/>
            </a:pPr>
            <a:r>
              <a:rPr lang="zh-CN" altLang="en-US" sz="2000" dirty="0">
                <a:cs typeface="+mn-ea"/>
                <a:sym typeface="+mn-ea"/>
              </a:rPr>
              <a:t>层级感知约束采用逐级分类器：</a:t>
            </a:r>
            <a:endParaRPr lang="zh-CN" altLang="en-US" sz="2000" dirty="0">
              <a:cs typeface="+mn-ea"/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lang="zh-CN" altLang="en-US" sz="2000" dirty="0">
                <a:cs typeface="+mn-ea"/>
                <a:sym typeface="+mn-ea"/>
              </a:rPr>
              <a:t>使用 M 个分类器为给定图像显式输出每个级别的单独预测。</a:t>
            </a:r>
            <a:endParaRPr lang="zh-CN" altLang="en-US" sz="2000" dirty="0">
              <a:cs typeface="+mn-ea"/>
              <a:sym typeface="+mn-ea"/>
            </a:endParaRPr>
          </a:p>
        </p:txBody>
      </p:sp>
      <p:sp>
        <p:nvSpPr>
          <p:cNvPr id="13" name="右箭头 12"/>
          <p:cNvSpPr/>
          <p:nvPr>
            <p:custDataLst>
              <p:tags r:id="rId5"/>
            </p:custDataLst>
          </p:nvPr>
        </p:nvSpPr>
        <p:spPr>
          <a:xfrm rot="5400000">
            <a:off x="2197735" y="4126865"/>
            <a:ext cx="1024255" cy="6724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1402080" y="4986655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失去跨不同层次的连接。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35560" y="5955665"/>
            <a:ext cx="11587480" cy="100774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/>
              <a:t>A. Dhall, A. Makarova, O. Ganea, D. Pavllo, M. Greeff, and A. Krause,</a:t>
            </a:r>
            <a:endParaRPr lang="zh-CN" altLang="en-US"/>
          </a:p>
          <a:p>
            <a:r>
              <a:rPr lang="zh-CN" altLang="en-US"/>
              <a:t>“Hierarchical image classification using entailment cone embeddings,”</a:t>
            </a:r>
            <a:r>
              <a:rPr lang="en-US" altLang="zh-CN"/>
              <a:t>CVPR </a:t>
            </a:r>
            <a:r>
              <a:rPr lang="zh-CN" altLang="en-US"/>
              <a:t>, 2020, pp. 836–837.</a:t>
            </a:r>
            <a:endParaRPr lang="zh-CN" altLang="en-US"/>
          </a:p>
        </p:txBody>
      </p:sp>
      <p:sp>
        <p:nvSpPr>
          <p:cNvPr id="17" name="文本框 16"/>
          <p:cNvSpPr txBox="1"/>
          <p:nvPr>
            <p:custDataLst>
              <p:tags r:id="rId6"/>
            </p:custDataLst>
          </p:nvPr>
        </p:nvSpPr>
        <p:spPr>
          <a:xfrm>
            <a:off x="794385" y="1456690"/>
            <a:ext cx="834326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/>
              <a:t>Marginalization</a:t>
            </a:r>
            <a:r>
              <a:rPr lang="en-US" altLang="zh-CN" sz="2000"/>
              <a:t> </a:t>
            </a:r>
            <a:r>
              <a:rPr lang="zh-CN" altLang="en-US" sz="2000"/>
              <a:t>classifier (MC)</a:t>
            </a:r>
            <a:endParaRPr lang="zh-CN" altLang="en-US" sz="2000"/>
          </a:p>
        </p:txBody>
      </p:sp>
      <p:sp>
        <p:nvSpPr>
          <p:cNvPr id="18" name="文本框 17"/>
          <p:cNvSpPr txBox="1"/>
          <p:nvPr>
            <p:custDataLst>
              <p:tags r:id="rId7"/>
            </p:custDataLst>
          </p:nvPr>
        </p:nvSpPr>
        <p:spPr>
          <a:xfrm>
            <a:off x="256004" y="233483"/>
            <a:ext cx="6731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2</a:t>
            </a:r>
            <a:endParaRPr kumimoji="0" lang="en-US" altLang="zh-CN" sz="1600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3000"/>
    </mc:Choice>
    <mc:Fallback>
      <p:transition advTm="3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grpSp>
        <p:nvGrpSpPr>
          <p:cNvPr id="54" name="组合 53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55" name="椭圆 5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230876" y="233483"/>
              <a:ext cx="673100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rPr>
                <a:t>2</a:t>
              </a:r>
              <a:endParaRPr kumimoji="0" lang="en-US" altLang="zh-CN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59" name="文本框 58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自强不息 厚德载物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000" spc="600" dirty="0">
                <a:solidFill>
                  <a:prstClr val="white"/>
                </a:solidFill>
                <a:cs typeface="+mn-ea"/>
                <a:sym typeface="+mn-lt"/>
              </a:rPr>
              <a:t>知行合一、经世致用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cs typeface="+mn-ea"/>
                <a:sym typeface="+mn-lt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851535" y="789305"/>
            <a:ext cx="6205220" cy="5530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algn="l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b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2.1  Pre-Training with Hierarchical Information</a:t>
            </a:r>
            <a:endParaRPr lang="en-US" altLang="zh-CN" sz="2000" b="1" dirty="0">
              <a:solidFill>
                <a:srgbClr val="333333"/>
              </a:solidFill>
              <a:effectLst/>
              <a:latin typeface="Times New Roman" panose="02020603050405020304" pitchFamily="18" charset="0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7" name="标题占位符 1"/>
          <p:cNvSpPr txBox="1"/>
          <p:nvPr>
            <p:custDataLst>
              <p:tags r:id="rId3"/>
            </p:custDataLst>
          </p:nvPr>
        </p:nvSpPr>
        <p:spPr>
          <a:xfrm>
            <a:off x="1058640" y="168617"/>
            <a:ext cx="5435600" cy="506497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Methodology</a:t>
            </a:r>
            <a:endParaRPr kumimoji="0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>
            <p:custDataLst>
              <p:tags r:id="rId4"/>
            </p:custDataLst>
          </p:nvPr>
        </p:nvSpPr>
        <p:spPr>
          <a:xfrm>
            <a:off x="851535" y="1503680"/>
            <a:ext cx="834326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/>
              <a:t>Multi-label Marginalization</a:t>
            </a:r>
            <a:r>
              <a:rPr lang="en-US" altLang="zh-CN" sz="2000"/>
              <a:t> </a:t>
            </a:r>
            <a:r>
              <a:rPr lang="zh-CN" altLang="en-US" sz="2000"/>
              <a:t>classifier (MLMC)</a:t>
            </a:r>
            <a:endParaRPr lang="zh-CN" altLang="en-US" sz="2000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6494145" y="2063750"/>
            <a:ext cx="5219700" cy="27241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660400" y="2284095"/>
            <a:ext cx="5505450" cy="38481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3000"/>
    </mc:Choice>
    <mc:Fallback>
      <p:transition advTm="3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52" name="标题占位符 1"/>
          <p:cNvSpPr txBox="1"/>
          <p:nvPr/>
        </p:nvSpPr>
        <p:spPr>
          <a:xfrm>
            <a:off x="965200" y="-100014"/>
            <a:ext cx="5435600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55" name="椭圆 5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230876" y="233483"/>
              <a:ext cx="673100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rPr>
                <a:t>2</a:t>
              </a:r>
              <a:endParaRPr kumimoji="0" lang="en-US" altLang="zh-CN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59" name="文本框 58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自强不息 厚德载物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000" spc="600" dirty="0">
                <a:solidFill>
                  <a:prstClr val="white"/>
                </a:solidFill>
                <a:cs typeface="+mn-ea"/>
                <a:sym typeface="+mn-lt"/>
              </a:rPr>
              <a:t>知行合一、经世致用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cs typeface="+mn-ea"/>
                <a:sym typeface="+mn-lt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9" name="标题占位符 1"/>
          <p:cNvSpPr txBox="1"/>
          <p:nvPr/>
        </p:nvSpPr>
        <p:spPr>
          <a:xfrm>
            <a:off x="1126585" y="197827"/>
            <a:ext cx="5435600" cy="506497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Methodology</a:t>
            </a:r>
            <a:endParaRPr kumimoji="0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1126490" y="893445"/>
            <a:ext cx="5087620" cy="5530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algn="l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b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2.2  Instance-wise Class-balanced Sampling</a:t>
            </a:r>
            <a:endParaRPr lang="en-US" altLang="zh-CN" sz="2000" b="1" dirty="0">
              <a:solidFill>
                <a:srgbClr val="333333"/>
              </a:solidFill>
              <a:effectLst/>
              <a:latin typeface="Times New Roman" panose="02020603050405020304" pitchFamily="18" charset="0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3087370" y="1446530"/>
            <a:ext cx="6003925" cy="48012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3000"/>
    </mc:Choice>
    <mc:Fallback>
      <p:transition advTm="3000"/>
    </mc:Fallback>
  </mc:AlternateContent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BEAUTIFY_FLAG" val=""/>
</p:tagLst>
</file>

<file path=ppt/tags/tag101.xml><?xml version="1.0" encoding="utf-8"?>
<p:tagLst xmlns:p="http://schemas.openxmlformats.org/presentationml/2006/main">
  <p:tag name="KSO_WM_BEAUTIFY_FLAG" val=""/>
</p:tagLst>
</file>

<file path=ppt/tags/tag102.xml><?xml version="1.0" encoding="utf-8"?>
<p:tagLst xmlns:p="http://schemas.openxmlformats.org/presentationml/2006/main">
  <p:tag name="KSO_WM_BEAUTIFY_FLAG" val=""/>
</p:tagLst>
</file>

<file path=ppt/tags/tag103.xml><?xml version="1.0" encoding="utf-8"?>
<p:tagLst xmlns:p="http://schemas.openxmlformats.org/presentationml/2006/main">
  <p:tag name="COMMONDATA" val="eyJoZGlkIjoiZmYzYzZlODlkMTIyMmIxZDc3OWRlOGViMzc2ZWI4ZTUifQ=="/>
  <p:tag name="KSO_WPP_MARK_KEY" val="379ab717-6455-4448-a726-def708a4b333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BEAUTIFY_FLAG" val=""/>
</p:tagLst>
</file>

<file path=ppt/tags/tag91.xml><?xml version="1.0" encoding="utf-8"?>
<p:tagLst xmlns:p="http://schemas.openxmlformats.org/presentationml/2006/main">
  <p:tag name="KSO_WM_BEAUTIFY_FLAG" val=""/>
</p:tagLst>
</file>

<file path=ppt/tags/tag92.xml><?xml version="1.0" encoding="utf-8"?>
<p:tagLst xmlns:p="http://schemas.openxmlformats.org/presentationml/2006/main">
  <p:tag name="KSO_WM_BEAUTIFY_FLAG" val=""/>
</p:tagLst>
</file>

<file path=ppt/tags/tag93.xml><?xml version="1.0" encoding="utf-8"?>
<p:tagLst xmlns:p="http://schemas.openxmlformats.org/presentationml/2006/main">
  <p:tag name="KSO_WM_BEAUTIFY_FLAG" val=""/>
</p:tagLst>
</file>

<file path=ppt/tags/tag94.xml><?xml version="1.0" encoding="utf-8"?>
<p:tagLst xmlns:p="http://schemas.openxmlformats.org/presentationml/2006/main">
  <p:tag name="KSO_WM_BEAUTIFY_FLAG" val=""/>
</p:tagLst>
</file>

<file path=ppt/tags/tag95.xml><?xml version="1.0" encoding="utf-8"?>
<p:tagLst xmlns:p="http://schemas.openxmlformats.org/presentationml/2006/main">
  <p:tag name="KSO_WM_BEAUTIFY_FLAG" val=""/>
</p:tagLst>
</file>

<file path=ppt/tags/tag96.xml><?xml version="1.0" encoding="utf-8"?>
<p:tagLst xmlns:p="http://schemas.openxmlformats.org/presentationml/2006/main">
  <p:tag name="KSO_WM_BEAUTIFY_FLAG" val=""/>
</p:tagLst>
</file>

<file path=ppt/tags/tag97.xml><?xml version="1.0" encoding="utf-8"?>
<p:tagLst xmlns:p="http://schemas.openxmlformats.org/presentationml/2006/main">
  <p:tag name="KSO_WM_BEAUTIFY_FLAG" val=""/>
</p:tagLst>
</file>

<file path=ppt/tags/tag98.xml><?xml version="1.0" encoding="utf-8"?>
<p:tagLst xmlns:p="http://schemas.openxmlformats.org/presentationml/2006/main">
  <p:tag name="KSO_WM_BEAUTIFY_FLAG" val=""/>
</p:tagLst>
</file>

<file path=ppt/tags/tag9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/>
            </a:gs>
            <a:gs pos="100000">
              <a:schemeClr val="phClr">
                <a:lumMod val="85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2199</Words>
  <Application>WPS 演示</Application>
  <PresentationFormat>宽屏</PresentationFormat>
  <Paragraphs>217</Paragraphs>
  <Slides>15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6" baseType="lpstr">
      <vt:lpstr>Arial</vt:lpstr>
      <vt:lpstr>宋体</vt:lpstr>
      <vt:lpstr>Wingdings</vt:lpstr>
      <vt:lpstr>Wingdings</vt:lpstr>
      <vt:lpstr>Calibri</vt:lpstr>
      <vt:lpstr>等线</vt:lpstr>
      <vt:lpstr>Times New Roman</vt:lpstr>
      <vt:lpstr>微软雅黑</vt:lpstr>
      <vt:lpstr>黑体</vt:lpstr>
      <vt:lpstr>Arial Unicode MS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The game is on</cp:lastModifiedBy>
  <cp:revision>179</cp:revision>
  <dcterms:created xsi:type="dcterms:W3CDTF">2019-06-19T02:08:00Z</dcterms:created>
  <dcterms:modified xsi:type="dcterms:W3CDTF">2023-04-22T11:45:56Z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2052-11.1.0.13703</vt:lpwstr>
  </property>
  <property fmtid="{D5CDD505-2E9C-101B-9397-08002B2CF9AE}" pid="3" name="ICV">
    <vt:lpwstr>49B6388A1A2E43128D1DD9E206384201</vt:lpwstr>
  </property>
</Properties>
</file>