
<file path=[Content_Types].xml><?xml version="1.0" encoding="utf-8"?>
<Types xmlns="http://schemas.openxmlformats.org/package/2006/content-types">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7" r:id="rId8"/>
    <p:sldId id="277" r:id="rId9"/>
    <p:sldId id="280" r:id="rId10"/>
    <p:sldId id="281" r:id="rId11"/>
    <p:sldId id="282" r:id="rId12"/>
    <p:sldId id="274" r:id="rId13"/>
    <p:sldId id="283" r:id="rId14"/>
    <p:sldId id="285" r:id="rId15"/>
    <p:sldId id="275" r:id="rId16"/>
    <p:sldId id="276" r:id="rId17"/>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4" userDrawn="1">
          <p15:clr>
            <a:srgbClr val="A4A3A4"/>
          </p15:clr>
        </p15:guide>
        <p15:guide id="2" pos="383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on gary" initials="w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34"/>
        <p:guide pos="383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86.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7.xml"/><Relationship Id="rId7" Type="http://schemas.microsoft.com/office/2007/relationships/hdphoto" Target="../media/image5.wdp"/><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ags" Target="../tags/tag64.xml"/><Relationship Id="rId3" Type="http://schemas.openxmlformats.org/officeDocument/2006/relationships/tags" Target="../tags/tag63.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82.xml"/><Relationship Id="rId3" Type="http://schemas.openxmlformats.org/officeDocument/2006/relationships/image" Target="../media/image19.png"/><Relationship Id="rId2" Type="http://schemas.openxmlformats.org/officeDocument/2006/relationships/tags" Target="../tags/tag81.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tags" Target="../tags/tag84.xml"/><Relationship Id="rId3" Type="http://schemas.openxmlformats.org/officeDocument/2006/relationships/image" Target="../media/image20.png"/><Relationship Id="rId2" Type="http://schemas.openxmlformats.org/officeDocument/2006/relationships/tags" Target="../tags/tag83.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22.png"/><Relationship Id="rId2" Type="http://schemas.openxmlformats.org/officeDocument/2006/relationships/tags" Target="../tags/tag85.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tags" Target="../tags/tag65.xml"/><Relationship Id="rId2" Type="http://schemas.microsoft.com/office/2007/relationships/hdphoto" Target="../media/image7.wdp"/><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tags" Target="../tags/tag67.xml"/><Relationship Id="rId4" Type="http://schemas.openxmlformats.org/officeDocument/2006/relationships/image" Target="../media/image9.png"/><Relationship Id="rId3" Type="http://schemas.openxmlformats.org/officeDocument/2006/relationships/tags" Target="../tags/tag66.xml"/><Relationship Id="rId2" Type="http://schemas.microsoft.com/office/2007/relationships/hdphoto" Target="../media/image7.wdp"/><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tags" Target="../tags/tag68.xml"/><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tags" Target="../tags/tag69.xm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7.xml"/><Relationship Id="rId7" Type="http://schemas.openxmlformats.org/officeDocument/2006/relationships/image" Target="../media/image15.png"/><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image" Target="../media/image14.png"/><Relationship Id="rId2" Type="http://schemas.openxmlformats.org/officeDocument/2006/relationships/tags" Target="../tags/tag70.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image" Target="../media/image16.png"/><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image" Target="../media/image17.png"/><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tags" Target="../tags/tag80.xml"/><Relationship Id="rId4" Type="http://schemas.openxmlformats.org/officeDocument/2006/relationships/image" Target="../media/image18.png"/><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矩形 4"/>
          <p:cNvSpPr/>
          <p:nvPr/>
        </p:nvSpPr>
        <p:spPr>
          <a:xfrm>
            <a:off x="635" y="1886180"/>
            <a:ext cx="12191331" cy="1838567"/>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2" name="椭圆 11"/>
          <p:cNvSpPr/>
          <p:nvPr/>
        </p:nvSpPr>
        <p:spPr>
          <a:xfrm>
            <a:off x="130810" y="1696720"/>
            <a:ext cx="2145030" cy="2315210"/>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10" name="图片 9"/>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sp>
        <p:nvSpPr>
          <p:cNvPr id="3" name="文本框 2"/>
          <p:cNvSpPr txBox="1"/>
          <p:nvPr/>
        </p:nvSpPr>
        <p:spPr>
          <a:xfrm>
            <a:off x="5627370" y="5953760"/>
            <a:ext cx="1664970" cy="460375"/>
          </a:xfrm>
          <a:prstGeom prst="rect">
            <a:avLst/>
          </a:prstGeom>
          <a:noFill/>
        </p:spPr>
        <p:txBody>
          <a:bodyPr wrap="none" rtlCol="0">
            <a:spAutoFit/>
          </a:bodyPr>
          <a:p>
            <a:r>
              <a:rPr lang="en-US" altLang="zh-CN" sz="2400">
                <a:latin typeface="Times New Roman" panose="02020603050405020304" pitchFamily="18" charset="0"/>
                <a:cs typeface="Times New Roman" panose="02020603050405020304" pitchFamily="18" charset="0"/>
              </a:rPr>
              <a:t>CVPR 2022</a:t>
            </a:r>
            <a:endParaRPr lang="en-US" altLang="zh-CN" sz="2400">
              <a:latin typeface="Times New Roman" panose="02020603050405020304" pitchFamily="18" charset="0"/>
              <a:cs typeface="Times New Roman" panose="02020603050405020304" pitchFamily="18" charset="0"/>
            </a:endParaRPr>
          </a:p>
        </p:txBody>
      </p:sp>
      <p:sp>
        <p:nvSpPr>
          <p:cNvPr id="6" name="文本框 5"/>
          <p:cNvSpPr txBox="1"/>
          <p:nvPr>
            <p:custDataLst>
              <p:tags r:id="rId3"/>
            </p:custDataLst>
          </p:nvPr>
        </p:nvSpPr>
        <p:spPr>
          <a:xfrm>
            <a:off x="2275840" y="1885950"/>
            <a:ext cx="8735695" cy="1753235"/>
          </a:xfrm>
          <a:prstGeom prst="rect">
            <a:avLst/>
          </a:prstGeom>
          <a:noFill/>
        </p:spPr>
        <p:txBody>
          <a:bodyPr wrap="square" rtlCol="0">
            <a:spAutoFit/>
          </a:bodyPr>
          <a:p>
            <a:pPr algn="ctr" defTabSz="913765">
              <a:defRPr/>
            </a:pPr>
            <a:r>
              <a:rPr lang="en-US" altLang="zh-CN" sz="3600" b="1" dirty="0">
                <a:solidFill>
                  <a:schemeClr val="bg1"/>
                </a:solidFill>
                <a:latin typeface="微软雅黑" panose="020B0503020204020204" charset="-122"/>
                <a:ea typeface="微软雅黑" panose="020B0503020204020204" charset="-122"/>
                <a:cs typeface="微软雅黑" panose="020B0503020204020204" charset="-122"/>
                <a:sym typeface="+mn-ea"/>
              </a:rPr>
              <a:t>BatchFormer:  Learning to explore sample relationships for robust representation learning</a:t>
            </a:r>
            <a:endParaRPr lang="en-US" altLang="zh-CN" sz="36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pic>
        <p:nvPicPr>
          <p:cNvPr id="11" name="图片 10"/>
          <p:cNvPicPr>
            <a:picLocks noChangeAspect="1"/>
          </p:cNvPicPr>
          <p:nvPr>
            <p:custDataLst>
              <p:tags r:id="rId4"/>
            </p:custDataLst>
          </p:nvPr>
        </p:nvPicPr>
        <p:blipFill>
          <a:blip r:embed="rId5"/>
          <a:stretch>
            <a:fillRect/>
          </a:stretch>
        </p:blipFill>
        <p:spPr>
          <a:xfrm>
            <a:off x="130810" y="4115435"/>
            <a:ext cx="11915775" cy="1362075"/>
          </a:xfrm>
          <a:prstGeom prst="rect">
            <a:avLst/>
          </a:prstGeom>
        </p:spPr>
      </p:pic>
      <p:pic>
        <p:nvPicPr>
          <p:cNvPr id="9" name="图片 8"/>
          <p:cNvPicPr>
            <a:picLocks noChangeAspect="1"/>
          </p:cNvPicPr>
          <p:nvPr/>
        </p:nvPicPr>
        <p:blipFill>
          <a:blip r:embed="rId6">
            <a:extLst>
              <a:ext uri="{BEBA8EAE-BF5A-486C-A8C5-ECC9F3942E4B}">
                <a14:imgProps xmlns:a14="http://schemas.microsoft.com/office/drawing/2010/main">
                  <a14:imgLayer r:embed="rId7">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51130" y="1601470"/>
            <a:ext cx="2708910" cy="2505075"/>
          </a:xfrm>
          <a:prstGeom prst="rect">
            <a:avLst/>
          </a:prstGeom>
        </p:spPr>
      </p:pic>
    </p:spTree>
  </p:cSld>
  <p:clrMapOvr>
    <a:masterClrMapping/>
  </p:clrMapOvr>
  <p:transition spd="slow" advClick="0" advTm="1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4</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67860" y="159727"/>
            <a:ext cx="5435600" cy="506497"/>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Experiments</a:t>
            </a:r>
            <a:endPar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pic>
        <p:nvPicPr>
          <p:cNvPr id="2" name="图片 1"/>
          <p:cNvPicPr>
            <a:picLocks noChangeAspect="1"/>
          </p:cNvPicPr>
          <p:nvPr>
            <p:custDataLst>
              <p:tags r:id="rId2"/>
            </p:custDataLst>
          </p:nvPr>
        </p:nvPicPr>
        <p:blipFill>
          <a:blip r:embed="rId3"/>
          <a:stretch>
            <a:fillRect/>
          </a:stretch>
        </p:blipFill>
        <p:spPr>
          <a:xfrm>
            <a:off x="1826895" y="1446530"/>
            <a:ext cx="8597265" cy="4849495"/>
          </a:xfrm>
          <a:prstGeom prst="rect">
            <a:avLst/>
          </a:prstGeom>
        </p:spPr>
      </p:pic>
      <p:sp>
        <p:nvSpPr>
          <p:cNvPr id="4" name="文本框 3"/>
          <p:cNvSpPr txBox="1"/>
          <p:nvPr>
            <p:custDataLst>
              <p:tags r:id="rId4"/>
            </p:custDataLst>
          </p:nvPr>
        </p:nvSpPr>
        <p:spPr>
          <a:xfrm>
            <a:off x="1126490" y="893445"/>
            <a:ext cx="8837930" cy="55308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en-US" altLang="zh-CN" sz="2000" b="1" dirty="0">
                <a:solidFill>
                  <a:srgbClr val="333333"/>
                </a:solidFill>
                <a:effectLst/>
                <a:latin typeface="Times New Roman" panose="02020603050405020304" pitchFamily="18" charset="0"/>
                <a:ea typeface="微软雅黑" panose="020B0503020204020204" charset="-122"/>
                <a:cs typeface="微软雅黑" panose="020B0503020204020204" charset="-122"/>
                <a:sym typeface="+mn-ea"/>
              </a:rPr>
              <a:t>4.1  Long-Tailed Recognition</a:t>
            </a:r>
            <a:endParaRPr lang="en-US" altLang="zh-CN" sz="2000" b="1" dirty="0">
              <a:solidFill>
                <a:srgbClr val="333333"/>
              </a:solidFill>
              <a:effectLst/>
              <a:latin typeface="Times New Roman" panose="02020603050405020304" pitchFamily="18" charset="0"/>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4</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67860" y="159727"/>
            <a:ext cx="5435600" cy="506497"/>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Experiments</a:t>
            </a:r>
            <a:endPar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pic>
        <p:nvPicPr>
          <p:cNvPr id="3" name="图片 2"/>
          <p:cNvPicPr>
            <a:picLocks noChangeAspect="1"/>
          </p:cNvPicPr>
          <p:nvPr>
            <p:custDataLst>
              <p:tags r:id="rId2"/>
            </p:custDataLst>
          </p:nvPr>
        </p:nvPicPr>
        <p:blipFill>
          <a:blip r:embed="rId3"/>
          <a:stretch>
            <a:fillRect/>
          </a:stretch>
        </p:blipFill>
        <p:spPr>
          <a:xfrm>
            <a:off x="2345055" y="1498600"/>
            <a:ext cx="7968615" cy="5019040"/>
          </a:xfrm>
          <a:prstGeom prst="rect">
            <a:avLst/>
          </a:prstGeom>
        </p:spPr>
      </p:pic>
      <p:sp>
        <p:nvSpPr>
          <p:cNvPr id="4" name="文本框 3"/>
          <p:cNvSpPr txBox="1"/>
          <p:nvPr>
            <p:custDataLst>
              <p:tags r:id="rId4"/>
            </p:custDataLst>
          </p:nvPr>
        </p:nvSpPr>
        <p:spPr>
          <a:xfrm>
            <a:off x="1126490" y="893445"/>
            <a:ext cx="8837930" cy="55308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en-US" altLang="zh-CN" sz="2000" b="1" dirty="0">
                <a:solidFill>
                  <a:srgbClr val="333333"/>
                </a:solidFill>
                <a:effectLst/>
                <a:latin typeface="Times New Roman" panose="02020603050405020304" pitchFamily="18" charset="0"/>
                <a:ea typeface="微软雅黑" panose="020B0503020204020204" charset="-122"/>
                <a:cs typeface="微软雅黑" panose="020B0503020204020204" charset="-122"/>
                <a:sym typeface="+mn-ea"/>
              </a:rPr>
              <a:t>4.1  Long-Tailed Recognition</a:t>
            </a:r>
            <a:endParaRPr lang="en-US" altLang="zh-CN" sz="2000" b="1" dirty="0">
              <a:solidFill>
                <a:srgbClr val="333333"/>
              </a:solidFill>
              <a:effectLst/>
              <a:latin typeface="Times New Roman" panose="02020603050405020304" pitchFamily="18" charset="0"/>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4</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67860" y="159727"/>
            <a:ext cx="5435600" cy="506497"/>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Experiments</a:t>
            </a:r>
            <a:endPar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 name="文本框 2"/>
          <p:cNvSpPr txBox="1"/>
          <p:nvPr/>
        </p:nvSpPr>
        <p:spPr>
          <a:xfrm>
            <a:off x="1126490" y="893445"/>
            <a:ext cx="8837930" cy="55308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en-US" altLang="zh-CN" sz="2000" b="1" dirty="0">
                <a:solidFill>
                  <a:srgbClr val="333333"/>
                </a:solidFill>
                <a:effectLst/>
                <a:latin typeface="Times New Roman" panose="02020603050405020304" pitchFamily="18" charset="0"/>
                <a:ea typeface="微软雅黑" panose="020B0503020204020204" charset="-122"/>
                <a:cs typeface="微软雅黑" panose="020B0503020204020204" charset="-122"/>
                <a:sym typeface="+mn-ea"/>
              </a:rPr>
              <a:t>4.2  Ablation Studies</a:t>
            </a:r>
            <a:endParaRPr lang="en-US" altLang="zh-CN" sz="2000" b="1" dirty="0">
              <a:solidFill>
                <a:srgbClr val="333333"/>
              </a:solidFill>
              <a:effectLst/>
              <a:latin typeface="Times New Roman" panose="02020603050405020304" pitchFamily="18" charset="0"/>
              <a:ea typeface="微软雅黑" panose="020B0503020204020204" charset="-122"/>
              <a:cs typeface="微软雅黑" panose="020B0503020204020204" charset="-122"/>
              <a:sym typeface="+mn-ea"/>
            </a:endParaRPr>
          </a:p>
        </p:txBody>
      </p:sp>
      <p:pic>
        <p:nvPicPr>
          <p:cNvPr id="2" name="图片 1"/>
          <p:cNvPicPr>
            <a:picLocks noChangeAspect="1"/>
          </p:cNvPicPr>
          <p:nvPr/>
        </p:nvPicPr>
        <p:blipFill>
          <a:blip r:embed="rId2"/>
          <a:stretch>
            <a:fillRect/>
          </a:stretch>
        </p:blipFill>
        <p:spPr>
          <a:xfrm>
            <a:off x="1730375" y="2569210"/>
            <a:ext cx="9115425" cy="3181350"/>
          </a:xfrm>
          <a:prstGeom prst="rect">
            <a:avLst/>
          </a:prstGeom>
        </p:spPr>
      </p:pic>
      <p:sp>
        <p:nvSpPr>
          <p:cNvPr id="4" name="文本框 3"/>
          <p:cNvSpPr txBox="1"/>
          <p:nvPr/>
        </p:nvSpPr>
        <p:spPr>
          <a:xfrm>
            <a:off x="1504315" y="1546860"/>
            <a:ext cx="9568180" cy="922020"/>
          </a:xfrm>
          <a:prstGeom prst="rect">
            <a:avLst/>
          </a:prstGeom>
          <a:noFill/>
        </p:spPr>
        <p:txBody>
          <a:bodyPr wrap="square" rtlCol="0" anchor="t">
            <a:spAutoFit/>
          </a:bodyPr>
          <a:p>
            <a:pPr indent="0" fontAlgn="auto">
              <a:lnSpc>
                <a:spcPct val="150000"/>
              </a:lnSpc>
            </a:pPr>
            <a:r>
              <a:rPr lang="zh-CN" altLang="en-US"/>
              <a:t>当</a:t>
            </a:r>
            <a:r>
              <a:rPr lang="en-US" altLang="zh-CN"/>
              <a:t>mini-batch</a:t>
            </a:r>
            <a:r>
              <a:rPr lang="zh-CN" altLang="en-US"/>
              <a:t>小于 128 时，BatchFormer 对批大小不太敏感。我们发现</a:t>
            </a:r>
            <a:r>
              <a:rPr lang="en-US" altLang="zh-CN"/>
              <a:t>mini-batch</a:t>
            </a:r>
            <a:r>
              <a:rPr lang="zh-CN" altLang="en-US"/>
              <a:t>大小为 512 在 Few </a:t>
            </a:r>
            <a:r>
              <a:rPr lang="en-US" altLang="zh-CN"/>
              <a:t> shot</a:t>
            </a:r>
            <a:r>
              <a:rPr lang="zh-CN" altLang="en-US"/>
              <a:t>上实现了更好的性能。</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4</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67860" y="159727"/>
            <a:ext cx="5435600" cy="506497"/>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Experiments</a:t>
            </a:r>
            <a:endPar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 name="文本框 2"/>
          <p:cNvSpPr txBox="1"/>
          <p:nvPr/>
        </p:nvSpPr>
        <p:spPr>
          <a:xfrm>
            <a:off x="1126490" y="893445"/>
            <a:ext cx="8837930" cy="55308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en-US" altLang="zh-CN" sz="2000" b="1" dirty="0">
                <a:solidFill>
                  <a:srgbClr val="333333"/>
                </a:solidFill>
                <a:effectLst/>
                <a:latin typeface="Times New Roman" panose="02020603050405020304" pitchFamily="18" charset="0"/>
                <a:ea typeface="微软雅黑" panose="020B0503020204020204" charset="-122"/>
                <a:cs typeface="微软雅黑" panose="020B0503020204020204" charset="-122"/>
                <a:sym typeface="+mn-ea"/>
              </a:rPr>
              <a:t>4.3  Visualized Comparison</a:t>
            </a:r>
            <a:endParaRPr lang="en-US" altLang="zh-CN" sz="2000" b="1" dirty="0">
              <a:solidFill>
                <a:srgbClr val="333333"/>
              </a:solidFill>
              <a:effectLst/>
              <a:latin typeface="Times New Roman" panose="02020603050405020304" pitchFamily="18" charset="0"/>
              <a:ea typeface="微软雅黑" panose="020B0503020204020204" charset="-122"/>
              <a:cs typeface="微软雅黑" panose="020B0503020204020204" charset="-122"/>
              <a:sym typeface="+mn-ea"/>
            </a:endParaRPr>
          </a:p>
        </p:txBody>
      </p:sp>
      <p:pic>
        <p:nvPicPr>
          <p:cNvPr id="5" name="图片 4"/>
          <p:cNvPicPr>
            <a:picLocks noChangeAspect="1"/>
          </p:cNvPicPr>
          <p:nvPr>
            <p:custDataLst>
              <p:tags r:id="rId2"/>
            </p:custDataLst>
          </p:nvPr>
        </p:nvPicPr>
        <p:blipFill>
          <a:blip r:embed="rId3"/>
          <a:stretch>
            <a:fillRect/>
          </a:stretch>
        </p:blipFill>
        <p:spPr>
          <a:xfrm>
            <a:off x="1126490" y="1673860"/>
            <a:ext cx="10407650" cy="42449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5</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67860" y="159727"/>
            <a:ext cx="5435600" cy="506497"/>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Conclusion</a:t>
            </a:r>
            <a:endPar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4" name="文本框 3"/>
          <p:cNvSpPr txBox="1"/>
          <p:nvPr/>
        </p:nvSpPr>
        <p:spPr>
          <a:xfrm>
            <a:off x="2171065" y="1361440"/>
            <a:ext cx="7423150" cy="3784600"/>
          </a:xfrm>
          <a:prstGeom prst="rect">
            <a:avLst/>
          </a:prstGeom>
          <a:noFill/>
        </p:spPr>
        <p:txBody>
          <a:bodyPr wrap="square" rtlCol="0" anchor="t">
            <a:spAutoFit/>
          </a:bodyPr>
          <a:p>
            <a:pPr marL="285750" indent="-285750" fontAlgn="auto">
              <a:lnSpc>
                <a:spcPct val="150000"/>
              </a:lnSpc>
              <a:buFont typeface="Arial" panose="020B0604020202020204" pitchFamily="34" charset="0"/>
              <a:buChar char="•"/>
            </a:pPr>
            <a:r>
              <a:rPr lang="zh-CN" altLang="en-US" sz="2000"/>
              <a:t>文章认为深度神经网络本身能够探索每个小批量的样本关系。</a:t>
            </a:r>
            <a:endParaRPr lang="zh-CN" altLang="en-US" sz="2000"/>
          </a:p>
          <a:p>
            <a:pPr marL="285750" indent="-285750" fontAlgn="auto">
              <a:lnSpc>
                <a:spcPct val="150000"/>
              </a:lnSpc>
              <a:buFont typeface="Arial" panose="020B0604020202020204" pitchFamily="34" charset="0"/>
              <a:buChar char="•"/>
            </a:pPr>
            <a:endParaRPr lang="zh-CN" altLang="en-US" sz="2000"/>
          </a:p>
          <a:p>
            <a:pPr marL="285750" indent="-285750" fontAlgn="auto">
              <a:lnSpc>
                <a:spcPct val="150000"/>
              </a:lnSpc>
              <a:buFont typeface="Arial" panose="020B0604020202020204" pitchFamily="34" charset="0"/>
              <a:buChar char="•"/>
            </a:pPr>
            <a:r>
              <a:rPr lang="zh-CN" altLang="en-US" sz="2000"/>
              <a:t>mini-batch 中的每张图片视为一个序列的节点，然后在图片之间构建一个 Transformer Encoder Network 来挖掘 mini-batch 中图片之间的关系。</a:t>
            </a:r>
            <a:endParaRPr lang="zh-CN" altLang="en-US" sz="2000"/>
          </a:p>
          <a:p>
            <a:pPr marL="285750" indent="-285750" fontAlgn="auto">
              <a:lnSpc>
                <a:spcPct val="150000"/>
              </a:lnSpc>
              <a:buFont typeface="Arial" panose="020B0604020202020204" pitchFamily="34" charset="0"/>
              <a:buChar char="•"/>
            </a:pPr>
            <a:endParaRPr lang="zh-CN" altLang="en-US" sz="2000"/>
          </a:p>
          <a:p>
            <a:pPr marL="285750" indent="-285750" fontAlgn="auto">
              <a:lnSpc>
                <a:spcPct val="150000"/>
              </a:lnSpc>
              <a:buFont typeface="Arial" panose="020B0604020202020204" pitchFamily="34" charset="0"/>
              <a:buChar char="•"/>
            </a:pPr>
            <a:r>
              <a:rPr lang="zh-CN" altLang="en-US" sz="2000"/>
              <a:t>BatchFormer 使每个标签的梯度传播到 mini-batch 中的所有图像，这可以看作是虚拟样本增强，从而改善表征学习。</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pic>
        <p:nvPicPr>
          <p:cNvPr id="14" name="图片 13"/>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cxnSp>
        <p:nvCxnSpPr>
          <p:cNvPr id="15" name="直接连接符 14"/>
          <p:cNvCxnSpPr/>
          <p:nvPr/>
        </p:nvCxnSpPr>
        <p:spPr>
          <a:xfrm>
            <a:off x="816254" y="859025"/>
            <a:ext cx="10858500" cy="0"/>
          </a:xfrm>
          <a:prstGeom prst="line">
            <a:avLst/>
          </a:prstGeom>
          <a:noFill/>
          <a:ln w="22225" cap="flat" cmpd="sng" algn="ctr">
            <a:solidFill>
              <a:srgbClr val="1C6299"/>
            </a:solidFill>
            <a:prstDash val="solid"/>
            <a:miter lim="800000"/>
          </a:ln>
          <a:effectLst/>
        </p:spPr>
      </p:cxnSp>
      <p:sp>
        <p:nvSpPr>
          <p:cNvPr id="28" name="标题占位符 1"/>
          <p:cNvSpPr txBox="1"/>
          <p:nvPr/>
        </p:nvSpPr>
        <p:spPr>
          <a:xfrm>
            <a:off x="996601" y="-9688"/>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0"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1" name="标题占位符 1"/>
          <p:cNvSpPr txBox="1"/>
          <p:nvPr/>
        </p:nvSpPr>
        <p:spPr>
          <a:xfrm>
            <a:off x="1117600" y="52386"/>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2" name="标题占位符 1"/>
          <p:cNvSpPr txBox="1"/>
          <p:nvPr/>
        </p:nvSpPr>
        <p:spPr>
          <a:xfrm>
            <a:off x="1297947"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Author</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pic>
        <p:nvPicPr>
          <p:cNvPr id="2" name="图片 1"/>
          <p:cNvPicPr>
            <a:picLocks noChangeAspect="1"/>
          </p:cNvPicPr>
          <p:nvPr>
            <p:custDataLst>
              <p:tags r:id="rId3"/>
            </p:custDataLst>
          </p:nvPr>
        </p:nvPicPr>
        <p:blipFill>
          <a:blip r:embed="rId4"/>
          <a:stretch>
            <a:fillRect/>
          </a:stretch>
        </p:blipFill>
        <p:spPr>
          <a:xfrm>
            <a:off x="1298575" y="1131570"/>
            <a:ext cx="9963785"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pic>
        <p:nvPicPr>
          <p:cNvPr id="14" name="图片 13"/>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cxnSp>
        <p:nvCxnSpPr>
          <p:cNvPr id="15" name="直接连接符 14"/>
          <p:cNvCxnSpPr/>
          <p:nvPr/>
        </p:nvCxnSpPr>
        <p:spPr>
          <a:xfrm>
            <a:off x="816254" y="859025"/>
            <a:ext cx="10858500" cy="0"/>
          </a:xfrm>
          <a:prstGeom prst="line">
            <a:avLst/>
          </a:prstGeom>
          <a:noFill/>
          <a:ln w="22225" cap="flat" cmpd="sng" algn="ctr">
            <a:solidFill>
              <a:srgbClr val="1C6299"/>
            </a:solidFill>
            <a:prstDash val="solid"/>
            <a:miter lim="800000"/>
          </a:ln>
          <a:effectLst/>
        </p:spPr>
      </p:cxnSp>
      <p:sp>
        <p:nvSpPr>
          <p:cNvPr id="28" name="标题占位符 1"/>
          <p:cNvSpPr txBox="1"/>
          <p:nvPr/>
        </p:nvSpPr>
        <p:spPr>
          <a:xfrm>
            <a:off x="996601" y="-9688"/>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0"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1" name="标题占位符 1"/>
          <p:cNvSpPr txBox="1"/>
          <p:nvPr/>
        </p:nvSpPr>
        <p:spPr>
          <a:xfrm>
            <a:off x="1117600" y="52386"/>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2" name="标题占位符 1"/>
          <p:cNvSpPr txBox="1"/>
          <p:nvPr/>
        </p:nvSpPr>
        <p:spPr>
          <a:xfrm>
            <a:off x="1297947"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Author</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pic>
        <p:nvPicPr>
          <p:cNvPr id="2" name="图片 1"/>
          <p:cNvPicPr>
            <a:picLocks noChangeAspect="1"/>
          </p:cNvPicPr>
          <p:nvPr>
            <p:custDataLst>
              <p:tags r:id="rId3"/>
            </p:custDataLst>
          </p:nvPr>
        </p:nvPicPr>
        <p:blipFill>
          <a:blip r:embed="rId4"/>
          <a:stretch>
            <a:fillRect/>
          </a:stretch>
        </p:blipFill>
        <p:spPr>
          <a:xfrm>
            <a:off x="121920" y="1340485"/>
            <a:ext cx="6047740" cy="4391025"/>
          </a:xfrm>
          <a:prstGeom prst="rect">
            <a:avLst/>
          </a:prstGeom>
        </p:spPr>
      </p:pic>
      <p:pic>
        <p:nvPicPr>
          <p:cNvPr id="3" name="图片 2"/>
          <p:cNvPicPr>
            <a:picLocks noChangeAspect="1"/>
          </p:cNvPicPr>
          <p:nvPr>
            <p:custDataLst>
              <p:tags r:id="rId5"/>
            </p:custDataLst>
          </p:nvPr>
        </p:nvPicPr>
        <p:blipFill>
          <a:blip r:embed="rId6"/>
          <a:stretch>
            <a:fillRect/>
          </a:stretch>
        </p:blipFill>
        <p:spPr>
          <a:xfrm>
            <a:off x="6096635" y="1340485"/>
            <a:ext cx="6047105" cy="42284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1</a:t>
              </a:r>
              <a:endParaRPr kumimoji="0" lang="zh-CN" altLang="en-US"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cs typeface="+mn-ea"/>
                <a:sym typeface="+mn-lt"/>
              </a:rPr>
              <a:t>自强不息 厚德载物</a:t>
            </a:r>
            <a:endParaRPr kumimoji="0" lang="zh-CN" altLang="en-US" sz="1000" b="0" i="0" kern="1200" cap="none" spc="600" normalizeH="0" baseline="0" noProof="0" dirty="0">
              <a:solidFill>
                <a:prstClr val="white"/>
              </a:solidFill>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cs typeface="+mn-ea"/>
                <a:sym typeface="+mn-lt"/>
              </a:rPr>
              <a:t>知行合一、经世致用</a:t>
            </a:r>
            <a:endParaRPr kumimoji="0" lang="zh-CN" altLang="en-US" sz="1000" b="0" i="0" kern="1200" cap="none" spc="600" normalizeH="0" baseline="0" noProof="0" dirty="0">
              <a:solidFill>
                <a:prstClr val="white"/>
              </a:solidFill>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cs typeface="+mn-ea"/>
                <a:sym typeface="+mn-lt"/>
              </a:rPr>
              <a:t>Central South University</a:t>
            </a:r>
            <a:endParaRPr kumimoji="0" lang="zh-CN" altLang="en-US" sz="1000" b="0" i="0" kern="1200" cap="none" spc="300" normalizeH="0" baseline="0" noProof="0" dirty="0">
              <a:solidFill>
                <a:prstClr val="white"/>
              </a:solidFill>
              <a:cs typeface="+mn-ea"/>
              <a:sym typeface="+mn-lt"/>
            </a:endParaRPr>
          </a:p>
        </p:txBody>
      </p:sp>
      <p:sp>
        <p:nvSpPr>
          <p:cNvPr id="19" name="标题占位符 1"/>
          <p:cNvSpPr txBox="1"/>
          <p:nvPr/>
        </p:nvSpPr>
        <p:spPr>
          <a:xfrm>
            <a:off x="1230630" y="-29845"/>
            <a:ext cx="7643495" cy="65849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mn-lt"/>
                <a:ea typeface="+mn-ea"/>
                <a:cs typeface="+mn-ea"/>
                <a:sym typeface="+mn-lt"/>
              </a:rPr>
              <a:t>Introduction</a:t>
            </a:r>
            <a:endParaRPr lang="en-US" altLang="zh-CN" sz="2600" b="1" dirty="0">
              <a:solidFill>
                <a:sysClr val="windowText" lastClr="000000"/>
              </a:solidFill>
              <a:latin typeface="+mn-lt"/>
              <a:ea typeface="+mn-ea"/>
              <a:cs typeface="+mn-ea"/>
              <a:sym typeface="+mn-lt"/>
            </a:endParaRPr>
          </a:p>
        </p:txBody>
      </p:sp>
      <p:sp>
        <p:nvSpPr>
          <p:cNvPr id="22" name="文本框 21"/>
          <p:cNvSpPr txBox="1"/>
          <p:nvPr/>
        </p:nvSpPr>
        <p:spPr>
          <a:xfrm>
            <a:off x="379730" y="1087755"/>
            <a:ext cx="4513580" cy="5169535"/>
          </a:xfrm>
          <a:prstGeom prst="rect">
            <a:avLst/>
          </a:prstGeom>
          <a:noFill/>
        </p:spPr>
        <p:txBody>
          <a:bodyPr wrap="square">
            <a:spAutoFit/>
          </a:bodyPr>
          <a:lstStyle/>
          <a:p>
            <a:pPr algn="just">
              <a:lnSpc>
                <a:spcPct val="150000"/>
              </a:lnSpc>
            </a:pPr>
            <a:r>
              <a:rPr lang="zh-CN" altLang="en-US" sz="2000" b="1" kern="100" dirty="0">
                <a:cs typeface="+mn-ea"/>
                <a:sym typeface="+mn-lt"/>
              </a:rPr>
              <a:t>现有问题：</a:t>
            </a:r>
            <a:endParaRPr lang="zh-CN" altLang="zh-CN" sz="2000" kern="100" dirty="0">
              <a:cs typeface="+mn-ea"/>
              <a:sym typeface="+mn-lt"/>
            </a:endParaRPr>
          </a:p>
          <a:p>
            <a:pPr>
              <a:lnSpc>
                <a:spcPct val="150000"/>
              </a:lnSpc>
            </a:pPr>
            <a:r>
              <a:rPr lang="en-US" altLang="zh-CN" sz="2000" dirty="0">
                <a:cs typeface="+mn-ea"/>
                <a:sym typeface="+mn-lt"/>
              </a:rPr>
              <a:t>     </a:t>
            </a:r>
            <a:r>
              <a:rPr lang="zh-CN" altLang="en-US" sz="2000" dirty="0">
                <a:cs typeface="+mn-ea"/>
                <a:sym typeface="+mn-lt"/>
              </a:rPr>
              <a:t>深度神经网络在表征学习方面取得了巨大成功 ，但它在很大程度上依赖于收集大规模训练数据样本。</a:t>
            </a:r>
            <a:endParaRPr lang="zh-CN" altLang="en-US" sz="2000" dirty="0">
              <a:cs typeface="+mn-ea"/>
              <a:sym typeface="+mn-lt"/>
            </a:endParaRPr>
          </a:p>
          <a:p>
            <a:pPr marL="800100" lvl="1" indent="-342900">
              <a:lnSpc>
                <a:spcPct val="150000"/>
              </a:lnSpc>
              <a:buFont typeface="Arial" panose="020B0604020202020204" pitchFamily="34" charset="0"/>
              <a:buChar char="•"/>
            </a:pPr>
            <a:r>
              <a:rPr lang="zh-CN" altLang="en-US" sz="2000" dirty="0">
                <a:cs typeface="+mn-ea"/>
                <a:sym typeface="+mn-lt"/>
              </a:rPr>
              <a:t>长尾识别</a:t>
            </a:r>
            <a:endParaRPr lang="zh-CN" altLang="en-US" sz="2000" dirty="0">
              <a:cs typeface="+mn-ea"/>
              <a:sym typeface="+mn-lt"/>
            </a:endParaRPr>
          </a:p>
          <a:p>
            <a:pPr marL="800100" lvl="1" indent="-342900">
              <a:lnSpc>
                <a:spcPct val="150000"/>
              </a:lnSpc>
              <a:buFont typeface="Arial" panose="020B0604020202020204" pitchFamily="34" charset="0"/>
              <a:buChar char="•"/>
            </a:pPr>
            <a:r>
              <a:rPr lang="zh-CN" altLang="en-US" sz="2000" dirty="0">
                <a:cs typeface="+mn-ea"/>
                <a:sym typeface="+mn-lt"/>
              </a:rPr>
              <a:t>零样本学习</a:t>
            </a:r>
            <a:endParaRPr lang="zh-CN" altLang="en-US" sz="2000" dirty="0">
              <a:cs typeface="+mn-ea"/>
              <a:sym typeface="+mn-lt"/>
            </a:endParaRPr>
          </a:p>
          <a:p>
            <a:pPr marL="800100" lvl="1" indent="-342900">
              <a:lnSpc>
                <a:spcPct val="150000"/>
              </a:lnSpc>
              <a:buFont typeface="Arial" panose="020B0604020202020204" pitchFamily="34" charset="0"/>
              <a:buChar char="•"/>
            </a:pPr>
            <a:r>
              <a:rPr lang="zh-CN" altLang="en-US" sz="2000" dirty="0">
                <a:cs typeface="+mn-ea"/>
                <a:sym typeface="+mn-lt"/>
              </a:rPr>
              <a:t>领域泛化</a:t>
            </a:r>
            <a:endParaRPr lang="en-US" altLang="zh-CN" sz="2000" dirty="0">
              <a:cs typeface="+mn-ea"/>
              <a:sym typeface="+mn-lt"/>
            </a:endParaRPr>
          </a:p>
          <a:p>
            <a:pPr>
              <a:lnSpc>
                <a:spcPct val="150000"/>
              </a:lnSpc>
            </a:pPr>
            <a:r>
              <a:rPr lang="zh-CN" altLang="en-US" sz="2000" b="1" dirty="0">
                <a:cs typeface="+mn-ea"/>
                <a:sym typeface="+mn-lt"/>
              </a:rPr>
              <a:t>论文出发点：</a:t>
            </a:r>
            <a:endParaRPr lang="en-US" altLang="zh-CN" sz="2000" b="1" dirty="0">
              <a:cs typeface="+mn-ea"/>
              <a:sym typeface="+mn-lt"/>
            </a:endParaRPr>
          </a:p>
          <a:p>
            <a:pPr indent="457200">
              <a:lnSpc>
                <a:spcPct val="150000"/>
              </a:lnSpc>
              <a:buFont typeface="+mj-lt"/>
              <a:buNone/>
            </a:pPr>
            <a:r>
              <a:rPr lang="zh-CN" altLang="en-US" sz="2000" dirty="0">
                <a:cs typeface="+mn-ea"/>
                <a:sym typeface="+mn-lt"/>
              </a:rPr>
              <a:t>找到一种统一、灵活且强大的方法来探索样本关系以进行鲁棒的学习仍然是一个巨大的挑战。</a:t>
            </a:r>
            <a:endParaRPr lang="zh-CN" altLang="en-US" sz="2000" dirty="0">
              <a:cs typeface="+mn-ea"/>
              <a:sym typeface="+mn-lt"/>
            </a:endParaRPr>
          </a:p>
        </p:txBody>
      </p:sp>
      <p:sp>
        <p:nvSpPr>
          <p:cNvPr id="2" name="右箭头 1"/>
          <p:cNvSpPr/>
          <p:nvPr/>
        </p:nvSpPr>
        <p:spPr>
          <a:xfrm>
            <a:off x="4892675" y="3600450"/>
            <a:ext cx="2176145" cy="1116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892040" y="3452495"/>
            <a:ext cx="6096000" cy="368300"/>
          </a:xfrm>
          <a:prstGeom prst="rect">
            <a:avLst/>
          </a:prstGeom>
          <a:noFill/>
        </p:spPr>
        <p:txBody>
          <a:bodyPr wrap="square" rtlCol="0" anchor="t">
            <a:spAutoFit/>
          </a:bodyPr>
          <a:p>
            <a:r>
              <a:rPr lang="zh-CN" altLang="en-US" b="1" dirty="0">
                <a:cs typeface="+mn-ea"/>
                <a:sym typeface="+mn-lt"/>
              </a:rPr>
              <a:t>探索样本关系</a:t>
            </a:r>
            <a:endParaRPr lang="zh-CN" altLang="en-US" b="1" dirty="0">
              <a:cs typeface="+mn-ea"/>
              <a:sym typeface="+mn-lt"/>
            </a:endParaRPr>
          </a:p>
        </p:txBody>
      </p:sp>
      <p:pic>
        <p:nvPicPr>
          <p:cNvPr id="3" name="图片 2"/>
          <p:cNvPicPr>
            <a:picLocks noChangeAspect="1"/>
          </p:cNvPicPr>
          <p:nvPr>
            <p:custDataLst>
              <p:tags r:id="rId2"/>
            </p:custDataLst>
          </p:nvPr>
        </p:nvPicPr>
        <p:blipFill>
          <a:blip r:embed="rId3"/>
          <a:stretch>
            <a:fillRect/>
          </a:stretch>
        </p:blipFill>
        <p:spPr>
          <a:xfrm>
            <a:off x="7209155" y="1254125"/>
            <a:ext cx="4561840" cy="51606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2</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26585" y="19782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Methodology</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4" name="文本框 3"/>
          <p:cNvSpPr txBox="1"/>
          <p:nvPr/>
        </p:nvSpPr>
        <p:spPr>
          <a:xfrm>
            <a:off x="1126490" y="893445"/>
            <a:ext cx="3719195" cy="55308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en-US" altLang="zh-CN" sz="2000" b="1" dirty="0">
                <a:solidFill>
                  <a:srgbClr val="333333"/>
                </a:solidFill>
                <a:effectLst/>
                <a:latin typeface="Times New Roman" panose="02020603050405020304" pitchFamily="18" charset="0"/>
                <a:ea typeface="微软雅黑" panose="020B0503020204020204" charset="-122"/>
                <a:cs typeface="微软雅黑" panose="020B0503020204020204" charset="-122"/>
                <a:sym typeface="+mn-ea"/>
              </a:rPr>
              <a:t>2.1  Transformer  Encoder</a:t>
            </a:r>
            <a:endParaRPr lang="en-US" altLang="zh-CN" sz="2000" b="1" dirty="0">
              <a:solidFill>
                <a:srgbClr val="333333"/>
              </a:solidFill>
              <a:effectLst/>
              <a:latin typeface="Times New Roman" panose="02020603050405020304" pitchFamily="18" charset="0"/>
              <a:ea typeface="微软雅黑" panose="020B0503020204020204" charset="-122"/>
              <a:cs typeface="微软雅黑" panose="020B0503020204020204" charset="-122"/>
              <a:sym typeface="+mn-ea"/>
            </a:endParaRPr>
          </a:p>
        </p:txBody>
      </p:sp>
      <p:pic>
        <p:nvPicPr>
          <p:cNvPr id="2" name="图片 1"/>
          <p:cNvPicPr>
            <a:picLocks noChangeAspect="1"/>
          </p:cNvPicPr>
          <p:nvPr>
            <p:custDataLst>
              <p:tags r:id="rId2"/>
            </p:custDataLst>
          </p:nvPr>
        </p:nvPicPr>
        <p:blipFill>
          <a:blip r:embed="rId3"/>
          <a:stretch>
            <a:fillRect/>
          </a:stretch>
        </p:blipFill>
        <p:spPr>
          <a:xfrm>
            <a:off x="1071245" y="1790700"/>
            <a:ext cx="10048875" cy="36442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3</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26585" y="19782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Methodology</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pic>
        <p:nvPicPr>
          <p:cNvPr id="3" name="图片 2"/>
          <p:cNvPicPr>
            <a:picLocks noChangeAspect="1"/>
          </p:cNvPicPr>
          <p:nvPr>
            <p:custDataLst>
              <p:tags r:id="rId2"/>
            </p:custDataLst>
          </p:nvPr>
        </p:nvPicPr>
        <p:blipFill>
          <a:blip r:embed="rId3"/>
          <a:stretch>
            <a:fillRect/>
          </a:stretch>
        </p:blipFill>
        <p:spPr>
          <a:xfrm>
            <a:off x="660400" y="1635760"/>
            <a:ext cx="5242560" cy="2961005"/>
          </a:xfrm>
          <a:prstGeom prst="rect">
            <a:avLst/>
          </a:prstGeom>
        </p:spPr>
      </p:pic>
      <p:sp>
        <p:nvSpPr>
          <p:cNvPr id="6" name="文本框 5"/>
          <p:cNvSpPr txBox="1"/>
          <p:nvPr>
            <p:custDataLst>
              <p:tags r:id="rId4"/>
            </p:custDataLst>
          </p:nvPr>
        </p:nvSpPr>
        <p:spPr>
          <a:xfrm>
            <a:off x="1126490" y="893445"/>
            <a:ext cx="3719195" cy="55308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en-US" altLang="zh-CN" sz="2000" b="1" dirty="0">
                <a:solidFill>
                  <a:srgbClr val="333333"/>
                </a:solidFill>
                <a:effectLst/>
                <a:latin typeface="Times New Roman" panose="02020603050405020304" pitchFamily="18" charset="0"/>
                <a:ea typeface="微软雅黑" panose="020B0503020204020204" charset="-122"/>
                <a:cs typeface="微软雅黑" panose="020B0503020204020204" charset="-122"/>
                <a:sym typeface="+mn-ea"/>
              </a:rPr>
              <a:t>3.1  Transformer  Encoder</a:t>
            </a:r>
            <a:endParaRPr lang="en-US" altLang="zh-CN" sz="2000" b="1" dirty="0">
              <a:solidFill>
                <a:srgbClr val="333333"/>
              </a:solidFill>
              <a:effectLst/>
              <a:latin typeface="Times New Roman" panose="02020603050405020304" pitchFamily="18" charset="0"/>
              <a:ea typeface="微软雅黑" panose="020B0503020204020204" charset="-122"/>
              <a:cs typeface="微软雅黑" panose="020B0503020204020204" charset="-122"/>
              <a:sym typeface="+mn-ea"/>
            </a:endParaRPr>
          </a:p>
        </p:txBody>
      </p:sp>
      <p:sp>
        <p:nvSpPr>
          <p:cNvPr id="7" name="文本框 6"/>
          <p:cNvSpPr txBox="1"/>
          <p:nvPr>
            <p:custDataLst>
              <p:tags r:id="rId5"/>
            </p:custDataLst>
          </p:nvPr>
        </p:nvSpPr>
        <p:spPr>
          <a:xfrm>
            <a:off x="7169150" y="950595"/>
            <a:ext cx="3719195" cy="55308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en-US" altLang="zh-CN" sz="2000" b="1" dirty="0">
                <a:solidFill>
                  <a:srgbClr val="333333"/>
                </a:solidFill>
                <a:effectLst/>
                <a:latin typeface="Times New Roman" panose="02020603050405020304" pitchFamily="18" charset="0"/>
                <a:ea typeface="微软雅黑" panose="020B0503020204020204" charset="-122"/>
                <a:cs typeface="微软雅黑" panose="020B0503020204020204" charset="-122"/>
                <a:sym typeface="+mn-ea"/>
              </a:rPr>
              <a:t>3.2  Shared Classifier.</a:t>
            </a:r>
            <a:endParaRPr lang="en-US" altLang="zh-CN" sz="2000" b="1" dirty="0">
              <a:solidFill>
                <a:srgbClr val="333333"/>
              </a:solidFill>
              <a:effectLst/>
              <a:latin typeface="Times New Roman" panose="02020603050405020304" pitchFamily="18" charset="0"/>
              <a:ea typeface="微软雅黑" panose="020B0503020204020204" charset="-122"/>
              <a:cs typeface="微软雅黑" panose="020B0503020204020204" charset="-122"/>
              <a:sym typeface="+mn-ea"/>
            </a:endParaRPr>
          </a:p>
        </p:txBody>
      </p:sp>
      <p:pic>
        <p:nvPicPr>
          <p:cNvPr id="8" name="图片 7"/>
          <p:cNvPicPr>
            <a:picLocks noChangeAspect="1"/>
          </p:cNvPicPr>
          <p:nvPr>
            <p:custDataLst>
              <p:tags r:id="rId6"/>
            </p:custDataLst>
          </p:nvPr>
        </p:nvPicPr>
        <p:blipFill>
          <a:blip r:embed="rId7"/>
          <a:stretch>
            <a:fillRect/>
          </a:stretch>
        </p:blipFill>
        <p:spPr>
          <a:xfrm>
            <a:off x="7169150" y="1693545"/>
            <a:ext cx="4565650" cy="33077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3</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26585" y="19782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Methodology</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6" name="文本框 5"/>
          <p:cNvSpPr txBox="1"/>
          <p:nvPr>
            <p:custDataLst>
              <p:tags r:id="rId2"/>
            </p:custDataLst>
          </p:nvPr>
        </p:nvSpPr>
        <p:spPr>
          <a:xfrm>
            <a:off x="1126490" y="893445"/>
            <a:ext cx="5087620" cy="55308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en-US" altLang="zh-CN" sz="2000" b="1" dirty="0">
                <a:solidFill>
                  <a:srgbClr val="333333"/>
                </a:solidFill>
                <a:effectLst/>
                <a:latin typeface="Times New Roman" panose="02020603050405020304" pitchFamily="18" charset="0"/>
                <a:ea typeface="微软雅黑" panose="020B0503020204020204" charset="-122"/>
                <a:cs typeface="微软雅黑" panose="020B0503020204020204" charset="-122"/>
                <a:sym typeface="+mn-ea"/>
              </a:rPr>
              <a:t>3.3   BatchFormer: A Gradient View</a:t>
            </a:r>
            <a:endParaRPr lang="en-US" altLang="zh-CN" sz="2000" b="1" dirty="0">
              <a:solidFill>
                <a:srgbClr val="333333"/>
              </a:solidFill>
              <a:effectLst/>
              <a:latin typeface="Times New Roman" panose="02020603050405020304" pitchFamily="18" charset="0"/>
              <a:ea typeface="微软雅黑" panose="020B0503020204020204" charset="-122"/>
              <a:cs typeface="微软雅黑" panose="020B0503020204020204" charset="-122"/>
              <a:sym typeface="+mn-ea"/>
            </a:endParaRPr>
          </a:p>
        </p:txBody>
      </p:sp>
      <p:pic>
        <p:nvPicPr>
          <p:cNvPr id="4" name="图片 3"/>
          <p:cNvPicPr>
            <a:picLocks noChangeAspect="1"/>
          </p:cNvPicPr>
          <p:nvPr>
            <p:custDataLst>
              <p:tags r:id="rId3"/>
            </p:custDataLst>
          </p:nvPr>
        </p:nvPicPr>
        <p:blipFill>
          <a:blip r:embed="rId4"/>
          <a:stretch>
            <a:fillRect/>
          </a:stretch>
        </p:blipFill>
        <p:spPr>
          <a:xfrm>
            <a:off x="4467225" y="1791335"/>
            <a:ext cx="6143625" cy="3762375"/>
          </a:xfrm>
          <a:prstGeom prst="rect">
            <a:avLst/>
          </a:prstGeom>
        </p:spPr>
      </p:pic>
      <p:sp>
        <p:nvSpPr>
          <p:cNvPr id="5" name="文本框 4"/>
          <p:cNvSpPr txBox="1"/>
          <p:nvPr/>
        </p:nvSpPr>
        <p:spPr>
          <a:xfrm>
            <a:off x="660400" y="2760345"/>
            <a:ext cx="3288030" cy="1337945"/>
          </a:xfrm>
          <a:prstGeom prst="rect">
            <a:avLst/>
          </a:prstGeom>
          <a:noFill/>
        </p:spPr>
        <p:txBody>
          <a:bodyPr wrap="square" rtlCol="0" anchor="t">
            <a:spAutoFit/>
          </a:bodyPr>
          <a:p>
            <a:pPr indent="0" fontAlgn="auto">
              <a:lnSpc>
                <a:spcPct val="150000"/>
              </a:lnSpc>
            </a:pPr>
            <a:r>
              <a:rPr lang="zh-CN" altLang="en-US"/>
              <a:t>如果没有 BatchFormer，所有损失只会在相应的样本和类别上传播梯度，即一对一。</a:t>
            </a:r>
            <a:endParaRPr lang="zh-CN" altLang="en-US"/>
          </a:p>
        </p:txBody>
      </p:sp>
      <p:sp>
        <p:nvSpPr>
          <p:cNvPr id="9" name="流程图: 可选过程 8"/>
          <p:cNvSpPr/>
          <p:nvPr/>
        </p:nvSpPr>
        <p:spPr>
          <a:xfrm>
            <a:off x="7696200" y="2846705"/>
            <a:ext cx="1130300" cy="851535"/>
          </a:xfrm>
          <a:prstGeom prst="flowChartAlternateProcess">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3</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26585" y="19782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Methodology</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6" name="文本框 5"/>
          <p:cNvSpPr txBox="1"/>
          <p:nvPr>
            <p:custDataLst>
              <p:tags r:id="rId2"/>
            </p:custDataLst>
          </p:nvPr>
        </p:nvSpPr>
        <p:spPr>
          <a:xfrm>
            <a:off x="1126490" y="893445"/>
            <a:ext cx="5087620" cy="55308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en-US" altLang="zh-CN" sz="2000" b="1" dirty="0">
                <a:solidFill>
                  <a:srgbClr val="333333"/>
                </a:solidFill>
                <a:effectLst/>
                <a:latin typeface="Times New Roman" panose="02020603050405020304" pitchFamily="18" charset="0"/>
                <a:ea typeface="微软雅黑" panose="020B0503020204020204" charset="-122"/>
                <a:cs typeface="微软雅黑" panose="020B0503020204020204" charset="-122"/>
                <a:sym typeface="+mn-ea"/>
              </a:rPr>
              <a:t>3.3   BatchFormer: A Gradient View</a:t>
            </a:r>
            <a:endParaRPr lang="en-US" altLang="zh-CN" sz="2000" b="1" dirty="0">
              <a:solidFill>
                <a:srgbClr val="333333"/>
              </a:solidFill>
              <a:effectLst/>
              <a:latin typeface="Times New Roman" panose="02020603050405020304" pitchFamily="18" charset="0"/>
              <a:ea typeface="微软雅黑" panose="020B0503020204020204" charset="-122"/>
              <a:cs typeface="微软雅黑" panose="020B0503020204020204" charset="-122"/>
              <a:sym typeface="+mn-ea"/>
            </a:endParaRPr>
          </a:p>
        </p:txBody>
      </p:sp>
      <p:pic>
        <p:nvPicPr>
          <p:cNvPr id="2" name="图片 1"/>
          <p:cNvPicPr>
            <a:picLocks noChangeAspect="1"/>
          </p:cNvPicPr>
          <p:nvPr>
            <p:custDataLst>
              <p:tags r:id="rId3"/>
            </p:custDataLst>
          </p:nvPr>
        </p:nvPicPr>
        <p:blipFill>
          <a:blip r:embed="rId4"/>
          <a:stretch>
            <a:fillRect/>
          </a:stretch>
        </p:blipFill>
        <p:spPr>
          <a:xfrm>
            <a:off x="1846580" y="1635760"/>
            <a:ext cx="8486140" cy="41008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3</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26585" y="19782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Methodology</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6" name="文本框 5"/>
          <p:cNvSpPr txBox="1"/>
          <p:nvPr>
            <p:custDataLst>
              <p:tags r:id="rId2"/>
            </p:custDataLst>
          </p:nvPr>
        </p:nvSpPr>
        <p:spPr>
          <a:xfrm>
            <a:off x="1126490" y="893445"/>
            <a:ext cx="5087620" cy="55308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en-US" altLang="zh-CN" sz="2000" b="1" dirty="0">
                <a:solidFill>
                  <a:srgbClr val="333333"/>
                </a:solidFill>
                <a:effectLst/>
                <a:latin typeface="Times New Roman" panose="02020603050405020304" pitchFamily="18" charset="0"/>
                <a:ea typeface="微软雅黑" panose="020B0503020204020204" charset="-122"/>
                <a:cs typeface="微软雅黑" panose="020B0503020204020204" charset="-122"/>
                <a:sym typeface="+mn-ea"/>
              </a:rPr>
              <a:t>3.3   BatchFormer: A Gradient View</a:t>
            </a:r>
            <a:endParaRPr lang="en-US" altLang="zh-CN" sz="2000" b="1" dirty="0">
              <a:solidFill>
                <a:srgbClr val="333333"/>
              </a:solidFill>
              <a:effectLst/>
              <a:latin typeface="Times New Roman" panose="02020603050405020304" pitchFamily="18" charset="0"/>
              <a:ea typeface="微软雅黑" panose="020B0503020204020204" charset="-122"/>
              <a:cs typeface="微软雅黑" panose="020B0503020204020204" charset="-122"/>
              <a:sym typeface="+mn-ea"/>
            </a:endParaRPr>
          </a:p>
        </p:txBody>
      </p:sp>
      <p:pic>
        <p:nvPicPr>
          <p:cNvPr id="3" name="图片 2"/>
          <p:cNvPicPr>
            <a:picLocks noChangeAspect="1"/>
          </p:cNvPicPr>
          <p:nvPr>
            <p:custDataLst>
              <p:tags r:id="rId3"/>
            </p:custDataLst>
          </p:nvPr>
        </p:nvPicPr>
        <p:blipFill>
          <a:blip r:embed="rId4"/>
          <a:stretch>
            <a:fillRect/>
          </a:stretch>
        </p:blipFill>
        <p:spPr>
          <a:xfrm>
            <a:off x="4509770" y="1490345"/>
            <a:ext cx="7009130" cy="4715510"/>
          </a:xfrm>
          <a:prstGeom prst="rect">
            <a:avLst/>
          </a:prstGeom>
        </p:spPr>
      </p:pic>
      <p:sp>
        <p:nvSpPr>
          <p:cNvPr id="4" name="文本框 3"/>
          <p:cNvSpPr txBox="1"/>
          <p:nvPr/>
        </p:nvSpPr>
        <p:spPr>
          <a:xfrm>
            <a:off x="1513205" y="1952625"/>
            <a:ext cx="2571115" cy="822325"/>
          </a:xfrm>
          <a:prstGeom prst="rect">
            <a:avLst/>
          </a:prstGeom>
          <a:noFill/>
        </p:spPr>
        <p:txBody>
          <a:bodyPr wrap="square" rtlCol="0" anchor="t">
            <a:noAutofit/>
          </a:bodyPr>
          <a:p>
            <a:r>
              <a:rPr lang="zh-CN" altLang="en-US" sz="2000"/>
              <a:t>每个标签的损失都有其他图像上的梯度</a:t>
            </a:r>
            <a:endParaRPr lang="zh-CN" altLang="en-US" sz="2000"/>
          </a:p>
        </p:txBody>
      </p:sp>
      <p:sp>
        <p:nvSpPr>
          <p:cNvPr id="5" name="右箭头 4"/>
          <p:cNvSpPr/>
          <p:nvPr>
            <p:custDataLst>
              <p:tags r:id="rId5"/>
            </p:custDataLst>
          </p:nvPr>
        </p:nvSpPr>
        <p:spPr>
          <a:xfrm rot="5400000">
            <a:off x="1886585" y="3093085"/>
            <a:ext cx="1024255" cy="672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376680" y="4023360"/>
            <a:ext cx="2844165" cy="971550"/>
          </a:xfrm>
          <a:prstGeom prst="rect">
            <a:avLst/>
          </a:prstGeom>
          <a:noFill/>
        </p:spPr>
        <p:txBody>
          <a:bodyPr wrap="square" rtlCol="0" anchor="t">
            <a:noAutofit/>
          </a:bodyPr>
          <a:p>
            <a:r>
              <a:rPr lang="zh-CN" altLang="en-US"/>
              <a:t>mini-batch 中的其他图像可以视为当前图像类的虚拟实例</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COMMONDATA" val="eyJoZGlkIjoiZmYzYzZlODlkMTIyMmIxZDc3OWRlOGViMzc2ZWI4ZTUifQ=="/>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1460</Words>
  <Application>WPS 演示</Application>
  <PresentationFormat>宽屏</PresentationFormat>
  <Paragraphs>162</Paragraphs>
  <Slides>14</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宋体</vt:lpstr>
      <vt:lpstr>Wingdings</vt:lpstr>
      <vt:lpstr>Wingdings</vt:lpstr>
      <vt:lpstr>微软雅黑</vt:lpstr>
      <vt:lpstr>Arial Unicode MS</vt:lpstr>
      <vt:lpstr>Calibri</vt:lpstr>
      <vt:lpstr>Calibri</vt:lpstr>
      <vt:lpstr>等线</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The game is on</cp:lastModifiedBy>
  <cp:revision>179</cp:revision>
  <dcterms:created xsi:type="dcterms:W3CDTF">2019-06-19T02:08:00Z</dcterms:created>
  <dcterms:modified xsi:type="dcterms:W3CDTF">2023-03-04T07:57:27Z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5C043FAC54224CD59EC37C0D8E6D0490</vt:lpwstr>
  </property>
</Properties>
</file>