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83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7" Type="http://schemas.openxmlformats.org/officeDocument/2006/relationships/hyperlink" Target="https://www.jetbrains.com/webstorm/download/#section=windows" TargetMode="External"/><Relationship Id="rId2" Type="http://schemas.openxmlformats.org/officeDocument/2006/relationships/hyperlink" Target="https://notepad-plus-plus.org/download/v7.5.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8tkuu0Rugg4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www.sublimetext.com/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ml5_css_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69" y="2102775"/>
            <a:ext cx="60960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44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PRE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 | &lt;</a:t>
            </a:r>
            <a:r>
              <a:rPr lang="en-US" dirty="0" err="1"/>
              <a:t>ol</a:t>
            </a:r>
            <a:r>
              <a:rPr lang="en-US" dirty="0"/>
              <a:t>&gt; | &lt;li&gt;</a:t>
            </a:r>
          </a:p>
          <a:p>
            <a:r>
              <a:rPr lang="en-US" dirty="0"/>
              <a:t>Type=“</a:t>
            </a:r>
            <a:r>
              <a:rPr lang="en-US" dirty="0" err="1"/>
              <a:t>square|disc|circle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&lt;pre&gt; </a:t>
            </a:r>
          </a:p>
          <a:p>
            <a:r>
              <a:rPr lang="en-US" dirty="0"/>
              <a:t>Preformatted content</a:t>
            </a:r>
          </a:p>
          <a:p>
            <a:r>
              <a:rPr lang="en-US" dirty="0"/>
              <a:t> </a:t>
            </a:r>
            <a:r>
              <a:rPr lang="en-US" dirty="0">
                <a:effectLst/>
              </a:rPr>
              <a:t>fixed-width font (usually Courier)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8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&lt;div&gt; and &lt;span&gt;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Block level</a:t>
            </a:r>
          </a:p>
          <a:p>
            <a:pPr lvl="1"/>
            <a:r>
              <a:rPr lang="en-US" dirty="0"/>
              <a:t>Can specify width and height</a:t>
            </a:r>
          </a:p>
          <a:p>
            <a:endParaRPr lang="en-US" dirty="0"/>
          </a:p>
          <a:p>
            <a:r>
              <a:rPr lang="en-US" dirty="0"/>
              <a:t>Span – inline</a:t>
            </a:r>
          </a:p>
          <a:p>
            <a:pPr lvl="1"/>
            <a:r>
              <a:rPr lang="en-US" dirty="0"/>
              <a:t>Inline</a:t>
            </a:r>
          </a:p>
          <a:p>
            <a:pPr lvl="1"/>
            <a:r>
              <a:rPr lang="en-US" dirty="0"/>
              <a:t>Cant specify width and height</a:t>
            </a:r>
          </a:p>
        </p:txBody>
      </p:sp>
    </p:spTree>
    <p:extLst>
      <p:ext uri="{BB962C8B-B14F-4D97-AF65-F5344CB8AC3E}">
        <p14:creationId xmlns:p14="http://schemas.microsoft.com/office/powerpoint/2010/main" val="338338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</a:t>
            </a:r>
            <a:r>
              <a:rPr lang="en-US" dirty="0" err="1">
                <a:effectLst/>
              </a:rPr>
              <a:t>img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="smiley.gif" alt="Smiley face" height="42" width="42“/&gt;</a:t>
            </a:r>
          </a:p>
          <a:p>
            <a:r>
              <a:rPr lang="en-US" dirty="0">
                <a:effectLst/>
              </a:rPr>
              <a:t>alt=“alternate text”</a:t>
            </a:r>
          </a:p>
          <a:p>
            <a:r>
              <a:rPr lang="en-US" dirty="0"/>
              <a:t>Inline element</a:t>
            </a:r>
          </a:p>
          <a:p>
            <a:r>
              <a:rPr lang="en-US" dirty="0"/>
              <a:t>title=“tooltip”</a:t>
            </a:r>
          </a:p>
          <a:p>
            <a:r>
              <a:rPr lang="en-US" dirty="0"/>
              <a:t>We can nest them with &lt;a&gt;</a:t>
            </a:r>
          </a:p>
        </p:txBody>
      </p:sp>
    </p:spTree>
    <p:extLst>
      <p:ext uri="{BB962C8B-B14F-4D97-AF65-F5344CB8AC3E}">
        <p14:creationId xmlns:p14="http://schemas.microsoft.com/office/powerpoint/2010/main" val="58767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marquee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&lt;marquee&gt;I will scroll&lt;/marquee&gt;</a:t>
            </a:r>
          </a:p>
          <a:p>
            <a:r>
              <a:rPr lang="en-US" dirty="0"/>
              <a:t>width = “”</a:t>
            </a:r>
          </a:p>
          <a:p>
            <a:r>
              <a:rPr lang="en-US" dirty="0"/>
              <a:t>direction = “</a:t>
            </a:r>
            <a:r>
              <a:rPr lang="en-US" i="1" dirty="0">
                <a:effectLst/>
              </a:rPr>
              <a:t>up</a:t>
            </a:r>
            <a:r>
              <a:rPr lang="en-US" dirty="0">
                <a:effectLst/>
              </a:rPr>
              <a:t> | </a:t>
            </a:r>
            <a:r>
              <a:rPr lang="en-US" i="1" dirty="0">
                <a:effectLst/>
              </a:rPr>
              <a:t>down</a:t>
            </a:r>
            <a:r>
              <a:rPr lang="en-US" dirty="0">
                <a:effectLst/>
              </a:rPr>
              <a:t> | </a:t>
            </a:r>
            <a:r>
              <a:rPr lang="en-US" i="1" dirty="0">
                <a:effectLst/>
              </a:rPr>
              <a:t>left</a:t>
            </a:r>
            <a:r>
              <a:rPr lang="en-US" dirty="0">
                <a:effectLst/>
              </a:rPr>
              <a:t> | </a:t>
            </a:r>
            <a:r>
              <a:rPr lang="en-US" i="1" dirty="0">
                <a:effectLst/>
              </a:rPr>
              <a:t>right</a:t>
            </a:r>
            <a:r>
              <a:rPr lang="en-US" dirty="0"/>
              <a:t>”</a:t>
            </a:r>
          </a:p>
          <a:p>
            <a:r>
              <a:rPr lang="en-US" dirty="0" err="1">
                <a:effectLst/>
              </a:rPr>
              <a:t>scrolldelay</a:t>
            </a:r>
            <a:r>
              <a:rPr lang="en-US" dirty="0">
                <a:effectLst/>
              </a:rPr>
              <a:t> = “” </a:t>
            </a:r>
            <a:r>
              <a:rPr lang="en-US" dirty="0">
                <a:effectLst/>
                <a:sym typeface="Wingdings" panose="05000000000000000000" pitchFamily="2" charset="2"/>
              </a:rPr>
              <a:t> time between 2 scrolls</a:t>
            </a:r>
          </a:p>
          <a:p>
            <a:r>
              <a:rPr lang="en-US" dirty="0" err="1">
                <a:effectLst/>
              </a:rPr>
              <a:t>scrollamount</a:t>
            </a:r>
            <a:r>
              <a:rPr lang="en-US" dirty="0">
                <a:effectLst/>
              </a:rPr>
              <a:t> = “” </a:t>
            </a:r>
            <a:r>
              <a:rPr lang="en-US" dirty="0">
                <a:effectLst/>
                <a:sym typeface="Wingdings" panose="05000000000000000000" pitchFamily="2" charset="2"/>
              </a:rPr>
              <a:t> speed of scrolling</a:t>
            </a:r>
          </a:p>
          <a:p>
            <a:r>
              <a:rPr lang="en-US" dirty="0">
                <a:effectLst/>
                <a:sym typeface="Wingdings" panose="05000000000000000000" pitchFamily="2" charset="2"/>
              </a:rPr>
              <a:t>loop = “”  how many time to loop</a:t>
            </a:r>
          </a:p>
          <a:p>
            <a:r>
              <a:rPr lang="en-US" dirty="0">
                <a:effectLst/>
              </a:rPr>
              <a:t>Behavior = “</a:t>
            </a:r>
            <a:r>
              <a:rPr lang="en-US" i="1" dirty="0">
                <a:effectLst/>
              </a:rPr>
              <a:t>scroll</a:t>
            </a:r>
            <a:r>
              <a:rPr lang="en-US" dirty="0">
                <a:effectLst/>
              </a:rPr>
              <a:t>, </a:t>
            </a:r>
            <a:r>
              <a:rPr lang="en-US" i="1" dirty="0">
                <a:effectLst/>
              </a:rPr>
              <a:t>slide</a:t>
            </a:r>
            <a:r>
              <a:rPr lang="en-US" dirty="0">
                <a:effectLst/>
              </a:rPr>
              <a:t> and </a:t>
            </a:r>
            <a:r>
              <a:rPr lang="en-US" i="1" dirty="0">
                <a:effectLst/>
              </a:rPr>
              <a:t>alternate</a:t>
            </a:r>
            <a:r>
              <a:rPr lang="en-US" dirty="0">
                <a:effectLst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9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and 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278233"/>
          </a:xfrm>
        </p:spPr>
        <p:txBody>
          <a:bodyPr>
            <a:normAutofit/>
          </a:bodyPr>
          <a:lstStyle/>
          <a:p>
            <a:r>
              <a:rPr lang="en-US" dirty="0"/>
              <a:t>&lt;form&gt;&lt;/form&gt;</a:t>
            </a:r>
          </a:p>
          <a:p>
            <a:pPr lvl="1"/>
            <a:r>
              <a:rPr lang="en-US" dirty="0"/>
              <a:t>Input | </a:t>
            </a:r>
            <a:r>
              <a:rPr lang="en-US" dirty="0" err="1"/>
              <a:t>textarea</a:t>
            </a:r>
            <a:r>
              <a:rPr lang="en-US" dirty="0"/>
              <a:t> | button | select  | </a:t>
            </a:r>
            <a:r>
              <a:rPr lang="en-US" dirty="0" err="1"/>
              <a:t>fieldset</a:t>
            </a:r>
            <a:r>
              <a:rPr lang="en-US" dirty="0"/>
              <a:t> | label</a:t>
            </a:r>
          </a:p>
          <a:p>
            <a:pPr lvl="1"/>
            <a:r>
              <a:rPr lang="en-US" dirty="0"/>
              <a:t>action = “</a:t>
            </a:r>
            <a:r>
              <a:rPr lang="en-US" dirty="0" err="1"/>
              <a:t>url</a:t>
            </a:r>
            <a:r>
              <a:rPr lang="en-US" dirty="0"/>
              <a:t>”, method=“</a:t>
            </a:r>
            <a:r>
              <a:rPr lang="en-US" dirty="0" err="1"/>
              <a:t>get|post</a:t>
            </a:r>
            <a:r>
              <a:rPr lang="en-US" dirty="0"/>
              <a:t>, name=“</a:t>
            </a:r>
            <a:r>
              <a:rPr lang="en-US" dirty="0" err="1"/>
              <a:t>myform</a:t>
            </a:r>
            <a:r>
              <a:rPr lang="en-US" dirty="0"/>
              <a:t>”, target=“_blank | _self | _parent | _top”, submit=“</a:t>
            </a:r>
            <a:r>
              <a:rPr lang="en-US" dirty="0" err="1"/>
              <a:t>asdasd</a:t>
            </a:r>
            <a:r>
              <a:rPr lang="en-US" dirty="0"/>
              <a:t>()”</a:t>
            </a:r>
          </a:p>
          <a:p>
            <a:pPr lvl="1"/>
            <a:r>
              <a:rPr lang="en-US" dirty="0"/>
              <a:t>HMTL 5: </a:t>
            </a:r>
            <a:r>
              <a:rPr lang="en-US" dirty="0">
                <a:effectLst/>
              </a:rPr>
              <a:t>autocomplete = “</a:t>
            </a:r>
            <a:r>
              <a:rPr lang="en-US" dirty="0" err="1">
                <a:effectLst/>
              </a:rPr>
              <a:t>on|off</a:t>
            </a:r>
            <a:r>
              <a:rPr lang="en-US" dirty="0">
                <a:effectLst/>
              </a:rPr>
              <a:t>” and </a:t>
            </a:r>
            <a:r>
              <a:rPr lang="en-US" dirty="0" err="1">
                <a:effectLst/>
              </a:rPr>
              <a:t>novalidate</a:t>
            </a:r>
            <a:endParaRPr lang="en-US" dirty="0"/>
          </a:p>
          <a:p>
            <a:r>
              <a:rPr lang="en-US" dirty="0"/>
              <a:t>&lt;input/&gt;</a:t>
            </a:r>
          </a:p>
          <a:p>
            <a:pPr lvl="1"/>
            <a:r>
              <a:rPr lang="en-US" dirty="0"/>
              <a:t>type = “text | password | submit | button | radio | checkbox | …..”</a:t>
            </a:r>
          </a:p>
          <a:p>
            <a:pPr lvl="1"/>
            <a:r>
              <a:rPr lang="en-US" dirty="0"/>
              <a:t>HTML5 </a:t>
            </a:r>
            <a:r>
              <a:rPr lang="en-US" dirty="0">
                <a:sym typeface="Wingdings" panose="05000000000000000000" pitchFamily="2" charset="2"/>
              </a:rPr>
              <a:t> new tags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Name=“” and Value = “”</a:t>
            </a:r>
          </a:p>
          <a:p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lable</a:t>
            </a:r>
            <a:r>
              <a:rPr lang="en-US" dirty="0">
                <a:sym typeface="Wingdings" panose="05000000000000000000" pitchFamily="2" charset="2"/>
              </a:rPr>
              <a:t> for=“id”&gt;</a:t>
            </a:r>
          </a:p>
        </p:txBody>
      </p:sp>
    </p:spTree>
    <p:extLst>
      <p:ext uri="{BB962C8B-B14F-4D97-AF65-F5344CB8AC3E}">
        <p14:creationId xmlns:p14="http://schemas.microsoft.com/office/powerpoint/2010/main" val="359222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Fieldset</a:t>
            </a:r>
            <a:r>
              <a:rPr lang="en-US" dirty="0"/>
              <a:t> and legend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&lt;form&gt;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&lt;</a:t>
            </a:r>
            <a:r>
              <a:rPr lang="en-US" dirty="0" err="1">
                <a:effectLst/>
              </a:rPr>
              <a:t>fieldset</a:t>
            </a:r>
            <a:r>
              <a:rPr lang="en-US" dirty="0">
                <a:effectLst/>
              </a:rPr>
              <a:t>&gt;</a:t>
            </a:r>
            <a:br>
              <a:rPr lang="en-US" dirty="0"/>
            </a:br>
            <a:r>
              <a:rPr lang="en-US" dirty="0">
                <a:effectLst/>
              </a:rPr>
              <a:t>    &lt;legend&gt;</a:t>
            </a:r>
            <a:r>
              <a:rPr lang="en-US" dirty="0" err="1">
                <a:effectLst/>
              </a:rPr>
              <a:t>Personalia</a:t>
            </a:r>
            <a:r>
              <a:rPr lang="en-US" dirty="0">
                <a:effectLst/>
              </a:rPr>
              <a:t>:&lt;/legend&gt;</a:t>
            </a:r>
            <a:br>
              <a:rPr lang="en-US" dirty="0"/>
            </a:br>
            <a:r>
              <a:rPr lang="en-US" dirty="0">
                <a:effectLst/>
              </a:rPr>
              <a:t>    Name: &lt;input type="text"&gt;&lt;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</a:t>
            </a:r>
            <a:br>
              <a:rPr lang="en-US" dirty="0"/>
            </a:br>
            <a:r>
              <a:rPr lang="en-US" dirty="0">
                <a:effectLst/>
              </a:rPr>
              <a:t>    Email: &lt;input type="text"&gt;&lt;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</a:t>
            </a:r>
            <a:br>
              <a:rPr lang="en-US" dirty="0"/>
            </a:br>
            <a:r>
              <a:rPr lang="en-US" dirty="0">
                <a:effectLst/>
              </a:rPr>
              <a:t>    Date of birth: &lt;input type="text"&gt;</a:t>
            </a:r>
            <a:br>
              <a:rPr lang="en-US" dirty="0"/>
            </a:br>
            <a:r>
              <a:rPr lang="en-US" dirty="0">
                <a:effectLst/>
              </a:rPr>
              <a:t>  &lt;/</a:t>
            </a:r>
            <a:r>
              <a:rPr lang="en-US" dirty="0" err="1">
                <a:effectLst/>
              </a:rPr>
              <a:t>fieldset</a:t>
            </a:r>
            <a:r>
              <a:rPr lang="en-US" dirty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&lt;/form&gt;</a:t>
            </a:r>
          </a:p>
          <a:p>
            <a:r>
              <a:rPr lang="en-US" dirty="0">
                <a:effectLst/>
              </a:rPr>
              <a:t>disabled=“”, form=“”,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3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 and iframes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57745"/>
          </a:xfrm>
        </p:spPr>
        <p:txBody>
          <a:bodyPr/>
          <a:lstStyle/>
          <a:p>
            <a:r>
              <a:rPr lang="en-US" dirty="0"/>
              <a:t>&lt;frameset&gt; NOT supported in HTML5</a:t>
            </a:r>
          </a:p>
          <a:p>
            <a:r>
              <a:rPr lang="en-US" dirty="0"/>
              <a:t>&lt;frameset&gt;</a:t>
            </a:r>
          </a:p>
          <a:p>
            <a:pPr lvl="1"/>
            <a:r>
              <a:rPr lang="en-US" dirty="0"/>
              <a:t>rows=“”,  cols=“”</a:t>
            </a:r>
          </a:p>
          <a:p>
            <a:r>
              <a:rPr lang="en-US" dirty="0"/>
              <a:t>&lt;frame&gt;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=“”</a:t>
            </a:r>
          </a:p>
          <a:p>
            <a:pPr lvl="1"/>
            <a:r>
              <a:rPr lang="en-US" dirty="0" err="1"/>
              <a:t>frameborder</a:t>
            </a:r>
            <a:r>
              <a:rPr lang="en-US" dirty="0"/>
              <a:t>=“0|1”,  </a:t>
            </a:r>
            <a:r>
              <a:rPr lang="en-US" dirty="0" err="1"/>
              <a:t>noresize</a:t>
            </a:r>
            <a:r>
              <a:rPr lang="en-US" dirty="0"/>
              <a:t>=“</a:t>
            </a:r>
            <a:r>
              <a:rPr lang="en-US" dirty="0" err="1"/>
              <a:t>noresize</a:t>
            </a:r>
            <a:r>
              <a:rPr lang="en-US" dirty="0"/>
              <a:t>”, scrolling=“</a:t>
            </a:r>
            <a:r>
              <a:rPr lang="en-US" dirty="0" err="1"/>
              <a:t>yes|no|auto</a:t>
            </a:r>
            <a:r>
              <a:rPr lang="en-US" dirty="0"/>
              <a:t>”</a:t>
            </a:r>
          </a:p>
          <a:p>
            <a:r>
              <a:rPr lang="en-US" dirty="0"/>
              <a:t>&lt;iframe&gt;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=“”,  width=“”,  height=“”</a:t>
            </a:r>
          </a:p>
          <a:p>
            <a:pPr lvl="1"/>
            <a:r>
              <a:rPr lang="en-US" dirty="0"/>
              <a:t>name=“”  </a:t>
            </a:r>
            <a:r>
              <a:rPr lang="en-US" dirty="0">
                <a:sym typeface="Wingdings" panose="05000000000000000000" pitchFamily="2" charset="2"/>
              </a:rPr>
              <a:t> &lt;a target=“”&gt;google&lt;/a&gt;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1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&amp;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21197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&lt;video width="320" height="240" controls&gt;</a:t>
            </a:r>
            <a:br>
              <a:rPr lang="en-US" dirty="0"/>
            </a:br>
            <a:r>
              <a:rPr lang="en-US" dirty="0">
                <a:effectLst/>
              </a:rPr>
              <a:t>  &lt;source 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="movie.mp4" type="video/mp4"&gt;</a:t>
            </a:r>
            <a:br>
              <a:rPr lang="en-US" dirty="0"/>
            </a:br>
            <a:r>
              <a:rPr lang="en-US" dirty="0">
                <a:effectLst/>
              </a:rPr>
              <a:t>  &lt;source 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="movie.ogg" type="video/</a:t>
            </a:r>
            <a:r>
              <a:rPr lang="en-US" dirty="0" err="1">
                <a:effectLst/>
              </a:rPr>
              <a:t>ogg</a:t>
            </a:r>
            <a:r>
              <a:rPr lang="en-US" dirty="0">
                <a:effectLst/>
              </a:rPr>
              <a:t>"&gt;</a:t>
            </a:r>
            <a:br>
              <a:rPr lang="en-US" dirty="0"/>
            </a:br>
            <a:r>
              <a:rPr lang="en-US" dirty="0">
                <a:effectLst/>
              </a:rPr>
              <a:t>Your browser does not support the video tag.</a:t>
            </a:r>
            <a:br>
              <a:rPr lang="en-US" dirty="0"/>
            </a:br>
            <a:r>
              <a:rPr lang="en-US" dirty="0">
                <a:effectLst/>
              </a:rPr>
              <a:t>&lt;/video&gt;</a:t>
            </a:r>
          </a:p>
          <a:p>
            <a:r>
              <a:rPr lang="en-US" dirty="0">
                <a:effectLst/>
              </a:rPr>
              <a:t>&lt;audio controls&gt;</a:t>
            </a:r>
            <a:br>
              <a:rPr lang="en-US" dirty="0"/>
            </a:br>
            <a:r>
              <a:rPr lang="en-US" dirty="0">
                <a:effectLst/>
              </a:rPr>
              <a:t>  &lt;source 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="horse.ogg" type="audio/</a:t>
            </a:r>
            <a:r>
              <a:rPr lang="en-US" dirty="0" err="1">
                <a:effectLst/>
              </a:rPr>
              <a:t>ogg</a:t>
            </a:r>
            <a:r>
              <a:rPr lang="en-US" dirty="0">
                <a:effectLst/>
              </a:rPr>
              <a:t>"&gt;</a:t>
            </a:r>
            <a:br>
              <a:rPr lang="en-US" dirty="0"/>
            </a:br>
            <a:r>
              <a:rPr lang="en-US" dirty="0">
                <a:effectLst/>
              </a:rPr>
              <a:t>  &lt;source 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="horse.mp3" type="audio/mpeg"&gt;</a:t>
            </a:r>
            <a:br>
              <a:rPr lang="en-US" dirty="0"/>
            </a:br>
            <a:r>
              <a:rPr lang="en-US" dirty="0">
                <a:effectLst/>
              </a:rPr>
              <a:t>Your browser does not support the audio element.</a:t>
            </a:r>
            <a:br>
              <a:rPr lang="en-US" dirty="0"/>
            </a:br>
            <a:r>
              <a:rPr lang="en-US" dirty="0">
                <a:effectLst/>
              </a:rPr>
              <a:t>&lt;/audio&gt;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16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 name gives us idea of what the tag does</a:t>
            </a:r>
          </a:p>
          <a:p>
            <a:r>
              <a:rPr lang="en-US" dirty="0"/>
              <a:t>In HTML4 we use &lt;div&gt; &lt;p&gt; &lt;span&gt; for everything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747" y="2608238"/>
            <a:ext cx="2085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31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HTML5 provides application cache, which means that a web application is cached, and accessible without an internet connection. Application cache gives an application three advantages:</a:t>
            </a:r>
          </a:p>
          <a:p>
            <a:pPr lvl="1"/>
            <a:r>
              <a:rPr lang="en-US" dirty="0">
                <a:effectLst/>
              </a:rPr>
              <a:t>Offline browsing - users can use the application when they're offline</a:t>
            </a:r>
          </a:p>
          <a:p>
            <a:pPr lvl="1"/>
            <a:r>
              <a:rPr lang="en-US" dirty="0">
                <a:effectLst/>
              </a:rPr>
              <a:t>Speed - cached resources load faster Reduced server load - the</a:t>
            </a:r>
          </a:p>
          <a:p>
            <a:pPr lvl="1"/>
            <a:r>
              <a:rPr lang="en-US" dirty="0">
                <a:effectLst/>
              </a:rPr>
              <a:t>browser will only download updated/changed resources from the server</a:t>
            </a:r>
          </a:p>
          <a:p>
            <a:r>
              <a:rPr lang="en-US" dirty="0"/>
              <a:t>&lt;html manifest=“</a:t>
            </a:r>
            <a:r>
              <a:rPr lang="en-US" dirty="0" err="1"/>
              <a:t>myManifest.appcache</a:t>
            </a:r>
            <a:r>
              <a:rPr lang="en-US" dirty="0"/>
              <a:t> | http://asdasdasd.com/</a:t>
            </a:r>
            <a:r>
              <a:rPr lang="en-US" dirty="0" err="1"/>
              <a:t>myManifest.mf</a:t>
            </a:r>
            <a:r>
              <a:rPr lang="en-US" dirty="0"/>
              <a:t>”&gt;</a:t>
            </a:r>
            <a:br>
              <a:rPr lang="en-US" dirty="0"/>
            </a:br>
            <a:r>
              <a:rPr lang="en-US" dirty="0"/>
              <a:t>………..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7433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B23D-37CF-4EFC-8171-9D88FF96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Designer Vs </a:t>
            </a:r>
            <a:r>
              <a:rPr lang="en-US" dirty="0" err="1"/>
              <a:t>Ui</a:t>
            </a:r>
            <a:r>
              <a:rPr lang="en-US" dirty="0"/>
              <a:t> developer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78FD1-02C4-4D45-997C-041D3D9FE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567" y="2095500"/>
            <a:ext cx="6573341" cy="3695700"/>
          </a:xfrm>
        </p:spPr>
      </p:pic>
    </p:spTree>
    <p:extLst>
      <p:ext uri="{BB962C8B-B14F-4D97-AF65-F5344CB8AC3E}">
        <p14:creationId xmlns:p14="http://schemas.microsoft.com/office/powerpoint/2010/main" val="1994338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CACHE MANIFEST</a:t>
            </a:r>
            <a:br>
              <a:rPr lang="en-US" dirty="0"/>
            </a:br>
            <a:r>
              <a:rPr lang="en-US" dirty="0"/>
              <a:t>index.html</a:t>
            </a:r>
            <a:br>
              <a:rPr lang="en-US" dirty="0"/>
            </a:br>
            <a:r>
              <a:rPr lang="en-US" dirty="0"/>
              <a:t>forms.html</a:t>
            </a:r>
            <a:br>
              <a:rPr lang="en-US" dirty="0"/>
            </a:br>
            <a:r>
              <a:rPr lang="en-US" dirty="0"/>
              <a:t>stylesheet.css</a:t>
            </a:r>
            <a:br>
              <a:rPr lang="en-US" dirty="0"/>
            </a:br>
            <a:r>
              <a:rPr lang="en-US" dirty="0"/>
              <a:t>images/logo.png</a:t>
            </a:r>
            <a:br>
              <a:rPr lang="en-US" dirty="0"/>
            </a:br>
            <a:r>
              <a:rPr lang="en-US" dirty="0"/>
              <a:t>scripts/main.js</a:t>
            </a:r>
          </a:p>
          <a:p>
            <a:r>
              <a:rPr lang="en-US" dirty="0"/>
              <a:t>If manifest/resource fails to download, cache will be failed and precious cached version will be reflecting.</a:t>
            </a:r>
          </a:p>
        </p:txBody>
      </p:sp>
    </p:spTree>
    <p:extLst>
      <p:ext uri="{BB962C8B-B14F-4D97-AF65-F5344CB8AC3E}">
        <p14:creationId xmlns:p14="http://schemas.microsoft.com/office/powerpoint/2010/main" val="2994299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&amp;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278232"/>
          </a:xfrm>
        </p:spPr>
        <p:txBody>
          <a:bodyPr>
            <a:normAutofit/>
          </a:bodyPr>
          <a:lstStyle/>
          <a:p>
            <a:r>
              <a:rPr lang="en-US" dirty="0"/>
              <a:t>Scalar Vector Graphics</a:t>
            </a:r>
          </a:p>
          <a:p>
            <a:r>
              <a:rPr lang="en-US" dirty="0">
                <a:effectLst/>
              </a:rPr>
              <a:t>It  has several methods for drawing paths, boxes, circles, text, and graphic images.</a:t>
            </a:r>
          </a:p>
          <a:p>
            <a:r>
              <a:rPr lang="en-US" dirty="0"/>
              <a:t>Resolution independent</a:t>
            </a:r>
          </a:p>
          <a:p>
            <a:r>
              <a:rPr lang="en-US" dirty="0"/>
              <a:t>Suitable for application with large rendering areas and not for complex apps</a:t>
            </a:r>
          </a:p>
          <a:p>
            <a:endParaRPr lang="en-US" dirty="0"/>
          </a:p>
          <a:p>
            <a:r>
              <a:rPr lang="en-US" dirty="0"/>
              <a:t>Canvas is used to draw graphics through JS</a:t>
            </a:r>
          </a:p>
          <a:p>
            <a:r>
              <a:rPr lang="en-US" dirty="0"/>
              <a:t>Its like an image and is resolution dependent</a:t>
            </a:r>
          </a:p>
          <a:p>
            <a:r>
              <a:rPr lang="en-US" dirty="0"/>
              <a:t>Best suited for game</a:t>
            </a:r>
          </a:p>
        </p:txBody>
      </p:sp>
    </p:spTree>
    <p:extLst>
      <p:ext uri="{BB962C8B-B14F-4D97-AF65-F5344CB8AC3E}">
        <p14:creationId xmlns:p14="http://schemas.microsoft.com/office/powerpoint/2010/main" val="161846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&amp; Drop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draggable</a:t>
            </a:r>
            <a:r>
              <a:rPr lang="en-US" dirty="0">
                <a:effectLst/>
              </a:rPr>
              <a:t>=“true”</a:t>
            </a:r>
          </a:p>
          <a:p>
            <a:r>
              <a:rPr lang="en-US" dirty="0"/>
              <a:t>Events: </a:t>
            </a:r>
            <a:r>
              <a:rPr lang="en-US" dirty="0" err="1"/>
              <a:t>ondragstart</a:t>
            </a:r>
            <a:r>
              <a:rPr lang="en-US" dirty="0"/>
              <a:t>, </a:t>
            </a:r>
            <a:r>
              <a:rPr lang="en-US" dirty="0" err="1"/>
              <a:t>ondrop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336520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with cache</a:t>
            </a:r>
          </a:p>
          <a:p>
            <a:pPr lvl="1"/>
            <a:r>
              <a:rPr lang="en-US" dirty="0">
                <a:effectLst/>
              </a:rPr>
              <a:t>Cookies are included with every HTTP request</a:t>
            </a:r>
          </a:p>
          <a:p>
            <a:pPr lvl="2"/>
            <a:r>
              <a:rPr lang="en-US" dirty="0">
                <a:effectLst/>
              </a:rPr>
              <a:t>Slows down the application</a:t>
            </a:r>
          </a:p>
          <a:p>
            <a:pPr lvl="2"/>
            <a:r>
              <a:rPr lang="en-US" dirty="0">
                <a:effectLst/>
              </a:rPr>
              <a:t>Sends data over network unencrypted</a:t>
            </a:r>
          </a:p>
          <a:p>
            <a:pPr lvl="1"/>
            <a:r>
              <a:rPr lang="en-US" dirty="0"/>
              <a:t>Limited to 4KB</a:t>
            </a:r>
          </a:p>
          <a:p>
            <a:r>
              <a:rPr lang="en-US" dirty="0"/>
              <a:t>HTML5 </a:t>
            </a:r>
            <a:r>
              <a:rPr lang="en-US" dirty="0">
                <a:sym typeface="Wingdings" panose="05000000000000000000" pitchFamily="2" charset="2"/>
              </a:rPr>
              <a:t> Session Storage &amp; Local storage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5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5A0B-FBAF-469A-B114-57A3E98C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Editors /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9407A-7F51-418A-9115-610750187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Notepad++ - </a:t>
            </a:r>
            <a:r>
              <a:rPr lang="en-US" dirty="0">
                <a:hlinkClick r:id="rId2"/>
              </a:rPr>
              <a:t>https://notepad-plus-plus.org/download/v7.5.8.html</a:t>
            </a:r>
            <a:endParaRPr lang="en-US" dirty="0"/>
          </a:p>
          <a:p>
            <a:r>
              <a:rPr lang="en-US" dirty="0"/>
              <a:t>Atom - </a:t>
            </a:r>
            <a:r>
              <a:rPr lang="en-US" dirty="0">
                <a:hlinkClick r:id="rId3"/>
              </a:rPr>
              <a:t>https://atom.io/</a:t>
            </a:r>
            <a:endParaRPr lang="en-US" dirty="0"/>
          </a:p>
          <a:p>
            <a:r>
              <a:rPr lang="en-US" dirty="0"/>
              <a:t>Sublime - </a:t>
            </a:r>
            <a:r>
              <a:rPr lang="en-US" dirty="0">
                <a:hlinkClick r:id="rId4"/>
              </a:rPr>
              <a:t>https://www.sublimetext.com/3</a:t>
            </a:r>
            <a:endParaRPr lang="en-US" dirty="0"/>
          </a:p>
          <a:p>
            <a:r>
              <a:rPr lang="en-US" dirty="0"/>
              <a:t>Visual Studio Code - </a:t>
            </a:r>
            <a:r>
              <a:rPr lang="en-US" dirty="0">
                <a:hlinkClick r:id="rId5"/>
              </a:rPr>
              <a:t>https://code.visualstudio.com/download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6"/>
              </a:rPr>
              <a:t>https://www.youtube.com/watch?v=8tkuu0Rugg4</a:t>
            </a:r>
            <a:endParaRPr lang="en-US" dirty="0"/>
          </a:p>
          <a:p>
            <a:r>
              <a:rPr lang="en-US" dirty="0" err="1"/>
              <a:t>Webstrom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https://www.jetbrains.com/webstorm/download/#section=windows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7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r>
              <a:rPr lang="en-US" dirty="0"/>
              <a:t>Basics</a:t>
            </a:r>
          </a:p>
          <a:p>
            <a:r>
              <a:rPr lang="en-US" dirty="0"/>
              <a:t>DOM</a:t>
            </a:r>
          </a:p>
          <a:p>
            <a:r>
              <a:rPr lang="en-US" dirty="0"/>
              <a:t>Inline Vs Block Level elements</a:t>
            </a:r>
          </a:p>
          <a:p>
            <a:r>
              <a:rPr lang="en-US" dirty="0"/>
              <a:t>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4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Not HTML5?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SVG: Not HTML5. It's at least five years old.</a:t>
            </a:r>
          </a:p>
          <a:p>
            <a:r>
              <a:rPr lang="en-US" dirty="0"/>
              <a:t>CSS3: Not HTML5. It's...CSS.</a:t>
            </a:r>
          </a:p>
          <a:p>
            <a:r>
              <a:rPr lang="en-US" dirty="0"/>
              <a:t>Geolocation: Not HTML5.</a:t>
            </a:r>
          </a:p>
          <a:p>
            <a:r>
              <a:rPr lang="en-US" dirty="0"/>
              <a:t>Client Storage: Not HTML5. It was at one point, but was removed from the spec, due to the fact that many worried that it, as a whole, was becoming too complicated. It now has its own specification.</a:t>
            </a:r>
          </a:p>
          <a:p>
            <a:r>
              <a:rPr lang="en-US" dirty="0"/>
              <a:t>Web Sockets: Not HTML5. Again, was exported to its own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33697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New in HTML5?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New </a:t>
            </a:r>
            <a:r>
              <a:rPr lang="en-US" dirty="0" err="1">
                <a:effectLst/>
              </a:rPr>
              <a:t>Doctype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No need of specifying “type” for &lt;script&gt; and &lt;link&gt;</a:t>
            </a:r>
          </a:p>
          <a:p>
            <a:r>
              <a:rPr lang="en-US" dirty="0">
                <a:effectLst/>
              </a:rPr>
              <a:t>Its not XHTML Don’t have to have end tags and quotes for attributes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0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=“#bottom” target=“_blank”&gt;Test&lt;/a&gt;</a:t>
            </a:r>
          </a:p>
          <a:p>
            <a:r>
              <a:rPr lang="en-US" dirty="0"/>
              <a:t>&lt;a name=“bottom”&gt;bottom&lt;/a&gt;</a:t>
            </a:r>
          </a:p>
          <a:p>
            <a:r>
              <a:rPr lang="en-US" dirty="0" err="1"/>
              <a:t>href</a:t>
            </a:r>
            <a:r>
              <a:rPr lang="en-US" dirty="0"/>
              <a:t>=“http://google.com”</a:t>
            </a:r>
          </a:p>
          <a:p>
            <a:r>
              <a:rPr lang="en-US" dirty="0"/>
              <a:t>target=“</a:t>
            </a:r>
            <a:r>
              <a:rPr lang="en-US" dirty="0">
                <a:effectLst/>
              </a:rPr>
              <a:t>_blank|_self|_parent|_</a:t>
            </a:r>
            <a:r>
              <a:rPr lang="en-US" dirty="0" err="1">
                <a:effectLst/>
              </a:rPr>
              <a:t>top|</a:t>
            </a:r>
            <a:r>
              <a:rPr lang="en-US" i="1" dirty="0" err="1">
                <a:effectLst/>
              </a:rPr>
              <a:t>framename</a:t>
            </a:r>
            <a:r>
              <a:rPr lang="en-US" dirty="0"/>
              <a:t>”</a:t>
            </a:r>
          </a:p>
          <a:p>
            <a:r>
              <a:rPr lang="en-US" dirty="0"/>
              <a:t>3 states: unvisited,  visited</a:t>
            </a:r>
            <a:r>
              <a:rPr lang="en-US"/>
              <a:t>, active</a:t>
            </a:r>
            <a:endParaRPr lang="en-US" dirty="0"/>
          </a:p>
          <a:p>
            <a:r>
              <a:rPr lang="en-US" dirty="0"/>
              <a:t>New HTML5 attributes: download, media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&lt;!-- comment -- &gt;</a:t>
            </a:r>
          </a:p>
          <a:p>
            <a:r>
              <a:rPr lang="en-US" dirty="0"/>
              <a:t>We can even comment script content.</a:t>
            </a:r>
          </a:p>
          <a:p>
            <a:r>
              <a:rPr lang="en-US" dirty="0"/>
              <a:t>For generating documentation.</a:t>
            </a:r>
          </a:p>
          <a:p>
            <a:r>
              <a:rPr lang="en-US" dirty="0"/>
              <a:t>For better readability of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0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&lt;table&gt;, &lt;</a:t>
            </a:r>
            <a:r>
              <a:rPr lang="en-US" dirty="0" err="1"/>
              <a:t>tr</a:t>
            </a:r>
            <a:r>
              <a:rPr lang="en-US" dirty="0"/>
              <a:t>&gt;, &lt;</a:t>
            </a:r>
            <a:r>
              <a:rPr lang="en-US" dirty="0" err="1"/>
              <a:t>th</a:t>
            </a:r>
            <a:r>
              <a:rPr lang="en-US" dirty="0"/>
              <a:t>&gt;, &lt;td&gt;</a:t>
            </a:r>
          </a:p>
          <a:p>
            <a:r>
              <a:rPr lang="en-US" dirty="0"/>
              <a:t>Border, </a:t>
            </a:r>
            <a:r>
              <a:rPr lang="en-US" dirty="0" err="1"/>
              <a:t>cellspacing</a:t>
            </a:r>
            <a:r>
              <a:rPr lang="en-US" dirty="0"/>
              <a:t>, </a:t>
            </a:r>
            <a:r>
              <a:rPr lang="en-US" dirty="0" err="1"/>
              <a:t>cellpadding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&gt;&lt;</a:t>
            </a:r>
            <a:r>
              <a:rPr lang="en-US" dirty="0" err="1"/>
              <a:t>tbody</a:t>
            </a:r>
            <a:r>
              <a:rPr lang="en-US" dirty="0"/>
              <a:t>&gt; &lt;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colgroup</a:t>
            </a:r>
            <a:r>
              <a:rPr lang="en-US" dirty="0"/>
              <a:t>&gt;&lt;col&gt;</a:t>
            </a:r>
          </a:p>
          <a:p>
            <a:r>
              <a:rPr lang="en-US" dirty="0" err="1"/>
              <a:t>rowspan</a:t>
            </a:r>
            <a:r>
              <a:rPr lang="en-US" dirty="0"/>
              <a:t> and </a:t>
            </a:r>
            <a:r>
              <a:rPr lang="en-US" dirty="0" err="1"/>
              <a:t>colspan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42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2043</TotalTime>
  <Words>777</Words>
  <Application>Microsoft Office PowerPoint</Application>
  <PresentationFormat>Widescreen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Rockwell</vt:lpstr>
      <vt:lpstr>Wingdings</vt:lpstr>
      <vt:lpstr>Damask</vt:lpstr>
      <vt:lpstr>PowerPoint Presentation</vt:lpstr>
      <vt:lpstr>UI Designer Vs Ui developer</vt:lpstr>
      <vt:lpstr>Editors / IDE</vt:lpstr>
      <vt:lpstr>Intro to HTML</vt:lpstr>
      <vt:lpstr>Whats Not HTML5?</vt:lpstr>
      <vt:lpstr>Whats New in HTML5?</vt:lpstr>
      <vt:lpstr>Anchor tag</vt:lpstr>
      <vt:lpstr>Comment tag</vt:lpstr>
      <vt:lpstr>Table tag</vt:lpstr>
      <vt:lpstr>Lists and PRE</vt:lpstr>
      <vt:lpstr>&lt;div&gt; and &lt;span&gt;</vt:lpstr>
      <vt:lpstr>image</vt:lpstr>
      <vt:lpstr>marquee</vt:lpstr>
      <vt:lpstr>Form and Form elements</vt:lpstr>
      <vt:lpstr>Fieldset and legend</vt:lpstr>
      <vt:lpstr>Frames and iframes</vt:lpstr>
      <vt:lpstr>Audio &amp; Video</vt:lpstr>
      <vt:lpstr>Semantic tags</vt:lpstr>
      <vt:lpstr>App cache</vt:lpstr>
      <vt:lpstr>Manifest file</vt:lpstr>
      <vt:lpstr>SVG &amp; Canvas</vt:lpstr>
      <vt:lpstr>Drag &amp; Drop</vt:lpstr>
      <vt:lpstr>Web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viswanath malepati</dc:creator>
  <cp:lastModifiedBy>Viswanath Kumar Malepati</cp:lastModifiedBy>
  <cp:revision>49</cp:revision>
  <dcterms:created xsi:type="dcterms:W3CDTF">2016-07-19T18:29:00Z</dcterms:created>
  <dcterms:modified xsi:type="dcterms:W3CDTF">2018-08-07T01:26:27Z</dcterms:modified>
</cp:coreProperties>
</file>