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71" r:id="rId7"/>
    <p:sldId id="270" r:id="rId8"/>
    <p:sldId id="261" r:id="rId9"/>
    <p:sldId id="269" r:id="rId10"/>
    <p:sldId id="262" r:id="rId11"/>
    <p:sldId id="263" r:id="rId12"/>
    <p:sldId id="264" r:id="rId13"/>
    <p:sldId id="265" r:id="rId14"/>
    <p:sldId id="268"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10/9/2022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10/9/2022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42452" y="875211"/>
            <a:ext cx="8689976" cy="2509213"/>
          </a:xfrm>
        </p:spPr>
        <p:txBody>
          <a:bodyPr>
            <a:normAutofit/>
          </a:bodyPr>
          <a:lstStyle/>
          <a:p>
            <a:r>
              <a:rPr lang="en-US" dirty="0" smtClean="0">
                <a:latin typeface="Times New Roman" panose="02020603050405020304" pitchFamily="18" charset="0"/>
                <a:cs typeface="Times New Roman" panose="02020603050405020304" pitchFamily="18" charset="0"/>
              </a:rPr>
              <a:t>Solvent extraction</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normAutofit/>
          </a:bodyPr>
          <a:lstStyle/>
          <a:p>
            <a:r>
              <a:rPr lang="en-US" sz="2000" dirty="0" smtClean="0">
                <a:latin typeface="Times New Roman" panose="02020603050405020304" pitchFamily="18" charset="0"/>
                <a:cs typeface="Times New Roman" panose="02020603050405020304" pitchFamily="18" charset="0"/>
              </a:rPr>
              <a:t>solid phase extraction (SPE) A SOLID-LIQUID EXTRACTIVE TECHNIQUE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3292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SOLID PHASE EXTRACTION</a:t>
            </a:r>
            <a:endParaRPr lang="en-US" dirty="0"/>
          </a:p>
        </p:txBody>
      </p:sp>
      <p:sp>
        <p:nvSpPr>
          <p:cNvPr id="3" name="Content Placeholder 2"/>
          <p:cNvSpPr>
            <a:spLocks noGrp="1"/>
          </p:cNvSpPr>
          <p:nvPr>
            <p:ph sz="quarter" idx="13"/>
          </p:nvPr>
        </p:nvSpPr>
        <p:spPr>
          <a:xfrm>
            <a:off x="913774" y="2367092"/>
            <a:ext cx="10363826" cy="3654885"/>
          </a:xfrm>
        </p:spPr>
        <p:txBody>
          <a:bodyPr>
            <a:normAutofit fontScale="55000" lnSpcReduction="20000"/>
          </a:bodyPr>
          <a:lstStyle/>
          <a:p>
            <a:pPr marL="0" indent="0">
              <a:buNone/>
            </a:pPr>
            <a:r>
              <a:rPr lang="en-US" sz="3300" b="1" dirty="0" smtClean="0">
                <a:latin typeface="Times New Roman" panose="02020603050405020304" pitchFamily="18" charset="0"/>
                <a:cs typeface="Times New Roman" panose="02020603050405020304" pitchFamily="18" charset="0"/>
              </a:rPr>
              <a:t>PHASEPOLYMERICS:</a:t>
            </a:r>
            <a:endParaRPr lang="en-US" sz="3300" b="1" dirty="0">
              <a:latin typeface="Times New Roman" panose="02020603050405020304" pitchFamily="18" charset="0"/>
              <a:cs typeface="Times New Roman" panose="02020603050405020304" pitchFamily="18" charset="0"/>
            </a:endParaRPr>
          </a:p>
          <a:p>
            <a:pPr marL="0" indent="0">
              <a:buNone/>
            </a:pPr>
            <a:r>
              <a:rPr lang="en-US" sz="2900" dirty="0" smtClean="0">
                <a:latin typeface="Times New Roman" panose="02020603050405020304" pitchFamily="18" charset="0"/>
                <a:cs typeface="Times New Roman" panose="02020603050405020304" pitchFamily="18" charset="0"/>
              </a:rPr>
              <a:t>Polystyrene </a:t>
            </a:r>
            <a:r>
              <a:rPr lang="en-US" sz="2900" dirty="0" err="1">
                <a:latin typeface="Times New Roman" panose="02020603050405020304" pitchFamily="18" charset="0"/>
                <a:cs typeface="Times New Roman" panose="02020603050405020304" pitchFamily="18" charset="0"/>
              </a:rPr>
              <a:t>divinyl</a:t>
            </a:r>
            <a:r>
              <a:rPr lang="en-US" sz="2900" dirty="0">
                <a:latin typeface="Times New Roman" panose="02020603050405020304" pitchFamily="18" charset="0"/>
                <a:cs typeface="Times New Roman" panose="02020603050405020304" pitchFamily="18" charset="0"/>
              </a:rPr>
              <a:t> benzene </a:t>
            </a:r>
            <a:r>
              <a:rPr lang="en-US" sz="2900" dirty="0" err="1">
                <a:latin typeface="Times New Roman" panose="02020603050405020304" pitchFamily="18" charset="0"/>
                <a:cs typeface="Times New Roman" panose="02020603050405020304" pitchFamily="18" charset="0"/>
              </a:rPr>
              <a:t>orother</a:t>
            </a:r>
            <a:r>
              <a:rPr lang="en-US" sz="2900" dirty="0">
                <a:latin typeface="Times New Roman" panose="02020603050405020304" pitchFamily="18" charset="0"/>
                <a:cs typeface="Times New Roman" panose="02020603050405020304" pitchFamily="18" charset="0"/>
              </a:rPr>
              <a:t> polymer-based supports are also commonly used, especially for ion exchanger based SPE phases. Chelating groups (</a:t>
            </a:r>
            <a:r>
              <a:rPr lang="en-US" sz="2900" dirty="0" err="1">
                <a:latin typeface="Times New Roman" panose="02020603050405020304" pitchFamily="18" charset="0"/>
                <a:cs typeface="Times New Roman" panose="02020603050405020304" pitchFamily="18" charset="0"/>
              </a:rPr>
              <a:t>iminodiacetate</a:t>
            </a:r>
            <a:r>
              <a:rPr lang="en-US" sz="2900" dirty="0">
                <a:latin typeface="Times New Roman" panose="02020603050405020304" pitchFamily="18" charset="0"/>
                <a:cs typeface="Times New Roman" panose="02020603050405020304" pitchFamily="18" charset="0"/>
              </a:rPr>
              <a:t>, 8-hydroxyquinoline) based SPEs are widely used for online or off-line extraction and pre-concentration of trace metals, e.g., from sea-water. </a:t>
            </a:r>
            <a:endParaRPr lang="en-US" sz="2900" dirty="0" smtClean="0">
              <a:latin typeface="Times New Roman" panose="02020603050405020304" pitchFamily="18" charset="0"/>
              <a:cs typeface="Times New Roman" panose="02020603050405020304" pitchFamily="18" charset="0"/>
            </a:endParaRPr>
          </a:p>
          <a:p>
            <a:pPr marL="0" indent="0">
              <a:buNone/>
            </a:pPr>
            <a:r>
              <a:rPr lang="en-US" sz="3300" b="1" dirty="0">
                <a:latin typeface="Times New Roman" panose="02020603050405020304" pitchFamily="18" charset="0"/>
                <a:cs typeface="Times New Roman" panose="02020603050405020304" pitchFamily="18" charset="0"/>
              </a:rPr>
              <a:t>Advantages</a:t>
            </a:r>
            <a:r>
              <a:rPr lang="en-US" dirty="0"/>
              <a:t> </a:t>
            </a:r>
            <a:endParaRPr lang="en-US" dirty="0" smtClean="0"/>
          </a:p>
          <a:p>
            <a:r>
              <a:rPr lang="en-US" sz="2900" dirty="0" smtClean="0">
                <a:latin typeface="Times New Roman" panose="02020603050405020304" pitchFamily="18" charset="0"/>
                <a:cs typeface="Times New Roman" panose="02020603050405020304" pitchFamily="18" charset="0"/>
              </a:rPr>
              <a:t>Being </a:t>
            </a:r>
            <a:r>
              <a:rPr lang="en-US" sz="2900" dirty="0">
                <a:latin typeface="Times New Roman" panose="02020603050405020304" pitchFamily="18" charset="0"/>
                <a:cs typeface="Times New Roman" panose="02020603050405020304" pitchFamily="18" charset="0"/>
              </a:rPr>
              <a:t>stable over a wide pH range, </a:t>
            </a:r>
            <a:endParaRPr lang="en-US" sz="2900" dirty="0" smtClean="0">
              <a:latin typeface="Times New Roman" panose="02020603050405020304" pitchFamily="18" charset="0"/>
              <a:cs typeface="Times New Roman" panose="02020603050405020304" pitchFamily="18" charset="0"/>
            </a:endParaRPr>
          </a:p>
          <a:p>
            <a:r>
              <a:rPr lang="en-US" sz="2900" dirty="0" smtClean="0">
                <a:latin typeface="Times New Roman" panose="02020603050405020304" pitchFamily="18" charset="0"/>
                <a:cs typeface="Times New Roman" panose="02020603050405020304" pitchFamily="18" charset="0"/>
              </a:rPr>
              <a:t>They </a:t>
            </a:r>
            <a:r>
              <a:rPr lang="en-US" sz="2900" dirty="0">
                <a:latin typeface="Times New Roman" panose="02020603050405020304" pitchFamily="18" charset="0"/>
                <a:cs typeface="Times New Roman" panose="02020603050405020304" pitchFamily="18" charset="0"/>
              </a:rPr>
              <a:t>do not possess residual </a:t>
            </a:r>
            <a:r>
              <a:rPr lang="en-US" sz="2900" dirty="0" err="1">
                <a:latin typeface="Times New Roman" panose="02020603050405020304" pitchFamily="18" charset="0"/>
                <a:cs typeface="Times New Roman" panose="02020603050405020304" pitchFamily="18" charset="0"/>
              </a:rPr>
              <a:t>silanol</a:t>
            </a:r>
            <a:r>
              <a:rPr lang="en-US" sz="2900" dirty="0">
                <a:latin typeface="Times New Roman" panose="02020603050405020304" pitchFamily="18" charset="0"/>
                <a:cs typeface="Times New Roman" panose="02020603050405020304" pitchFamily="18" charset="0"/>
              </a:rPr>
              <a:t> groups (Si-OH groups) that can interact with, for example, metal ions or other cationic species</a:t>
            </a:r>
            <a:r>
              <a:rPr lang="en-US" sz="2900" dirty="0" smtClean="0">
                <a:latin typeface="Times New Roman" panose="02020603050405020304" pitchFamily="18" charset="0"/>
                <a:cs typeface="Times New Roman" panose="02020603050405020304" pitchFamily="18" charset="0"/>
              </a:rPr>
              <a:t>.</a:t>
            </a:r>
          </a:p>
          <a:p>
            <a:r>
              <a:rPr lang="en-US" sz="2900" dirty="0" smtClean="0">
                <a:latin typeface="Times New Roman" panose="02020603050405020304" pitchFamily="18" charset="0"/>
                <a:cs typeface="Times New Roman" panose="02020603050405020304" pitchFamily="18" charset="0"/>
              </a:rPr>
              <a:t> </a:t>
            </a:r>
            <a:r>
              <a:rPr lang="en-US" sz="2900" dirty="0">
                <a:latin typeface="Times New Roman" panose="02020603050405020304" pitchFamily="18" charset="0"/>
                <a:cs typeface="Times New Roman" panose="02020603050405020304" pitchFamily="18" charset="0"/>
              </a:rPr>
              <a:t>The particles are spherical, while silica-based SPE particles are irregular in shape, </a:t>
            </a:r>
            <a:r>
              <a:rPr lang="en-US" sz="2900" dirty="0" smtClean="0">
                <a:latin typeface="Times New Roman" panose="02020603050405020304" pitchFamily="18" charset="0"/>
                <a:cs typeface="Times New Roman" panose="02020603050405020304" pitchFamily="18" charset="0"/>
              </a:rPr>
              <a:t>and</a:t>
            </a:r>
          </a:p>
          <a:p>
            <a:endParaRPr lang="en-US" sz="2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5598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SOLID PHASE EXTRACTION</a:t>
            </a:r>
            <a:endParaRPr lang="en-US" dirty="0"/>
          </a:p>
        </p:txBody>
      </p:sp>
      <p:sp>
        <p:nvSpPr>
          <p:cNvPr id="3" name="Content Placeholder 2"/>
          <p:cNvSpPr>
            <a:spLocks noGrp="1"/>
          </p:cNvSpPr>
          <p:nvPr>
            <p:ph sz="quarter" idx="13"/>
          </p:nvPr>
        </p:nvSpPr>
        <p:spPr>
          <a:xfrm>
            <a:off x="914400" y="2367091"/>
            <a:ext cx="10363826" cy="3994520"/>
          </a:xfrm>
        </p:spPr>
        <p:txBody>
          <a:bodyPr>
            <a:normAutofit fontScale="92500" lnSpcReduction="20000"/>
          </a:bodyPr>
          <a:lstStyle/>
          <a:p>
            <a:r>
              <a:rPr lang="en-US" sz="1700" dirty="0">
                <a:latin typeface="Times New Roman" panose="02020603050405020304" pitchFamily="18" charset="0"/>
                <a:cs typeface="Times New Roman" panose="02020603050405020304" pitchFamily="18" charset="0"/>
              </a:rPr>
              <a:t>The polymeric particles have been designed to be </a:t>
            </a:r>
            <a:r>
              <a:rPr lang="en-US" sz="1700" dirty="0" err="1">
                <a:latin typeface="Times New Roman" panose="02020603050405020304" pitchFamily="18" charset="0"/>
                <a:cs typeface="Times New Roman" panose="02020603050405020304" pitchFamily="18" charset="0"/>
              </a:rPr>
              <a:t>wettable</a:t>
            </a:r>
            <a:r>
              <a:rPr lang="en-US" sz="1700" dirty="0">
                <a:latin typeface="Times New Roman" panose="02020603050405020304" pitchFamily="18" charset="0"/>
                <a:cs typeface="Times New Roman" panose="02020603050405020304" pitchFamily="18" charset="0"/>
              </a:rPr>
              <a:t>. </a:t>
            </a:r>
          </a:p>
          <a:p>
            <a:r>
              <a:rPr lang="en-US" sz="1700" dirty="0" smtClean="0">
                <a:latin typeface="Times New Roman" panose="02020603050405020304" pitchFamily="18" charset="0"/>
                <a:cs typeface="Times New Roman" panose="02020603050405020304" pitchFamily="18" charset="0"/>
              </a:rPr>
              <a:t>They </a:t>
            </a:r>
            <a:r>
              <a:rPr lang="en-US" sz="1700" dirty="0">
                <a:latin typeface="Times New Roman" panose="02020603050405020304" pitchFamily="18" charset="0"/>
                <a:cs typeface="Times New Roman" panose="02020603050405020304" pitchFamily="18" charset="0"/>
              </a:rPr>
              <a:t>typically have higher capacity than silica-based particles. </a:t>
            </a:r>
            <a:endParaRPr lang="en-US" sz="1700" dirty="0" smtClean="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DUAL </a:t>
            </a:r>
            <a:r>
              <a:rPr lang="en-US" sz="1800" b="1" dirty="0" smtClean="0">
                <a:latin typeface="Times New Roman" panose="02020603050405020304" pitchFamily="18" charset="0"/>
                <a:cs typeface="Times New Roman" panose="02020603050405020304" pitchFamily="18" charset="0"/>
              </a:rPr>
              <a:t>PHASES: </a:t>
            </a:r>
          </a:p>
          <a:p>
            <a:pPr marL="0" indent="0">
              <a:buNone/>
            </a:pPr>
            <a:r>
              <a:rPr lang="en-US" sz="1700" dirty="0" smtClean="0">
                <a:latin typeface="Times New Roman" panose="02020603050405020304" pitchFamily="18" charset="0"/>
                <a:cs typeface="Times New Roman" panose="02020603050405020304" pitchFamily="18" charset="0"/>
              </a:rPr>
              <a:t>The </a:t>
            </a:r>
            <a:r>
              <a:rPr lang="en-US" sz="1700" dirty="0">
                <a:latin typeface="Times New Roman" panose="02020603050405020304" pitchFamily="18" charset="0"/>
                <a:cs typeface="Times New Roman" panose="02020603050405020304" pitchFamily="18" charset="0"/>
              </a:rPr>
              <a:t>use of two different phases can extend the range of compounds extracted. Three types are used, mixed mode, layered, and stacked phases. </a:t>
            </a:r>
            <a:endParaRPr lang="en-US" sz="1700" dirty="0" smtClean="0">
              <a:latin typeface="Times New Roman" panose="02020603050405020304" pitchFamily="18" charset="0"/>
              <a:cs typeface="Times New Roman" panose="02020603050405020304" pitchFamily="18" charset="0"/>
            </a:endParaRPr>
          </a:p>
          <a:p>
            <a:pPr marL="342900" indent="-342900">
              <a:buAutoNum type="arabicPeriod"/>
            </a:pPr>
            <a:r>
              <a:rPr lang="en-US" sz="1700" dirty="0" smtClean="0">
                <a:latin typeface="Times New Roman" panose="02020603050405020304" pitchFamily="18" charset="0"/>
                <a:cs typeface="Times New Roman" panose="02020603050405020304" pitchFamily="18" charset="0"/>
              </a:rPr>
              <a:t>In </a:t>
            </a:r>
            <a:r>
              <a:rPr lang="en-US" sz="1700" dirty="0">
                <a:latin typeface="Times New Roman" panose="02020603050405020304" pitchFamily="18" charset="0"/>
                <a:cs typeface="Times New Roman" panose="02020603050405020304" pitchFamily="18" charset="0"/>
              </a:rPr>
              <a:t>the mixed mode, two different types of chemically bonded phases are mixed together in the cartridge. An example is a mixture of C8 and cation exchange particles</a:t>
            </a:r>
            <a:r>
              <a:rPr lang="en-US" sz="1700" dirty="0" smtClean="0">
                <a:latin typeface="Times New Roman" panose="02020603050405020304" pitchFamily="18" charset="0"/>
                <a:cs typeface="Times New Roman" panose="02020603050405020304" pitchFamily="18" charset="0"/>
              </a:rPr>
              <a:t>.</a:t>
            </a:r>
          </a:p>
          <a:p>
            <a:pPr marL="342900" indent="-342900">
              <a:buAutoNum type="arabicPeriod"/>
            </a:pPr>
            <a:r>
              <a:rPr lang="en-US" sz="1700" dirty="0" smtClean="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In the layered mode, the two different phases are packed one on top of the other. </a:t>
            </a:r>
          </a:p>
          <a:p>
            <a:pPr marL="342900" indent="-342900">
              <a:buAutoNum type="arabicPeriod"/>
            </a:pPr>
            <a:r>
              <a:rPr lang="en-US" sz="1700" dirty="0" smtClean="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Stacked phases use two cartridges in </a:t>
            </a:r>
            <a:r>
              <a:rPr lang="en-US" sz="1700" dirty="0" smtClean="0">
                <a:latin typeface="Times New Roman" panose="02020603050405020304" pitchFamily="18" charset="0"/>
                <a:cs typeface="Times New Roman" panose="02020603050405020304" pitchFamily="18" charset="0"/>
              </a:rPr>
              <a:t>series to </a:t>
            </a:r>
            <a:r>
              <a:rPr lang="en-US" sz="1700" dirty="0">
                <a:latin typeface="Times New Roman" panose="02020603050405020304" pitchFamily="18" charset="0"/>
                <a:cs typeface="Times New Roman" panose="02020603050405020304" pitchFamily="18" charset="0"/>
              </a:rPr>
              <a:t>provide enhanced separations. The </a:t>
            </a:r>
            <a:r>
              <a:rPr lang="en-US" sz="1700" dirty="0" smtClean="0">
                <a:latin typeface="Times New Roman" panose="02020603050405020304" pitchFamily="18" charset="0"/>
                <a:cs typeface="Times New Roman" panose="02020603050405020304" pitchFamily="18" charset="0"/>
              </a:rPr>
              <a:t>first two modes are more </a:t>
            </a:r>
            <a:r>
              <a:rPr lang="en-US" sz="1700" dirty="0">
                <a:latin typeface="Times New Roman" panose="02020603050405020304" pitchFamily="18" charset="0"/>
                <a:cs typeface="Times New Roman" panose="02020603050405020304" pitchFamily="18" charset="0"/>
              </a:rPr>
              <a:t>readily adapted to automation since only a single cartridge is used. </a:t>
            </a:r>
          </a:p>
        </p:txBody>
      </p:sp>
    </p:spTree>
    <p:extLst>
      <p:ext uri="{BB962C8B-B14F-4D97-AF65-F5344CB8AC3E}">
        <p14:creationId xmlns:p14="http://schemas.microsoft.com/office/powerpoint/2010/main" val="2233009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SOLID PHASE EXTRACTION</a:t>
            </a:r>
            <a:endParaRPr lang="en-US" dirty="0"/>
          </a:p>
        </p:txBody>
      </p:sp>
      <p:sp>
        <p:nvSpPr>
          <p:cNvPr id="3" name="Content Placeholder 2"/>
          <p:cNvSpPr>
            <a:spLocks noGrp="1"/>
          </p:cNvSpPr>
          <p:nvPr>
            <p:ph sz="quarter" idx="13"/>
          </p:nvPr>
        </p:nvSpPr>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SPE </a:t>
            </a:r>
            <a:r>
              <a:rPr lang="en-US" b="1" dirty="0" smtClean="0">
                <a:latin typeface="Times New Roman" panose="02020603050405020304" pitchFamily="18" charset="0"/>
                <a:cs typeface="Times New Roman" panose="02020603050405020304" pitchFamily="18" charset="0"/>
              </a:rPr>
              <a:t>CARTRIDGES: </a:t>
            </a:r>
          </a:p>
          <a:p>
            <a:pPr marL="0" indent="0" algn="ctr">
              <a:buNone/>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powdered phase (Sorbent) is generally placed in a small cartridge (polypropylene syringe barrel), similar to a plastic syringe., with typically 500 mg of packing in 3 or 5ml syringe barrels. Smaller 1ml syringes packed with 100 mg are becoming more popular because of reduced sample and solvent requirement and faster cleanup times, and even smaller packed </a:t>
            </a:r>
            <a:r>
              <a:rPr lang="en-US" sz="1600" dirty="0" smtClean="0">
                <a:latin typeface="Times New Roman" panose="02020603050405020304" pitchFamily="18" charset="0"/>
                <a:cs typeface="Times New Roman" panose="02020603050405020304" pitchFamily="18" charset="0"/>
              </a:rPr>
              <a:t>beds </a:t>
            </a:r>
            <a:r>
              <a:rPr lang="en-US" sz="1600" dirty="0">
                <a:latin typeface="Times New Roman" panose="02020603050405020304" pitchFamily="18" charset="0"/>
                <a:cs typeface="Times New Roman" panose="02020603050405020304" pitchFamily="18" charset="0"/>
              </a:rPr>
              <a:t>down to 10mg are </a:t>
            </a:r>
            <a:r>
              <a:rPr lang="en-US" sz="1600" dirty="0" smtClean="0">
                <a:latin typeface="Times New Roman" panose="02020603050405020304" pitchFamily="18" charset="0"/>
                <a:cs typeface="Times New Roman" panose="02020603050405020304" pitchFamily="18" charset="0"/>
              </a:rPr>
              <a:t>available</a:t>
            </a:r>
          </a:p>
          <a:p>
            <a:pPr marL="0" indent="0">
              <a:buNone/>
            </a:pPr>
            <a:r>
              <a:rPr lang="en-US" b="1" dirty="0">
                <a:latin typeface="Times New Roman" panose="02020603050405020304" pitchFamily="18" charset="0"/>
                <a:cs typeface="Times New Roman" panose="02020603050405020304" pitchFamily="18" charset="0"/>
              </a:rPr>
              <a:t>Advantages of SPE </a:t>
            </a:r>
            <a:endParaRPr lang="en-US" b="1" dirty="0" smtClean="0">
              <a:latin typeface="Times New Roman" panose="02020603050405020304" pitchFamily="18" charset="0"/>
              <a:cs typeface="Times New Roman" panose="02020603050405020304" pitchFamily="18" charset="0"/>
            </a:endParaRPr>
          </a:p>
          <a:p>
            <a:pPr marL="342900" indent="-342900">
              <a:buAutoNum type="arabicPeriod"/>
            </a:pPr>
            <a:r>
              <a:rPr lang="en-US" sz="1600" dirty="0" smtClean="0">
                <a:latin typeface="Times New Roman" panose="02020603050405020304" pitchFamily="18" charset="0"/>
                <a:cs typeface="Times New Roman" panose="02020603050405020304" pitchFamily="18" charset="0"/>
              </a:rPr>
              <a:t>Cleaner Samples SPE </a:t>
            </a:r>
            <a:r>
              <a:rPr lang="en-US" sz="1600" dirty="0">
                <a:latin typeface="Times New Roman" panose="02020603050405020304" pitchFamily="18" charset="0"/>
                <a:cs typeface="Times New Roman" panose="02020603050405020304" pitchFamily="18" charset="0"/>
              </a:rPr>
              <a:t>enables you to target just your </a:t>
            </a:r>
            <a:r>
              <a:rPr lang="en-US" sz="1600" dirty="0" err="1">
                <a:latin typeface="Times New Roman" panose="02020603050405020304" pitchFamily="18" charset="0"/>
                <a:cs typeface="Times New Roman" panose="02020603050405020304" pitchFamily="18" charset="0"/>
              </a:rPr>
              <a:t>analyte</a:t>
            </a:r>
            <a:r>
              <a:rPr lang="en-US" sz="1600" dirty="0">
                <a:latin typeface="Times New Roman" panose="02020603050405020304" pitchFamily="18" charset="0"/>
                <a:cs typeface="Times New Roman" panose="02020603050405020304" pitchFamily="18" charset="0"/>
              </a:rPr>
              <a:t> of interest. Being able to specifically target these </a:t>
            </a:r>
            <a:r>
              <a:rPr lang="en-US" sz="1600" dirty="0" err="1">
                <a:latin typeface="Times New Roman" panose="02020603050405020304" pitchFamily="18" charset="0"/>
                <a:cs typeface="Times New Roman" panose="02020603050405020304" pitchFamily="18" charset="0"/>
              </a:rPr>
              <a:t>analytes</a:t>
            </a:r>
            <a:r>
              <a:rPr lang="en-US" sz="1600" dirty="0">
                <a:latin typeface="Times New Roman" panose="02020603050405020304" pitchFamily="18" charset="0"/>
                <a:cs typeface="Times New Roman" panose="02020603050405020304" pitchFamily="18" charset="0"/>
              </a:rPr>
              <a:t> will lead to a much cleaner sample. </a:t>
            </a:r>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682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SOLID PHASE EXTRACTION</a:t>
            </a:r>
            <a:endParaRPr lang="en-US" dirty="0"/>
          </a:p>
        </p:txBody>
      </p:sp>
      <p:sp>
        <p:nvSpPr>
          <p:cNvPr id="3" name="Content Placeholder 2"/>
          <p:cNvSpPr>
            <a:spLocks noGrp="1"/>
          </p:cNvSpPr>
          <p:nvPr>
            <p:ph sz="quarter" idx="13"/>
          </p:nvPr>
        </p:nvSpPr>
        <p:spPr/>
        <p:txBody>
          <a:bodyPr/>
          <a:lstStyle/>
          <a:p>
            <a:pPr marL="0" indent="0">
              <a:buNone/>
            </a:pPr>
            <a:r>
              <a:rPr lang="en-US" dirty="0" smtClean="0">
                <a:latin typeface="Times New Roman" panose="02020603050405020304" pitchFamily="18" charset="0"/>
                <a:cs typeface="Times New Roman" panose="02020603050405020304" pitchFamily="18" charset="0"/>
              </a:rPr>
              <a:t>2.   </a:t>
            </a:r>
            <a:r>
              <a:rPr lang="en-US" sz="1700" b="1" dirty="0">
                <a:latin typeface="Times New Roman" panose="02020603050405020304" pitchFamily="18" charset="0"/>
                <a:cs typeface="Times New Roman" panose="02020603050405020304" pitchFamily="18" charset="0"/>
              </a:rPr>
              <a:t>Batch Processing: </a:t>
            </a:r>
            <a:r>
              <a:rPr lang="en-US" sz="1600" dirty="0">
                <a:latin typeface="Times New Roman" panose="02020603050405020304" pitchFamily="18" charset="0"/>
                <a:cs typeface="Times New Roman" panose="02020603050405020304" pitchFamily="18" charset="0"/>
              </a:rPr>
              <a:t>The ability to batch process multiple samples is another great advantage. Whether you are working in a fixed 96-well plate or cartridges on top of a vacuum manifold, you are able to more easily automate your work flow. </a:t>
            </a:r>
          </a:p>
          <a:p>
            <a:pPr marL="0" indent="0">
              <a:buNone/>
            </a:pPr>
            <a:r>
              <a:rPr lang="en-US" sz="1700" b="1" dirty="0" smtClean="0">
                <a:latin typeface="Times New Roman" panose="02020603050405020304" pitchFamily="18" charset="0"/>
                <a:cs typeface="Times New Roman" panose="02020603050405020304" pitchFamily="18" charset="0"/>
              </a:rPr>
              <a:t>3.   </a:t>
            </a:r>
            <a:r>
              <a:rPr lang="en-US" sz="1700" b="1" dirty="0">
                <a:latin typeface="Times New Roman" panose="02020603050405020304" pitchFamily="18" charset="0"/>
                <a:cs typeface="Times New Roman" panose="02020603050405020304" pitchFamily="18" charset="0"/>
              </a:rPr>
              <a:t>Concentration</a:t>
            </a:r>
            <a:r>
              <a:rPr lang="en-US" sz="17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SPE concentrates your </a:t>
            </a:r>
            <a:r>
              <a:rPr lang="en-US" sz="1600" dirty="0" err="1">
                <a:latin typeface="Times New Roman" panose="02020603050405020304" pitchFamily="18" charset="0"/>
                <a:cs typeface="Times New Roman" panose="02020603050405020304" pitchFamily="18" charset="0"/>
              </a:rPr>
              <a:t>analytes</a:t>
            </a:r>
            <a:r>
              <a:rPr lang="en-US" sz="1600" dirty="0">
                <a:latin typeface="Times New Roman" panose="02020603050405020304" pitchFamily="18" charset="0"/>
                <a:cs typeface="Times New Roman" panose="02020603050405020304" pitchFamily="18" charset="0"/>
              </a:rPr>
              <a:t> of interest as a function of just performing</a:t>
            </a:r>
          </a:p>
          <a:p>
            <a:pPr marL="0" indent="0">
              <a:buNone/>
            </a:pPr>
            <a:r>
              <a:rPr lang="en-US" b="1" dirty="0">
                <a:latin typeface="Times New Roman" panose="02020603050405020304" pitchFamily="18" charset="0"/>
                <a:cs typeface="Times New Roman" panose="02020603050405020304" pitchFamily="18" charset="0"/>
              </a:rPr>
              <a:t>Solid-Phase </a:t>
            </a:r>
            <a:r>
              <a:rPr lang="en-US" b="1" dirty="0" err="1">
                <a:latin typeface="Times New Roman" panose="02020603050405020304" pitchFamily="18" charset="0"/>
                <a:cs typeface="Times New Roman" panose="02020603050405020304" pitchFamily="18" charset="0"/>
              </a:rPr>
              <a:t>Microextraction</a:t>
            </a:r>
            <a:r>
              <a:rPr lang="en-US" b="1" dirty="0">
                <a:latin typeface="Times New Roman" panose="02020603050405020304" pitchFamily="18" charset="0"/>
                <a:cs typeface="Times New Roman" panose="02020603050405020304" pitchFamily="18" charset="0"/>
              </a:rPr>
              <a:t> (SPME</a:t>
            </a:r>
            <a:r>
              <a:rPr lang="en-US" b="1" dirty="0" smtClean="0">
                <a:latin typeface="Times New Roman" panose="02020603050405020304" pitchFamily="18" charset="0"/>
                <a:cs typeface="Times New Roman" panose="02020603050405020304" pitchFamily="18" charset="0"/>
              </a:rPr>
              <a:t>):</a:t>
            </a:r>
          </a:p>
          <a:p>
            <a:r>
              <a:rPr lang="en-US" sz="1600" dirty="0" err="1">
                <a:latin typeface="Times New Roman" panose="02020603050405020304" pitchFamily="18" charset="0"/>
                <a:cs typeface="Times New Roman" panose="02020603050405020304" pitchFamily="18" charset="0"/>
              </a:rPr>
              <a:t>Microextraction</a:t>
            </a:r>
            <a:r>
              <a:rPr lang="en-US" sz="1600" dirty="0">
                <a:latin typeface="Times New Roman" panose="02020603050405020304" pitchFamily="18" charset="0"/>
                <a:cs typeface="Times New Roman" panose="02020603050405020304" pitchFamily="18" charset="0"/>
              </a:rPr>
              <a:t> is a simplified and miniaturized sample preparation technique aimed at zero or minimum solvent consumption</a:t>
            </a:r>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1681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SOLID PHASE EXTRACTION</a:t>
            </a:r>
            <a:endParaRPr lang="en-US" dirty="0"/>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043646" y="2366963"/>
            <a:ext cx="5643154" cy="3785643"/>
          </a:xfrm>
        </p:spPr>
      </p:pic>
    </p:spTree>
    <p:extLst>
      <p:ext uri="{BB962C8B-B14F-4D97-AF65-F5344CB8AC3E}">
        <p14:creationId xmlns:p14="http://schemas.microsoft.com/office/powerpoint/2010/main" val="2404833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SOLID PHASE EXTRACTION</a:t>
            </a:r>
            <a:endParaRPr lang="en-US" dirty="0"/>
          </a:p>
        </p:txBody>
      </p:sp>
      <p:sp>
        <p:nvSpPr>
          <p:cNvPr id="3" name="Content Placeholder 2"/>
          <p:cNvSpPr>
            <a:spLocks noGrp="1"/>
          </p:cNvSpPr>
          <p:nvPr>
            <p:ph sz="quarter" idx="13"/>
          </p:nvPr>
        </p:nvSpPr>
        <p:spPr/>
        <p:txBody>
          <a:bodyPr>
            <a:normAutofit/>
          </a:bodyPr>
          <a:lstStyle/>
          <a:p>
            <a:r>
              <a:rPr lang="en-US" sz="1600" dirty="0" err="1">
                <a:latin typeface="Times New Roman" panose="02020603050405020304" pitchFamily="18" charset="0"/>
                <a:cs typeface="Times New Roman" panose="02020603050405020304" pitchFamily="18" charset="0"/>
              </a:rPr>
              <a:t>microextraction</a:t>
            </a:r>
            <a:r>
              <a:rPr lang="en-US" sz="1600" dirty="0">
                <a:latin typeface="Times New Roman" panose="02020603050405020304" pitchFamily="18" charset="0"/>
                <a:cs typeface="Times New Roman" panose="02020603050405020304" pitchFamily="18" charset="0"/>
              </a:rPr>
              <a:t> uses </a:t>
            </a:r>
            <a:r>
              <a:rPr lang="en-US" sz="1600" dirty="0" smtClean="0">
                <a:latin typeface="Times New Roman" panose="02020603050405020304" pitchFamily="18" charset="0"/>
                <a:cs typeface="Times New Roman" panose="02020603050405020304" pitchFamily="18" charset="0"/>
              </a:rPr>
              <a:t>only </a:t>
            </a:r>
            <a:r>
              <a:rPr lang="en-US" sz="1600" dirty="0">
                <a:latin typeface="Times New Roman" panose="02020603050405020304" pitchFamily="18" charset="0"/>
                <a:cs typeface="Times New Roman" panose="02020603050405020304" pitchFamily="18" charset="0"/>
              </a:rPr>
              <a:t>microliter, or even smaller volumes, of extraction media</a:t>
            </a:r>
            <a:r>
              <a:rPr lang="en-US" sz="16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A solid phase </a:t>
            </a:r>
            <a:r>
              <a:rPr lang="en-US" sz="1600" dirty="0" err="1">
                <a:latin typeface="Times New Roman" panose="02020603050405020304" pitchFamily="18" charset="0"/>
                <a:cs typeface="Times New Roman" panose="02020603050405020304" pitchFamily="18" charset="0"/>
              </a:rPr>
              <a:t>microextraction</a:t>
            </a:r>
            <a:r>
              <a:rPr lang="en-US" sz="1600" dirty="0">
                <a:latin typeface="Times New Roman" panose="02020603050405020304" pitchFamily="18" charset="0"/>
                <a:cs typeface="Times New Roman" panose="02020603050405020304" pitchFamily="18" charset="0"/>
              </a:rPr>
              <a:t> (SPME) uses fused silica fiber coated with a stationary phase. Fiber is immersed in </a:t>
            </a:r>
            <a:r>
              <a:rPr lang="en-US" sz="1600" dirty="0" err="1" smtClean="0">
                <a:latin typeface="Times New Roman" panose="02020603050405020304" pitchFamily="18" charset="0"/>
                <a:cs typeface="Times New Roman" panose="02020603050405020304" pitchFamily="18" charset="0"/>
              </a:rPr>
              <a:t>analyte</a:t>
            </a:r>
            <a:r>
              <a:rPr lang="en-US" sz="1600" dirty="0" smtClean="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The organics diffuse partition into polymeric coating as function of D (distribution ratio). </a:t>
            </a:r>
            <a:endParaRPr lang="en-US" sz="1600" dirty="0" smtClean="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stage of operation is: conditioning of solvent followed by sample application, washing with solvent and finally the process of elution. </a:t>
            </a:r>
            <a:endParaRPr lang="en-US" sz="1600" dirty="0" smtClean="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The solid phase contains bonded silica or special material. </a:t>
            </a:r>
            <a:r>
              <a:rPr lang="en-US" sz="1600" dirty="0" err="1">
                <a:latin typeface="Times New Roman" panose="02020603050405020304" pitchFamily="18" charset="0"/>
                <a:cs typeface="Times New Roman" panose="02020603050405020304" pitchFamily="18" charset="0"/>
              </a:rPr>
              <a:t>Florisil</a:t>
            </a:r>
            <a:r>
              <a:rPr lang="en-US" sz="1600" dirty="0">
                <a:latin typeface="Times New Roman" panose="02020603050405020304" pitchFamily="18" charset="0"/>
                <a:cs typeface="Times New Roman" panose="02020603050405020304" pitchFamily="18" charset="0"/>
              </a:rPr>
              <a:t> or alumina is also used. </a:t>
            </a:r>
            <a:r>
              <a:rPr lang="en-US" sz="1600" dirty="0" smtClean="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5934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quarter" idx="13"/>
          </p:nvPr>
        </p:nvPicPr>
        <p:blipFill>
          <a:blip r:embed="rId2"/>
          <a:stretch>
            <a:fillRect/>
          </a:stretch>
        </p:blipFill>
        <p:spPr>
          <a:xfrm>
            <a:off x="3370217" y="2063931"/>
            <a:ext cx="5956663" cy="4101737"/>
          </a:xfrm>
          <a:prstGeom prst="rect">
            <a:avLst/>
          </a:prstGeom>
        </p:spPr>
      </p:pic>
      <p:sp>
        <p:nvSpPr>
          <p:cNvPr id="7" name="AutoShape 2" descr="Solid phase microextraction device and two modes of operation: (a)... |  Download Scientific Diagram"/>
          <p:cNvSpPr>
            <a:spLocks noGrp="1" noChangeAspect="1" noChangeArrowheads="1"/>
          </p:cNvSpPr>
          <p:nvPr>
            <p:ph type="title"/>
          </p:nvPr>
        </p:nvSpPr>
        <p:spPr bwMode="auto">
          <a:xfrm>
            <a:off x="1031875" y="187325"/>
            <a:ext cx="10363200" cy="15970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SOLID </a:t>
            </a:r>
            <a:r>
              <a:rPr lang="en-US" dirty="0">
                <a:latin typeface="Times New Roman" panose="02020603050405020304" pitchFamily="18" charset="0"/>
                <a:cs typeface="Times New Roman" panose="02020603050405020304" pitchFamily="18" charset="0"/>
              </a:rPr>
              <a:t>PHASE </a:t>
            </a:r>
            <a:r>
              <a:rPr lang="en-US" dirty="0" smtClean="0">
                <a:latin typeface="Times New Roman" panose="02020603050405020304" pitchFamily="18" charset="0"/>
                <a:cs typeface="Times New Roman" panose="02020603050405020304" pitchFamily="18" charset="0"/>
              </a:rPr>
              <a:t>EXTRACTION</a:t>
            </a:r>
            <a:br>
              <a:rPr lang="en-US" dirty="0" smtClean="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9169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SOLID PHASE EXTRACTION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3"/>
          </p:nvPr>
        </p:nvSpPr>
        <p:spPr/>
        <p:txBody>
          <a:bodyPr>
            <a:normAutofit lnSpcReduction="10000"/>
          </a:bodyPr>
          <a:lstStyle/>
          <a:p>
            <a:pPr marL="0" indent="0">
              <a:buNone/>
            </a:pPr>
            <a:r>
              <a:rPr lang="en-US" b="1" dirty="0" smtClean="0"/>
              <a:t>INTRODUCTION</a:t>
            </a:r>
          </a:p>
          <a:p>
            <a:pPr algn="ctr"/>
            <a:r>
              <a:rPr lang="en-US" dirty="0" smtClean="0"/>
              <a:t> </a:t>
            </a:r>
            <a:r>
              <a:rPr lang="en-US" sz="1700" dirty="0" smtClean="0"/>
              <a:t>the use of solid-phase </a:t>
            </a:r>
            <a:r>
              <a:rPr lang="en-US" sz="1700" dirty="0"/>
              <a:t>extraction (</a:t>
            </a:r>
            <a:r>
              <a:rPr lang="en-US" sz="1700" dirty="0" smtClean="0"/>
              <a:t>SPE) </a:t>
            </a:r>
            <a:r>
              <a:rPr lang="en-US" sz="1700" dirty="0"/>
              <a:t>is designed for rapid, selective sample preparation and purification prior to the chromatographic analysis (e.g. HPLC, GC, TLC). </a:t>
            </a:r>
          </a:p>
          <a:p>
            <a:pPr algn="ctr"/>
            <a:r>
              <a:rPr lang="en-US" sz="1700" dirty="0" smtClean="0"/>
              <a:t> </a:t>
            </a:r>
            <a:r>
              <a:rPr lang="en-US" sz="1700" dirty="0"/>
              <a:t>one or more </a:t>
            </a:r>
            <a:r>
              <a:rPr lang="en-US" sz="1700" dirty="0" err="1"/>
              <a:t>analytes</a:t>
            </a:r>
            <a:r>
              <a:rPr lang="en-US" sz="1700" dirty="0"/>
              <a:t> from a liquid sample are isolated by extracting, partitioning, and/or adsorbing onto a solid stationary phase</a:t>
            </a:r>
            <a:r>
              <a:rPr lang="en-US" sz="1700" dirty="0" smtClean="0"/>
              <a:t>.</a:t>
            </a:r>
          </a:p>
          <a:p>
            <a:pPr algn="ctr"/>
            <a:r>
              <a:rPr lang="en-US" sz="1700" dirty="0" smtClean="0"/>
              <a:t> </a:t>
            </a:r>
            <a:r>
              <a:rPr lang="en-US" sz="1700" dirty="0"/>
              <a:t>In SPE, the stationary phase (a sorbent or resin) binds either the </a:t>
            </a:r>
            <a:r>
              <a:rPr lang="en-US" sz="1700" dirty="0" err="1"/>
              <a:t>analyte</a:t>
            </a:r>
            <a:r>
              <a:rPr lang="en-US" sz="1700" dirty="0"/>
              <a:t> or impurity through strong but reversible </a:t>
            </a:r>
            <a:r>
              <a:rPr lang="en-US" sz="1700" dirty="0" smtClean="0"/>
              <a:t>interactions </a:t>
            </a:r>
          </a:p>
          <a:p>
            <a:pPr algn="ctr"/>
            <a:r>
              <a:rPr lang="en-US" sz="1700" dirty="0" smtClean="0"/>
              <a:t>The </a:t>
            </a:r>
            <a:r>
              <a:rPr lang="en-US" sz="1700" dirty="0"/>
              <a:t>stationary phase will adsorb polar molecules which can be collected with a more polar solvent.</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9339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SOLID PHASE EXTRACTION</a:t>
            </a:r>
          </a:p>
        </p:txBody>
      </p:sp>
      <p:sp>
        <p:nvSpPr>
          <p:cNvPr id="3" name="Content Placeholder 2"/>
          <p:cNvSpPr>
            <a:spLocks noGrp="1"/>
          </p:cNvSpPr>
          <p:nvPr>
            <p:ph sz="quarter" idx="13"/>
          </p:nvPr>
        </p:nvSpPr>
        <p:spPr>
          <a:xfrm>
            <a:off x="913774" y="2367092"/>
            <a:ext cx="10363826" cy="3667948"/>
          </a:xfrm>
        </p:spPr>
        <p:txBody>
          <a:bodyPr>
            <a:normAutofit fontScale="92500" lnSpcReduction="10000"/>
          </a:bodyPr>
          <a:lstStyle/>
          <a:p>
            <a:pPr marL="0" indent="0">
              <a:buNone/>
            </a:pPr>
            <a:r>
              <a:rPr lang="en-US" b="1" dirty="0" smtClean="0">
                <a:latin typeface="Times New Roman" panose="02020603050405020304" pitchFamily="18" charset="0"/>
                <a:cs typeface="Times New Roman" panose="02020603050405020304" pitchFamily="18" charset="0"/>
              </a:rPr>
              <a:t>PRINCIPLE</a:t>
            </a:r>
          </a:p>
          <a:p>
            <a:pPr marL="0" indent="0" algn="ctr">
              <a:buNone/>
            </a:pPr>
            <a:r>
              <a:rPr lang="en-US" sz="1700" dirty="0" smtClean="0">
                <a:latin typeface="Times New Roman" panose="02020603050405020304" pitchFamily="18" charset="0"/>
                <a:cs typeface="Times New Roman" panose="02020603050405020304" pitchFamily="18" charset="0"/>
              </a:rPr>
              <a:t>                     the </a:t>
            </a:r>
            <a:r>
              <a:rPr lang="en-US" sz="1700" dirty="0">
                <a:latin typeface="Times New Roman" panose="02020603050405020304" pitchFamily="18" charset="0"/>
                <a:cs typeface="Times New Roman" panose="02020603050405020304" pitchFamily="18" charset="0"/>
              </a:rPr>
              <a:t>partitioning of compounds between two phases of solid and liquid and there must be greater affinity for the solid phase than for the sample matrix. The compounds retained on the solid phase can be removed by eluting solvent with a </a:t>
            </a:r>
            <a:r>
              <a:rPr lang="en-US" sz="1700" dirty="0" smtClean="0">
                <a:latin typeface="Times New Roman" panose="02020603050405020304" pitchFamily="18" charset="0"/>
                <a:cs typeface="Times New Roman" panose="02020603050405020304" pitchFamily="18" charset="0"/>
              </a:rPr>
              <a:t>greater AFFINITY FOR ANALYTES</a:t>
            </a:r>
          </a:p>
          <a:p>
            <a:pPr marL="0" indent="0">
              <a:buNone/>
            </a:pPr>
            <a:r>
              <a:rPr lang="en-US" b="1" dirty="0" smtClean="0">
                <a:latin typeface="Times New Roman" panose="02020603050405020304" pitchFamily="18" charset="0"/>
                <a:cs typeface="Times New Roman" panose="02020603050405020304" pitchFamily="18" charset="0"/>
              </a:rPr>
              <a:t>PROCEDURE</a:t>
            </a:r>
          </a:p>
          <a:p>
            <a:pPr marL="0" indent="0">
              <a:buNone/>
            </a:pPr>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A </a:t>
            </a:r>
            <a:r>
              <a:rPr lang="en-US" sz="1600" dirty="0">
                <a:latin typeface="Times New Roman" panose="02020603050405020304" pitchFamily="18" charset="0"/>
                <a:cs typeface="Times New Roman" panose="02020603050405020304" pitchFamily="18" charset="0"/>
              </a:rPr>
              <a:t>typical solid phase extraction involves four steps</a:t>
            </a:r>
            <a:r>
              <a:rPr lang="en-US" sz="1600" dirty="0" smtClean="0">
                <a:latin typeface="Times New Roman" panose="02020603050405020304" pitchFamily="18" charset="0"/>
                <a:cs typeface="Times New Roman" panose="02020603050405020304" pitchFamily="18" charset="0"/>
              </a:rPr>
              <a:t>:</a:t>
            </a:r>
          </a:p>
          <a:p>
            <a:pPr marL="0" indent="0" algn="ctr">
              <a:buNone/>
            </a:pPr>
            <a:r>
              <a:rPr lang="en-US" sz="2100" dirty="0">
                <a:latin typeface="Times New Roman" panose="02020603050405020304" pitchFamily="18" charset="0"/>
                <a:cs typeface="Times New Roman" panose="02020603050405020304" pitchFamily="18" charset="0"/>
              </a:rPr>
              <a:t>1. CONDITIONING </a:t>
            </a:r>
            <a:r>
              <a:rPr lang="en-US" sz="1800" dirty="0" smtClean="0">
                <a:latin typeface="Times New Roman" panose="02020603050405020304" pitchFamily="18" charset="0"/>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The cartridge is equilibrated or conditioned with a solvent to wet the sorbent.</a:t>
            </a:r>
            <a:r>
              <a:rPr lang="en-US" sz="1800"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When silica particles are bonded with a hydrophobic phase, they become “waterproof” and must be conditioned in order to interact with aqueous </a:t>
            </a:r>
            <a:r>
              <a:rPr lang="en-US" sz="1700" dirty="0" smtClean="0">
                <a:latin typeface="Times New Roman" panose="02020603050405020304" pitchFamily="18" charset="0"/>
                <a:cs typeface="Times New Roman" panose="02020603050405020304" pitchFamily="18" charset="0"/>
              </a:rPr>
              <a:t>samples</a:t>
            </a:r>
            <a:endParaRPr lang="en-US" sz="17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698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SOLID PHASE EXTRACTION</a:t>
            </a:r>
            <a:endParaRPr lang="en-US" dirty="0"/>
          </a:p>
        </p:txBody>
      </p:sp>
      <p:sp>
        <p:nvSpPr>
          <p:cNvPr id="3" name="Content Placeholder 2"/>
          <p:cNvSpPr>
            <a:spLocks noGrp="1"/>
          </p:cNvSpPr>
          <p:nvPr>
            <p:ph sz="quarter" idx="13"/>
          </p:nvPr>
        </p:nvSpPr>
        <p:spPr/>
        <p:txBody>
          <a:bodyPr>
            <a:normAutofit/>
          </a:bodyPr>
          <a:lstStyle/>
          <a:p>
            <a:pPr marL="0" indent="0">
              <a:buNone/>
            </a:pPr>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is accomplished by passing methanol or a similar solvent through the sorbent bed. The solvent penetrates into the bonded layer and permits water molecules and </a:t>
            </a:r>
            <a:r>
              <a:rPr lang="en-US" sz="1600" dirty="0" err="1">
                <a:latin typeface="Times New Roman" panose="02020603050405020304" pitchFamily="18" charset="0"/>
                <a:cs typeface="Times New Roman" panose="02020603050405020304" pitchFamily="18" charset="0"/>
              </a:rPr>
              <a:t>analyte</a:t>
            </a:r>
            <a:r>
              <a:rPr lang="en-US" sz="1600" dirty="0">
                <a:latin typeface="Times New Roman" panose="02020603050405020304" pitchFamily="18" charset="0"/>
                <a:cs typeface="Times New Roman" panose="02020603050405020304" pitchFamily="18" charset="0"/>
              </a:rPr>
              <a:t> to diffuse into the bonded </a:t>
            </a:r>
            <a:r>
              <a:rPr lang="en-US" sz="1600" dirty="0" smtClean="0">
                <a:latin typeface="Times New Roman" panose="02020603050405020304" pitchFamily="18" charset="0"/>
                <a:cs typeface="Times New Roman" panose="02020603050405020304" pitchFamily="18" charset="0"/>
              </a:rPr>
              <a:t>phase.</a:t>
            </a:r>
          </a:p>
          <a:p>
            <a:pPr marL="0" indent="0">
              <a:buNone/>
            </a:pPr>
            <a:r>
              <a:rPr lang="en-US" sz="1800" dirty="0">
                <a:latin typeface="Times New Roman" panose="02020603050405020304" pitchFamily="18" charset="0"/>
                <a:cs typeface="Times New Roman" panose="02020603050405020304" pitchFamily="18" charset="0"/>
              </a:rPr>
              <a:t>2. RETENTION (</a:t>
            </a:r>
            <a:r>
              <a:rPr lang="en-US" sz="1800" dirty="0" smtClean="0">
                <a:latin typeface="Times New Roman" panose="02020603050405020304" pitchFamily="18" charset="0"/>
                <a:cs typeface="Times New Roman" panose="02020603050405020304" pitchFamily="18" charset="0"/>
              </a:rPr>
              <a:t>LOADING</a:t>
            </a:r>
            <a:r>
              <a:rPr lang="en-US" sz="1800" dirty="0" smtClean="0"/>
              <a:t>):</a:t>
            </a:r>
          </a:p>
          <a:p>
            <a:pPr marL="0" indent="0" algn="ctr">
              <a:buNone/>
            </a:pPr>
            <a:r>
              <a:rPr lang="en-US" sz="1600" dirty="0">
                <a:latin typeface="Times New Roman" panose="02020603050405020304" pitchFamily="18" charset="0"/>
                <a:cs typeface="Times New Roman" panose="02020603050405020304" pitchFamily="18" charset="0"/>
              </a:rPr>
              <a:t>solution containing the </a:t>
            </a:r>
            <a:r>
              <a:rPr lang="en-US" sz="1600" dirty="0" err="1">
                <a:latin typeface="Times New Roman" panose="02020603050405020304" pitchFamily="18" charset="0"/>
                <a:cs typeface="Times New Roman" panose="02020603050405020304" pitchFamily="18" charset="0"/>
              </a:rPr>
              <a:t>analyte</a:t>
            </a:r>
            <a:r>
              <a:rPr lang="en-US" sz="1600" dirty="0">
                <a:latin typeface="Times New Roman" panose="02020603050405020304" pitchFamily="18" charset="0"/>
                <a:cs typeface="Times New Roman" panose="02020603050405020304" pitchFamily="18" charset="0"/>
              </a:rPr>
              <a:t> is percolated through the solid phase. Ideally, the </a:t>
            </a:r>
            <a:r>
              <a:rPr lang="en-US" sz="1600" dirty="0" err="1">
                <a:latin typeface="Times New Roman" panose="02020603050405020304" pitchFamily="18" charset="0"/>
                <a:cs typeface="Times New Roman" panose="02020603050405020304" pitchFamily="18" charset="0"/>
              </a:rPr>
              <a:t>analyte</a:t>
            </a:r>
            <a:r>
              <a:rPr lang="en-US" sz="1600" dirty="0">
                <a:latin typeface="Times New Roman" panose="02020603050405020304" pitchFamily="18" charset="0"/>
                <a:cs typeface="Times New Roman" panose="02020603050405020304" pitchFamily="18" charset="0"/>
              </a:rPr>
              <a:t> and some impurities are retained on the sorbent i.e. the </a:t>
            </a:r>
            <a:r>
              <a:rPr lang="en-US" sz="1600" dirty="0" err="1">
                <a:latin typeface="Times New Roman" panose="02020603050405020304" pitchFamily="18" charset="0"/>
                <a:cs typeface="Times New Roman" panose="02020603050405020304" pitchFamily="18" charset="0"/>
              </a:rPr>
              <a:t>analyte</a:t>
            </a:r>
            <a:r>
              <a:rPr lang="en-US" sz="1600" dirty="0">
                <a:latin typeface="Times New Roman" panose="02020603050405020304" pitchFamily="18" charset="0"/>
                <a:cs typeface="Times New Roman" panose="02020603050405020304" pitchFamily="18" charset="0"/>
              </a:rPr>
              <a:t> and other sample constituents are adsorbed on the </a:t>
            </a:r>
            <a:r>
              <a:rPr lang="en-US" sz="1600" dirty="0" smtClean="0">
                <a:latin typeface="Times New Roman" panose="02020603050405020304" pitchFamily="18" charset="0"/>
                <a:cs typeface="Times New Roman" panose="02020603050405020304" pitchFamily="18" charset="0"/>
              </a:rPr>
              <a:t>sorbent </a:t>
            </a:r>
            <a:r>
              <a:rPr lang="en-US" sz="1600" dirty="0">
                <a:latin typeface="Times New Roman" panose="02020603050405020304" pitchFamily="18" charset="0"/>
                <a:cs typeface="Times New Roman" panose="02020603050405020304" pitchFamily="18" charset="0"/>
              </a:rPr>
              <a:t>extraction bed</a:t>
            </a:r>
            <a:r>
              <a:rPr lang="en-US" sz="1600" dirty="0" smtClean="0">
                <a:latin typeface="Times New Roman" panose="02020603050405020304" pitchFamily="18" charset="0"/>
                <a:cs typeface="Times New Roman" panose="02020603050405020304" pitchFamily="18" charset="0"/>
              </a:rPr>
              <a:t>.</a:t>
            </a:r>
          </a:p>
          <a:p>
            <a:pPr marL="0" indent="0">
              <a:buNone/>
            </a:pPr>
            <a:r>
              <a:rPr lang="en-US" sz="1800" dirty="0">
                <a:latin typeface="Times New Roman" panose="02020603050405020304" pitchFamily="18" charset="0"/>
                <a:cs typeface="Times New Roman" panose="02020603050405020304" pitchFamily="18" charset="0"/>
              </a:rPr>
              <a:t>3. RINSING (WASHING</a:t>
            </a:r>
            <a:r>
              <a:rPr lang="en-US" sz="1800" dirty="0" smtClean="0">
                <a:latin typeface="Times New Roman" panose="02020603050405020304" pitchFamily="18" charset="0"/>
                <a:cs typeface="Times New Roman" panose="02020603050405020304" pitchFamily="18" charset="0"/>
              </a:rPr>
              <a:t>):</a:t>
            </a:r>
          </a:p>
          <a:p>
            <a:pPr marL="0" indent="0" algn="ctr">
              <a:buNone/>
            </a:pPr>
            <a:r>
              <a:rPr lang="en-US" sz="1600" dirty="0">
                <a:latin typeface="Times New Roman" panose="02020603050405020304" pitchFamily="18" charset="0"/>
                <a:cs typeface="Times New Roman" panose="02020603050405020304" pitchFamily="18" charset="0"/>
              </a:rPr>
              <a:t>The sorbent is then washed to remove impurities</a:t>
            </a:r>
          </a:p>
        </p:txBody>
      </p:sp>
    </p:spTree>
    <p:extLst>
      <p:ext uri="{BB962C8B-B14F-4D97-AF65-F5344CB8AC3E}">
        <p14:creationId xmlns:p14="http://schemas.microsoft.com/office/powerpoint/2010/main" val="4237717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SOLID PHASE EXTRACTION</a:t>
            </a:r>
            <a:endParaRPr lang="en-US" dirty="0"/>
          </a:p>
        </p:txBody>
      </p:sp>
      <p:sp>
        <p:nvSpPr>
          <p:cNvPr id="3" name="Content Placeholder 2"/>
          <p:cNvSpPr>
            <a:spLocks noGrp="1"/>
          </p:cNvSpPr>
          <p:nvPr>
            <p:ph sz="quarter" idx="13"/>
          </p:nvPr>
        </p:nvSpPr>
        <p:spPr/>
        <p:txBody>
          <a:bodyPr/>
          <a:lstStyle/>
          <a:p>
            <a:pPr marL="0" indent="0">
              <a:buNone/>
            </a:pPr>
            <a:r>
              <a:rPr lang="en-US" sz="1800" dirty="0">
                <a:latin typeface="Times New Roman" panose="02020603050405020304" pitchFamily="18" charset="0"/>
                <a:cs typeface="Times New Roman" panose="02020603050405020304" pitchFamily="18" charset="0"/>
              </a:rPr>
              <a:t>4. </a:t>
            </a:r>
            <a:r>
              <a:rPr lang="en-US" sz="1800" dirty="0" smtClean="0">
                <a:latin typeface="Times New Roman" panose="02020603050405020304" pitchFamily="18" charset="0"/>
                <a:cs typeface="Times New Roman" panose="02020603050405020304" pitchFamily="18" charset="0"/>
              </a:rPr>
              <a:t>ELUTION</a:t>
            </a:r>
          </a:p>
          <a:p>
            <a:pPr marL="0" indent="0">
              <a:buNone/>
            </a:pPr>
            <a:r>
              <a:rPr lang="en-US" sz="1600" dirty="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Elution removes the desired </a:t>
            </a:r>
            <a:r>
              <a:rPr lang="en-US" sz="1600" dirty="0" err="1">
                <a:latin typeface="Times New Roman" panose="02020603050405020304" pitchFamily="18" charset="0"/>
                <a:cs typeface="Times New Roman" panose="02020603050405020304" pitchFamily="18" charset="0"/>
              </a:rPr>
              <a:t>analyte</a:t>
            </a:r>
            <a:r>
              <a:rPr lang="en-US" sz="1600" dirty="0">
                <a:latin typeface="Times New Roman" panose="02020603050405020304" pitchFamily="18" charset="0"/>
                <a:cs typeface="Times New Roman" panose="02020603050405020304" pitchFamily="18" charset="0"/>
              </a:rPr>
              <a:t>, perhaps leaving other constituents </a:t>
            </a:r>
            <a:r>
              <a:rPr lang="en-US" sz="1600" dirty="0" smtClean="0">
                <a:latin typeface="Times New Roman" panose="02020603050405020304" pitchFamily="18" charset="0"/>
                <a:cs typeface="Times New Roman" panose="02020603050405020304" pitchFamily="18" charset="0"/>
              </a:rPr>
              <a:t>behind depending </a:t>
            </a:r>
            <a:r>
              <a:rPr lang="en-US" sz="1600" dirty="0">
                <a:latin typeface="Times New Roman" panose="02020603050405020304" pitchFamily="18" charset="0"/>
                <a:cs typeface="Times New Roman" panose="02020603050405020304" pitchFamily="18" charset="0"/>
              </a:rPr>
              <a:t>on the relative strengths of interaction with the solid phase or solubility in the eluting </a:t>
            </a:r>
            <a:r>
              <a:rPr lang="en-US" sz="1600" dirty="0" smtClean="0">
                <a:latin typeface="Times New Roman" panose="02020603050405020304" pitchFamily="18" charset="0"/>
                <a:cs typeface="Times New Roman" panose="02020603050405020304" pitchFamily="18" charset="0"/>
              </a:rPr>
              <a:t>solvent.</a:t>
            </a:r>
          </a:p>
          <a:p>
            <a:pPr marL="0" indent="0">
              <a:buNone/>
            </a:pPr>
            <a:r>
              <a:rPr lang="en-US" sz="1800" b="1" dirty="0" smtClean="0">
                <a:latin typeface="Times New Roman" panose="02020603050405020304" pitchFamily="18" charset="0"/>
                <a:cs typeface="Times New Roman" panose="02020603050405020304" pitchFamily="18" charset="0"/>
              </a:rPr>
              <a:t>SAMPLE PROCESSING</a:t>
            </a:r>
            <a:r>
              <a:rPr lang="en-US" sz="1600" b="1" dirty="0" smtClean="0">
                <a:latin typeface="Times New Roman" panose="02020603050405020304" pitchFamily="18" charset="0"/>
                <a:cs typeface="Times New Roman" panose="02020603050405020304" pitchFamily="18" charset="0"/>
              </a:rPr>
              <a:t>:</a:t>
            </a:r>
          </a:p>
          <a:p>
            <a:pPr marL="0" indent="0" algn="ctr">
              <a:buNone/>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powdered phase is generally placed in a small cartridge, similar to a plastic syringe. Sample is placed in the cartridge and forced through by means of a plunger (positive pressure) or a vacuum (negative pressure), or by </a:t>
            </a:r>
            <a:r>
              <a:rPr lang="en-US" sz="1600" dirty="0" smtClean="0">
                <a:latin typeface="Times New Roman" panose="02020603050405020304" pitchFamily="18" charset="0"/>
                <a:cs typeface="Times New Roman" panose="02020603050405020304" pitchFamily="18" charset="0"/>
              </a:rPr>
              <a:t>centrifugation.</a:t>
            </a:r>
          </a:p>
        </p:txBody>
      </p:sp>
    </p:spTree>
    <p:extLst>
      <p:ext uri="{BB962C8B-B14F-4D97-AF65-F5344CB8AC3E}">
        <p14:creationId xmlns:p14="http://schemas.microsoft.com/office/powerpoint/2010/main" val="3145110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SOLID PHASE EXTRACTION</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algn="ctr"/>
            <a:r>
              <a:rPr lang="en-US" sz="2400" dirty="0" smtClean="0">
                <a:latin typeface="Times New Roman" panose="02020603050405020304" pitchFamily="18" charset="0"/>
                <a:cs typeface="Times New Roman" panose="02020603050405020304" pitchFamily="18" charset="0"/>
              </a:rPr>
              <a:t>GENERAL METHODS OF PROCESSING SAMPLE</a:t>
            </a:r>
            <a:endParaRPr lang="en-US" sz="2400" dirty="0">
              <a:latin typeface="Times New Roman" panose="02020603050405020304" pitchFamily="18" charset="0"/>
              <a:cs typeface="Times New Roman" panose="02020603050405020304" pitchFamily="18" charset="0"/>
            </a:endParaRPr>
          </a:p>
        </p:txBody>
      </p:sp>
      <p:pic>
        <p:nvPicPr>
          <p:cNvPr id="7" name="Content Placeholder 6"/>
          <p:cNvPicPr>
            <a:picLocks noGrp="1" noChangeAspect="1"/>
          </p:cNvPicPr>
          <p:nvPr>
            <p:ph sz="quarter" idx="13"/>
          </p:nvPr>
        </p:nvPicPr>
        <p:blipFill>
          <a:blip r:embed="rId2"/>
          <a:stretch>
            <a:fillRect/>
          </a:stretch>
        </p:blipFill>
        <p:spPr>
          <a:xfrm>
            <a:off x="914400" y="3308893"/>
            <a:ext cx="5105400" cy="2660833"/>
          </a:xfrm>
          <a:prstGeom prst="rect">
            <a:avLst/>
          </a:prstGeom>
        </p:spPr>
      </p:pic>
      <p:sp>
        <p:nvSpPr>
          <p:cNvPr id="5" name="Text Placeholder 4"/>
          <p:cNvSpPr>
            <a:spLocks noGrp="1"/>
          </p:cNvSpPr>
          <p:nvPr>
            <p:ph type="body" sz="quarter" idx="3"/>
          </p:nvPr>
        </p:nvSpPr>
        <p:spPr/>
        <p:txBody>
          <a:bodyPr/>
          <a:lstStyle/>
          <a:p>
            <a:pPr algn="ctr"/>
            <a:r>
              <a:rPr lang="en-US" sz="2400" dirty="0" smtClean="0">
                <a:latin typeface="Times New Roman" panose="02020603050405020304" pitchFamily="18" charset="0"/>
                <a:cs typeface="Times New Roman" panose="02020603050405020304" pitchFamily="18" charset="0"/>
              </a:rPr>
              <a:t>SPE CLEANUP PROCEDURE</a:t>
            </a:r>
          </a:p>
        </p:txBody>
      </p:sp>
      <p:pic>
        <p:nvPicPr>
          <p:cNvPr id="8" name="Content Placeholder 7"/>
          <p:cNvPicPr>
            <a:picLocks noGrp="1" noChangeAspect="1"/>
          </p:cNvPicPr>
          <p:nvPr>
            <p:ph sz="quarter" idx="14"/>
          </p:nvPr>
        </p:nvPicPr>
        <p:blipFill>
          <a:blip r:embed="rId3"/>
          <a:stretch>
            <a:fillRect/>
          </a:stretch>
        </p:blipFill>
        <p:spPr>
          <a:xfrm>
            <a:off x="6753497" y="3207336"/>
            <a:ext cx="4402183" cy="2740025"/>
          </a:xfrm>
          <a:prstGeom prst="rect">
            <a:avLst/>
          </a:prstGeom>
        </p:spPr>
      </p:pic>
    </p:spTree>
    <p:extLst>
      <p:ext uri="{BB962C8B-B14F-4D97-AF65-F5344CB8AC3E}">
        <p14:creationId xmlns:p14="http://schemas.microsoft.com/office/powerpoint/2010/main" val="3785756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TYPES OF SPE</a:t>
            </a:r>
            <a:endParaRPr lang="en-US"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sz="quarter" idx="13"/>
          </p:nvPr>
        </p:nvPicPr>
        <p:blipFill>
          <a:blip r:embed="rId2"/>
          <a:stretch>
            <a:fillRect/>
          </a:stretch>
        </p:blipFill>
        <p:spPr>
          <a:xfrm>
            <a:off x="1863634" y="2214694"/>
            <a:ext cx="8464732" cy="3707266"/>
          </a:xfrm>
          <a:prstGeom prst="rect">
            <a:avLst/>
          </a:prstGeom>
        </p:spPr>
      </p:pic>
    </p:spTree>
    <p:extLst>
      <p:ext uri="{BB962C8B-B14F-4D97-AF65-F5344CB8AC3E}">
        <p14:creationId xmlns:p14="http://schemas.microsoft.com/office/powerpoint/2010/main" val="3325576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150" y="291946"/>
            <a:ext cx="10364451" cy="1596177"/>
          </a:xfrm>
        </p:spPr>
        <p:txBody>
          <a:bodyPr/>
          <a:lstStyle/>
          <a:p>
            <a:r>
              <a:rPr lang="en-US" dirty="0">
                <a:latin typeface="Times New Roman" panose="02020603050405020304" pitchFamily="18" charset="0"/>
                <a:cs typeface="Times New Roman" panose="02020603050405020304" pitchFamily="18" charset="0"/>
              </a:rPr>
              <a:t>SOLID PHASE EXTRACTION</a:t>
            </a:r>
            <a:endParaRPr lang="en-US" dirty="0"/>
          </a:p>
        </p:txBody>
      </p:sp>
      <p:sp>
        <p:nvSpPr>
          <p:cNvPr id="3" name="Content Placeholder 2"/>
          <p:cNvSpPr>
            <a:spLocks noGrp="1"/>
          </p:cNvSpPr>
          <p:nvPr>
            <p:ph sz="quarter" idx="13"/>
          </p:nvPr>
        </p:nvSpPr>
        <p:spPr>
          <a:xfrm>
            <a:off x="913150" y="1770557"/>
            <a:ext cx="10363826" cy="4290609"/>
          </a:xfrm>
        </p:spPr>
        <p:txBody>
          <a:bodyPr>
            <a:normAutofit fontScale="62500" lnSpcReduction="20000"/>
          </a:bodyPr>
          <a:lstStyle/>
          <a:p>
            <a:pPr marL="0" indent="0">
              <a:buNone/>
            </a:pPr>
            <a:r>
              <a:rPr lang="en-US" sz="2600" b="1" dirty="0">
                <a:latin typeface="Times New Roman" panose="02020603050405020304" pitchFamily="18" charset="0"/>
                <a:cs typeface="Times New Roman" panose="02020603050405020304" pitchFamily="18" charset="0"/>
              </a:rPr>
              <a:t>SORBENTS (SOLID PHASE): </a:t>
            </a:r>
            <a:endParaRPr lang="en-US" sz="2600" b="1" dirty="0" smtClean="0">
              <a:latin typeface="Times New Roman" panose="02020603050405020304" pitchFamily="18" charset="0"/>
              <a:cs typeface="Times New Roman" panose="02020603050405020304" pitchFamily="18" charset="0"/>
            </a:endParaRPr>
          </a:p>
          <a:p>
            <a:pPr marL="0" indent="0">
              <a:buNone/>
            </a:pPr>
            <a:r>
              <a:rPr lang="en-US" sz="2600" dirty="0" smtClean="0">
                <a:latin typeface="Times New Roman" panose="02020603050405020304" pitchFamily="18" charset="0"/>
                <a:cs typeface="Times New Roman" panose="02020603050405020304" pitchFamily="18" charset="0"/>
              </a:rPr>
              <a:t>A </a:t>
            </a:r>
            <a:r>
              <a:rPr lang="en-US" sz="2600" dirty="0">
                <a:latin typeface="Times New Roman" panose="02020603050405020304" pitchFamily="18" charset="0"/>
                <a:cs typeface="Times New Roman" panose="02020603050405020304" pitchFamily="18" charset="0"/>
              </a:rPr>
              <a:t>stationary phase of polar functionally bonded silica with short carbons chains frequently makes up the solid phase. In this technique, a particular type of organic functional group is chemically bonded to a solid surface, for example, powdered silica. A common example is the bonding of C18 chains on silica, with particle sizes on the order of 40 µm. The bonded hydrocarbon creates a virtual liquid phase, into which hydrophobic organic </a:t>
            </a:r>
            <a:r>
              <a:rPr lang="en-US" sz="2600" dirty="0" err="1">
                <a:latin typeface="Times New Roman" panose="02020603050405020304" pitchFamily="18" charset="0"/>
                <a:cs typeface="Times New Roman" panose="02020603050405020304" pitchFamily="18" charset="0"/>
              </a:rPr>
              <a:t>analytes</a:t>
            </a:r>
            <a:r>
              <a:rPr lang="en-US" sz="2600" dirty="0">
                <a:latin typeface="Times New Roman" panose="02020603050405020304" pitchFamily="18" charset="0"/>
                <a:cs typeface="Times New Roman" panose="02020603050405020304" pitchFamily="18" charset="0"/>
              </a:rPr>
              <a:t> in an aqueous sample can partition and be </a:t>
            </a:r>
            <a:r>
              <a:rPr lang="en-US" sz="2600" dirty="0" smtClean="0">
                <a:latin typeface="Times New Roman" panose="02020603050405020304" pitchFamily="18" charset="0"/>
                <a:cs typeface="Times New Roman" panose="02020603050405020304" pitchFamily="18" charset="0"/>
              </a:rPr>
              <a:t>extracted</a:t>
            </a:r>
            <a:r>
              <a:rPr lang="en-US" dirty="0" smtClean="0"/>
              <a:t> </a:t>
            </a:r>
          </a:p>
          <a:p>
            <a:pPr marL="0" indent="0">
              <a:buNone/>
            </a:pPr>
            <a:r>
              <a:rPr lang="en-US" sz="2600" b="1" dirty="0" smtClean="0">
                <a:latin typeface="Times New Roman" panose="02020603050405020304" pitchFamily="18" charset="0"/>
                <a:cs typeface="Times New Roman" panose="02020603050405020304" pitchFamily="18" charset="0"/>
              </a:rPr>
              <a:t>OTHER </a:t>
            </a:r>
            <a:r>
              <a:rPr lang="en-US" sz="2600" b="1" dirty="0">
                <a:latin typeface="Times New Roman" panose="02020603050405020304" pitchFamily="18" charset="0"/>
                <a:cs typeface="Times New Roman" panose="02020603050405020304" pitchFamily="18" charset="0"/>
              </a:rPr>
              <a:t>SORBENTS: </a:t>
            </a:r>
          </a:p>
          <a:p>
            <a:pPr marL="0" indent="0">
              <a:buNone/>
            </a:pPr>
            <a:r>
              <a:rPr lang="en-US" sz="2300" dirty="0" smtClean="0">
                <a:latin typeface="Times New Roman" panose="02020603050405020304" pitchFamily="18" charset="0"/>
                <a:cs typeface="Times New Roman" panose="02020603050405020304" pitchFamily="18" charset="0"/>
              </a:rPr>
              <a:t>Sorbents </a:t>
            </a:r>
            <a:r>
              <a:rPr lang="en-US" sz="2300" dirty="0">
                <a:latin typeface="Times New Roman" panose="02020603050405020304" pitchFamily="18" charset="0"/>
                <a:cs typeface="Times New Roman" panose="02020603050405020304" pitchFamily="18" charset="0"/>
              </a:rPr>
              <a:t>are available in long chain lengths(C20 and </a:t>
            </a:r>
            <a:r>
              <a:rPr lang="en-US" sz="2300" dirty="0" smtClean="0">
                <a:latin typeface="Times New Roman" panose="02020603050405020304" pitchFamily="18" charset="0"/>
                <a:cs typeface="Times New Roman" panose="02020603050405020304" pitchFamily="18" charset="0"/>
              </a:rPr>
              <a:t>C30)for isolation </a:t>
            </a:r>
            <a:r>
              <a:rPr lang="en-US" sz="2300" dirty="0">
                <a:latin typeface="Times New Roman" panose="02020603050405020304" pitchFamily="18" charset="0"/>
                <a:cs typeface="Times New Roman" panose="02020603050405020304" pitchFamily="18" charset="0"/>
              </a:rPr>
              <a:t>of hydrophobic molecules</a:t>
            </a:r>
            <a:r>
              <a:rPr lang="en-US" sz="2300" b="1" dirty="0">
                <a:latin typeface="Times New Roman" panose="02020603050405020304" pitchFamily="18" charset="0"/>
                <a:cs typeface="Times New Roman" panose="02020603050405020304" pitchFamily="18" charset="0"/>
              </a:rPr>
              <a:t>. “Universal sorbents”</a:t>
            </a:r>
            <a:r>
              <a:rPr lang="en-US" sz="2300" dirty="0">
                <a:latin typeface="Times New Roman" panose="02020603050405020304" pitchFamily="18" charset="0"/>
                <a:cs typeface="Times New Roman" panose="02020603050405020304" pitchFamily="18" charset="0"/>
              </a:rPr>
              <a:t> have been developed that will sorb a group of structurally similar compounds</a:t>
            </a:r>
            <a:r>
              <a:rPr lang="en-US" sz="2300" dirty="0" smtClean="0">
                <a:latin typeface="Times New Roman" panose="02020603050405020304" pitchFamily="18" charset="0"/>
                <a:cs typeface="Times New Roman" panose="02020603050405020304" pitchFamily="18" charset="0"/>
              </a:rPr>
              <a:t>.</a:t>
            </a:r>
          </a:p>
          <a:p>
            <a:pPr marL="0" indent="0">
              <a:buNone/>
            </a:pPr>
            <a:endParaRPr lang="en-US" sz="2300" b="1" dirty="0" smtClean="0">
              <a:latin typeface="Times New Roman" panose="02020603050405020304" pitchFamily="18" charset="0"/>
              <a:cs typeface="Times New Roman" panose="02020603050405020304" pitchFamily="18" charset="0"/>
            </a:endParaRPr>
          </a:p>
          <a:p>
            <a:pPr marL="0" indent="0">
              <a:buNone/>
            </a:pPr>
            <a:r>
              <a:rPr lang="en-US" sz="2300" b="1" dirty="0" smtClean="0">
                <a:latin typeface="Times New Roman" panose="02020603050405020304" pitchFamily="18" charset="0"/>
                <a:cs typeface="Times New Roman" panose="02020603050405020304" pitchFamily="18" charset="0"/>
              </a:rPr>
              <a:t>EXAMPLE:</a:t>
            </a:r>
            <a:r>
              <a:rPr lang="en-US" sz="2300" dirty="0" smtClean="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a </a:t>
            </a:r>
            <a:r>
              <a:rPr lang="en-US" sz="2600" dirty="0">
                <a:latin typeface="Times New Roman" panose="02020603050405020304" pitchFamily="18" charset="0"/>
                <a:cs typeface="Times New Roman" panose="02020603050405020304" pitchFamily="18" charset="0"/>
              </a:rPr>
              <a:t>synthetic polymer of N-</a:t>
            </a:r>
            <a:r>
              <a:rPr lang="en-US" sz="2600" dirty="0" err="1">
                <a:latin typeface="Times New Roman" panose="02020603050405020304" pitchFamily="18" charset="0"/>
                <a:cs typeface="Times New Roman" panose="02020603050405020304" pitchFamily="18" charset="0"/>
              </a:rPr>
              <a:t>vinylpyrrolidone</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tophalf</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ofmolecule</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anddivinylbenzene</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bottomhalf</a:t>
            </a:r>
            <a:r>
              <a:rPr lang="en-US" sz="2600" dirty="0">
                <a:latin typeface="Times New Roman" panose="02020603050405020304" pitchFamily="18" charset="0"/>
                <a:cs typeface="Times New Roman" panose="02020603050405020304" pitchFamily="18" charset="0"/>
              </a:rPr>
              <a:t>). It provides hydrophilicity for wetting and hydrophobicity for </a:t>
            </a:r>
            <a:r>
              <a:rPr lang="en-US" sz="2600" dirty="0" err="1">
                <a:latin typeface="Times New Roman" panose="02020603050405020304" pitchFamily="18" charset="0"/>
                <a:cs typeface="Times New Roman" panose="02020603050405020304" pitchFamily="18" charset="0"/>
              </a:rPr>
              <a:t>analyte</a:t>
            </a:r>
            <a:r>
              <a:rPr lang="en-US" sz="2600" dirty="0">
                <a:latin typeface="Times New Roman" panose="02020603050405020304" pitchFamily="18" charset="0"/>
                <a:cs typeface="Times New Roman" panose="02020603050405020304" pitchFamily="18" charset="0"/>
              </a:rPr>
              <a:t> retention. </a:t>
            </a:r>
          </a:p>
        </p:txBody>
      </p:sp>
    </p:spTree>
    <p:extLst>
      <p:ext uri="{BB962C8B-B14F-4D97-AF65-F5344CB8AC3E}">
        <p14:creationId xmlns:p14="http://schemas.microsoft.com/office/powerpoint/2010/main" val="1152237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SOLID PHASE EXTRACTION</a:t>
            </a:r>
            <a:endParaRPr lang="en-US" dirty="0"/>
          </a:p>
        </p:txBody>
      </p:sp>
      <p:pic>
        <p:nvPicPr>
          <p:cNvPr id="2050" name="Picture 2" descr="VILNIUS UNIVERSITY"/>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3187337" y="2495007"/>
            <a:ext cx="5708469" cy="3487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98527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docProps/app.xml><?xml version="1.0" encoding="utf-8"?>
<Properties xmlns="http://schemas.openxmlformats.org/officeDocument/2006/extended-properties" xmlns:vt="http://schemas.openxmlformats.org/officeDocument/2006/docPropsVTypes">
  <Template>TM04033925[[fn=Droplet]]</Template>
  <TotalTime>136</TotalTime>
  <Words>1100</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Times New Roman</vt:lpstr>
      <vt:lpstr>Tw Cen MT</vt:lpstr>
      <vt:lpstr>Droplet</vt:lpstr>
      <vt:lpstr>Solvent extraction</vt:lpstr>
      <vt:lpstr>SOLID PHASE EXTRACTION</vt:lpstr>
      <vt:lpstr>SOLID PHASE EXTRACTION</vt:lpstr>
      <vt:lpstr>SOLID PHASE EXTRACTION</vt:lpstr>
      <vt:lpstr>SOLID PHASE EXTRACTION</vt:lpstr>
      <vt:lpstr>SOLID PHASE EXTRACTION</vt:lpstr>
      <vt:lpstr>TYPES OF SPE</vt:lpstr>
      <vt:lpstr>SOLID PHASE EXTRACTION</vt:lpstr>
      <vt:lpstr>SOLID PHASE EXTRACTION</vt:lpstr>
      <vt:lpstr>SOLID PHASE EXTRACTION</vt:lpstr>
      <vt:lpstr>SOLID PHASE EXTRACTION</vt:lpstr>
      <vt:lpstr>SOLID PHASE EXTRACTION</vt:lpstr>
      <vt:lpstr>SOLID PHASE EXTRACTION</vt:lpstr>
      <vt:lpstr>SOLID PHASE EXTRACTION</vt:lpstr>
      <vt:lpstr>SOLID PHASE EXTRACTION</vt:lpstr>
      <vt:lpstr> SOLID PHASE EXTRACTION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Solvent extraction</dc:title>
  <dc:creator>Zainab Zahra</dc:creator>
  <cp:lastModifiedBy>Zainab Zahra</cp:lastModifiedBy>
  <cp:revision>14</cp:revision>
  <dcterms:created xsi:type="dcterms:W3CDTF">2022-10-08T21:26:14Z</dcterms:created>
  <dcterms:modified xsi:type="dcterms:W3CDTF">2022-10-08T23:42:52Z</dcterms:modified>
</cp:coreProperties>
</file>