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337" r:id="rId3"/>
    <p:sldId id="338" r:id="rId4"/>
    <p:sldId id="388" r:id="rId5"/>
    <p:sldId id="365" r:id="rId6"/>
    <p:sldId id="286" r:id="rId7"/>
    <p:sldId id="318" r:id="rId8"/>
    <p:sldId id="439" r:id="rId9"/>
    <p:sldId id="412" r:id="rId10"/>
    <p:sldId id="362" r:id="rId11"/>
    <p:sldId id="363" r:id="rId12"/>
    <p:sldId id="440" r:id="rId13"/>
    <p:sldId id="323" r:id="rId14"/>
    <p:sldId id="430" r:id="rId15"/>
    <p:sldId id="336" r:id="rId16"/>
    <p:sldId id="387" r:id="rId17"/>
    <p:sldId id="396" r:id="rId18"/>
    <p:sldId id="326" r:id="rId19"/>
    <p:sldId id="402" r:id="rId20"/>
    <p:sldId id="399" r:id="rId21"/>
    <p:sldId id="400" r:id="rId22"/>
    <p:sldId id="343"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易祥" initials="YX" lastIdx="3" clrIdx="0"/>
  <p:cmAuthor id="1" name="钱迪闻"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80CA"/>
    <a:srgbClr val="D1D1D1"/>
    <a:srgbClr val="279FC9"/>
    <a:srgbClr val="117ACA"/>
    <a:srgbClr val="269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0" d="100"/>
          <a:sy n="90" d="100"/>
        </p:scale>
        <p:origin x="280" y="76"/>
      </p:cViewPr>
      <p:guideLst>
        <p:guide orient="horz" pos="212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000" b="0" i="0" u="none" strike="noStrike" kern="1200" cap="none" spc="20" baseline="0">
                <a:solidFill>
                  <a:schemeClr val="tx1"/>
                </a:solidFill>
                <a:latin typeface="方正教材规范楷体_GBK" charset="0"/>
                <a:ea typeface="方正教材规范楷体_GBK" charset="0"/>
                <a:cs typeface="方正教材规范楷体_GBK" charset="0"/>
                <a:sym typeface="方正教材规范楷体_GBK" charset="0"/>
              </a:defRPr>
            </a:pPr>
            <a:r>
              <a:rPr lang="zh-CN" sz="2000">
                <a:solidFill>
                  <a:schemeClr val="tx1"/>
                </a:solidFill>
                <a:latin typeface="方正教材规范楷体_GBK" charset="0"/>
                <a:ea typeface="方正教材规范楷体_GBK" charset="0"/>
                <a:cs typeface="方正教材规范楷体_GBK" charset="0"/>
                <a:sym typeface="方正教材规范楷体_GBK" charset="0"/>
              </a:rPr>
              <a:t>中国翻译市场</a:t>
            </a:r>
          </a:p>
        </c:rich>
      </c:tx>
      <c:layout>
        <c:manualLayout>
          <c:xMode val="edge"/>
          <c:yMode val="edge"/>
          <c:x val="0.38993749999999999"/>
          <c:y val="0"/>
        </c:manualLayout>
      </c:layout>
      <c:overlay val="0"/>
      <c:spPr>
        <a:noFill/>
        <a:ln>
          <a:noFill/>
        </a:ln>
        <a:effectLst/>
      </c:spPr>
      <c:txPr>
        <a:bodyPr rot="0" spcFirstLastPara="1" vertOverflow="ellipsis" vert="horz" wrap="square" anchor="ctr" anchorCtr="1"/>
        <a:lstStyle/>
        <a:p>
          <a:pPr>
            <a:defRPr lang="zh-CN" sz="2000" b="0" i="0" u="none" strike="noStrike" kern="1200" cap="none" spc="20" baseline="0">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title>
    <c:autoTitleDeleted val="0"/>
    <c:plotArea>
      <c:layout>
        <c:manualLayout>
          <c:layoutTarget val="inner"/>
          <c:xMode val="edge"/>
          <c:yMode val="edge"/>
          <c:x val="7.1906365740740705E-2"/>
          <c:y val="0.107692307692308"/>
          <c:w val="0.90457517224409401"/>
          <c:h val="0.72933047924886296"/>
        </c:manualLayout>
      </c:layout>
      <c:barChart>
        <c:barDir val="col"/>
        <c:grouping val="clustered"/>
        <c:varyColors val="0"/>
        <c:ser>
          <c:idx val="0"/>
          <c:order val="0"/>
          <c:tx>
            <c:strRef>
              <c:f>Sheet1!$B$1</c:f>
              <c:strCache>
                <c:ptCount val="1"/>
                <c:pt idx="0">
                  <c:v>翻译市场</c:v>
                </c:pt>
              </c:strCache>
            </c:strRef>
          </c:tx>
          <c:spPr>
            <a:solidFill>
              <a:schemeClr val="accent2"/>
            </a:solidFill>
            <a:ln w="9525" cap="flat" cmpd="sng" algn="ctr">
              <a:solidFill>
                <a:schemeClr val="accent1">
                  <a:shade val="95000"/>
                </a:schemeClr>
              </a:solidFill>
              <a:round/>
            </a:ln>
            <a:effectLst/>
          </c:spPr>
          <c:invertIfNegative val="0"/>
          <c:dLbls>
            <c:dLbl>
              <c:idx val="0"/>
              <c:layout>
                <c:manualLayout>
                  <c:x val="1.46990740740741E-3"/>
                  <c:y val="-3.3939743589743603E-2"/>
                </c:manualLayout>
              </c:layout>
              <c:tx>
                <c:rich>
                  <a:bodyPr/>
                  <a:lstStyle/>
                  <a:p>
                    <a:r>
                      <a:rPr lang="en-US" altLang="zh-CN" u="none" strike="noStrike" cap="none" normalizeH="0" dirty="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rPr>
                      <a:t>122</a:t>
                    </a:r>
                    <a:r>
                      <a:rPr altLang="en-US" u="none" strike="noStrike" cap="none" normalizeH="0" dirty="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rPr>
                      <a:t>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B7B-4EFC-929A-2F6D74DD6A5F}"/>
                </c:ext>
              </c:extLst>
            </c:dLbl>
            <c:dLbl>
              <c:idx val="1"/>
              <c:layout>
                <c:manualLayout>
                  <c:x val="0"/>
                  <c:y val="-6.5128205128205097E-4"/>
                </c:manualLayout>
              </c:layout>
              <c:tx>
                <c:rich>
                  <a:bodyPr/>
                  <a:lstStyle/>
                  <a:p>
                    <a:r>
                      <a:t>320亿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B7B-4EFC-929A-2F6D74DD6A5F}"/>
                </c:ext>
              </c:extLst>
            </c:dLbl>
            <c:dLbl>
              <c:idx val="2"/>
              <c:layout>
                <c:manualLayout>
                  <c:x val="1.4699074074073499E-3"/>
                  <c:y val="-8.7923076923077902E-3"/>
                </c:manualLayout>
              </c:layout>
              <c:tx>
                <c:rich>
                  <a:bodyPr/>
                  <a:lstStyle/>
                  <a:p>
                    <a:r>
                      <a:t>422亿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B7B-4EFC-929A-2F6D74DD6A5F}"/>
                </c:ext>
              </c:extLst>
            </c:dLbl>
            <c:dLbl>
              <c:idx val="3"/>
              <c:layout>
                <c:manualLayout>
                  <c:x val="1.4699074074073001E-3"/>
                  <c:y val="-6.0786324786325299E-3"/>
                </c:manualLayout>
              </c:layout>
              <c:tx>
                <c:rich>
                  <a:bodyPr/>
                  <a:lstStyle/>
                  <a:p>
                    <a:r>
                      <a:t>620亿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B7B-4EFC-929A-2F6D74DD6A5F}"/>
                </c:ext>
              </c:extLst>
            </c:dLbl>
            <c:dLbl>
              <c:idx val="4"/>
              <c:layout>
                <c:manualLayout>
                  <c:x val="0"/>
                  <c:y val="-6.0786324786324796E-3"/>
                </c:manualLayout>
              </c:layout>
              <c:tx>
                <c:rich>
                  <a:bodyPr/>
                  <a:lstStyle/>
                  <a:p>
                    <a:r>
                      <a:t>962亿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B7B-4EFC-929A-2F6D74DD6A5F}"/>
                </c:ext>
              </c:extLst>
            </c:dLbl>
            <c:dLbl>
              <c:idx val="5"/>
              <c:layout>
                <c:manualLayout>
                  <c:x val="-5.4386574074074101E-2"/>
                  <c:y val="-2.5074358974359001E-2"/>
                </c:manualLayout>
              </c:layout>
              <c:tx>
                <c:rich>
                  <a:bodyPr/>
                  <a:lstStyle/>
                  <a:p>
                    <a:r>
                      <a:t>1220亿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B7B-4EFC-929A-2F6D74DD6A5F}"/>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cap="none" spc="0" normalizeH="0" baseline="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2011年</c:v>
                </c:pt>
                <c:pt idx="1">
                  <c:v>2014年</c:v>
                </c:pt>
                <c:pt idx="2">
                  <c:v>2017年</c:v>
                </c:pt>
                <c:pt idx="3">
                  <c:v>2020年</c:v>
                </c:pt>
                <c:pt idx="4">
                  <c:v>2023年</c:v>
                </c:pt>
                <c:pt idx="5">
                  <c:v>2026年</c:v>
                </c:pt>
              </c:strCache>
            </c:strRef>
          </c:cat>
          <c:val>
            <c:numRef>
              <c:f>Sheet1!$B$2:$B$7</c:f>
              <c:numCache>
                <c:formatCode>General</c:formatCode>
                <c:ptCount val="6"/>
                <c:pt idx="0">
                  <c:v>122</c:v>
                </c:pt>
                <c:pt idx="1">
                  <c:v>320</c:v>
                </c:pt>
                <c:pt idx="2">
                  <c:v>422</c:v>
                </c:pt>
                <c:pt idx="3">
                  <c:v>620</c:v>
                </c:pt>
                <c:pt idx="4">
                  <c:v>962</c:v>
                </c:pt>
                <c:pt idx="5">
                  <c:v>1220</c:v>
                </c:pt>
              </c:numCache>
            </c:numRef>
          </c:val>
          <c:extLst>
            <c:ext xmlns:c16="http://schemas.microsoft.com/office/drawing/2014/chart" uri="{C3380CC4-5D6E-409C-BE32-E72D297353CC}">
              <c16:uniqueId val="{00000006-FB7B-4EFC-929A-2F6D74DD6A5F}"/>
            </c:ext>
          </c:extLst>
        </c:ser>
        <c:ser>
          <c:idx val="1"/>
          <c:order val="1"/>
          <c:tx>
            <c:strRef>
              <c:f>Sheet1!$C$1</c:f>
              <c:strCache>
                <c:ptCount val="1"/>
                <c:pt idx="0">
                  <c:v>人工翻译</c:v>
                </c:pt>
              </c:strCache>
            </c:strRef>
          </c:tx>
          <c:spPr>
            <a:solidFill>
              <a:schemeClr val="accent2">
                <a:lumMod val="75000"/>
              </a:schemeClr>
            </a:solidFill>
            <a:ln w="9525" cap="flat" cmpd="sng" algn="ctr">
              <a:solidFill>
                <a:schemeClr val="accent2">
                  <a:shade val="95000"/>
                </a:schemeClr>
              </a:solidFill>
              <a:round/>
            </a:ln>
            <a:effectLst/>
          </c:spPr>
          <c:invertIfNegative val="0"/>
          <c:dLbls>
            <c:dLbl>
              <c:idx val="0"/>
              <c:layout>
                <c:manualLayout>
                  <c:x val="0"/>
                  <c:y val="-1.2379700854700901E-2"/>
                </c:manualLayout>
              </c:layout>
              <c:tx>
                <c:rich>
                  <a:bodyPr/>
                  <a:lstStyle/>
                  <a:p>
                    <a:r>
                      <a:t>80亿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FB7B-4EFC-929A-2F6D74DD6A5F}"/>
                </c:ext>
              </c:extLst>
            </c:dLbl>
            <c:dLbl>
              <c:idx val="1"/>
              <c:layout>
                <c:manualLayout>
                  <c:x val="5.8796296296296296E-3"/>
                  <c:y val="-3.05017094017094E-2"/>
                </c:manualLayout>
              </c:layout>
              <c:tx>
                <c:rich>
                  <a:bodyPr/>
                  <a:lstStyle/>
                  <a:p>
                    <a:r>
                      <a:t>120亿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FB7B-4EFC-929A-2F6D74DD6A5F}"/>
                </c:ext>
              </c:extLst>
            </c:dLbl>
            <c:dLbl>
              <c:idx val="2"/>
              <c:layout>
                <c:manualLayout>
                  <c:x val="7.34953703703698E-3"/>
                  <c:y val="-2.5074358974359001E-2"/>
                </c:manualLayout>
              </c:layout>
              <c:tx>
                <c:rich>
                  <a:bodyPr/>
                  <a:lstStyle/>
                  <a:p>
                    <a:r>
                      <a:t>162亿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FB7B-4EFC-929A-2F6D74DD6A5F}"/>
                </c:ext>
              </c:extLst>
            </c:dLbl>
            <c:dLbl>
              <c:idx val="3"/>
              <c:layout>
                <c:manualLayout>
                  <c:x val="3.5277777777778401E-3"/>
                  <c:y val="-1.69333333333333E-2"/>
                </c:manualLayout>
              </c:layout>
              <c:tx>
                <c:rich>
                  <a:bodyPr/>
                  <a:lstStyle/>
                  <a:p>
                    <a:r>
                      <a:t>220亿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FB7B-4EFC-929A-2F6D74DD6A5F}"/>
                </c:ext>
              </c:extLst>
            </c:dLbl>
            <c:dLbl>
              <c:idx val="4"/>
              <c:layout>
                <c:manualLayout>
                  <c:x val="1.46990740740741E-3"/>
                  <c:y val="-5.76384615384615E-2"/>
                </c:manualLayout>
              </c:layout>
              <c:tx>
                <c:rich>
                  <a:bodyPr/>
                  <a:lstStyle/>
                  <a:p>
                    <a:r>
                      <a:t>382亿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FB7B-4EFC-929A-2F6D74DD6A5F}"/>
                </c:ext>
              </c:extLst>
            </c:dLbl>
            <c:dLbl>
              <c:idx val="5"/>
              <c:layout>
                <c:manualLayout>
                  <c:x val="-1.07791964654569E-16"/>
                  <c:y val="-1.9647008547008599E-2"/>
                </c:manualLayout>
              </c:layout>
              <c:tx>
                <c:rich>
                  <a:bodyPr/>
                  <a:lstStyle/>
                  <a:p>
                    <a:r>
                      <a:t>440亿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FB7B-4EFC-929A-2F6D74DD6A5F}"/>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cap="none" spc="0" normalizeH="0" baseline="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2011年</c:v>
                </c:pt>
                <c:pt idx="1">
                  <c:v>2014年</c:v>
                </c:pt>
                <c:pt idx="2">
                  <c:v>2017年</c:v>
                </c:pt>
                <c:pt idx="3">
                  <c:v>2020年</c:v>
                </c:pt>
                <c:pt idx="4">
                  <c:v>2023年</c:v>
                </c:pt>
                <c:pt idx="5">
                  <c:v>2026年</c:v>
                </c:pt>
              </c:strCache>
            </c:strRef>
          </c:cat>
          <c:val>
            <c:numRef>
              <c:f>Sheet1!$C$2:$C$7</c:f>
              <c:numCache>
                <c:formatCode>General</c:formatCode>
                <c:ptCount val="6"/>
                <c:pt idx="0">
                  <c:v>80</c:v>
                </c:pt>
                <c:pt idx="1">
                  <c:v>120</c:v>
                </c:pt>
                <c:pt idx="2">
                  <c:v>162</c:v>
                </c:pt>
                <c:pt idx="3">
                  <c:v>220</c:v>
                </c:pt>
                <c:pt idx="4">
                  <c:v>382</c:v>
                </c:pt>
                <c:pt idx="5">
                  <c:v>440</c:v>
                </c:pt>
              </c:numCache>
            </c:numRef>
          </c:val>
          <c:extLst>
            <c:ext xmlns:c16="http://schemas.microsoft.com/office/drawing/2014/chart" uri="{C3380CC4-5D6E-409C-BE32-E72D297353CC}">
              <c16:uniqueId val="{0000000D-FB7B-4EFC-929A-2F6D74DD6A5F}"/>
            </c:ext>
          </c:extLst>
        </c:ser>
        <c:ser>
          <c:idx val="2"/>
          <c:order val="2"/>
          <c:tx>
            <c:strRef>
              <c:f>Sheet1!$D$1</c:f>
              <c:strCache>
                <c:ptCount val="1"/>
                <c:pt idx="0">
                  <c:v>机器翻译</c:v>
                </c:pt>
              </c:strCache>
            </c:strRef>
          </c:tx>
          <c:spPr>
            <a:solidFill>
              <a:srgbClr val="00B0F0"/>
            </a:solidFill>
            <a:ln w="9525" cap="flat" cmpd="sng" algn="ctr">
              <a:solidFill>
                <a:schemeClr val="accent3">
                  <a:shade val="95000"/>
                </a:schemeClr>
              </a:solidFill>
              <a:round/>
            </a:ln>
            <a:effectLst/>
          </c:spPr>
          <c:invertIfNegative val="0"/>
          <c:dLbls>
            <c:dLbl>
              <c:idx val="0"/>
              <c:layout>
                <c:manualLayout>
                  <c:x val="0"/>
                  <c:y val="-2.1560256410256402E-2"/>
                </c:manualLayout>
              </c:layout>
              <c:tx>
                <c:rich>
                  <a:bodyPr/>
                  <a:lstStyle/>
                  <a:p>
                    <a:r>
                      <a:rPr lang="en-US" altLang="zh-CN" u="none" strike="noStrike" cap="none" normalizeH="0" dirty="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rPr>
                      <a:t>42</a:t>
                    </a:r>
                    <a:r>
                      <a:rPr altLang="en-US" u="none" strike="noStrike" cap="none" normalizeH="0" dirty="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rPr>
                      <a:t>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FB7B-4EFC-929A-2F6D74DD6A5F}"/>
                </c:ext>
              </c:extLst>
            </c:dLbl>
            <c:dLbl>
              <c:idx val="1"/>
              <c:layout>
                <c:manualLayout>
                  <c:x val="5.8796296296296296E-3"/>
                  <c:y val="-3.5891025641025601E-2"/>
                </c:manualLayout>
              </c:layout>
              <c:tx>
                <c:rich>
                  <a:bodyPr/>
                  <a:lstStyle/>
                  <a:p>
                    <a:r>
                      <a:rPr lang="en-US" altLang="zh-CN" u="none" strike="noStrike" cap="none" normalizeH="0" dirty="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rPr>
                      <a:t>200</a:t>
                    </a:r>
                    <a:r>
                      <a:rPr altLang="en-US" u="none" strike="noStrike" cap="none" normalizeH="0" dirty="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rPr>
                      <a:t>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FB7B-4EFC-929A-2F6D74DD6A5F}"/>
                </c:ext>
              </c:extLst>
            </c:dLbl>
            <c:dLbl>
              <c:idx val="2"/>
              <c:layout>
                <c:manualLayout>
                  <c:x val="5.8796296296296296E-3"/>
                  <c:y val="-1.9647008547008502E-2"/>
                </c:manualLayout>
              </c:layout>
              <c:tx>
                <c:rich>
                  <a:bodyPr/>
                  <a:lstStyle/>
                  <a:p>
                    <a:r>
                      <a:t>260亿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FB7B-4EFC-929A-2F6D74DD6A5F}"/>
                </c:ext>
              </c:extLst>
            </c:dLbl>
            <c:dLbl>
              <c:idx val="3"/>
              <c:layout>
                <c:manualLayout>
                  <c:x val="5.8796296296296296E-3"/>
                  <c:y val="-3.05017094017094E-2"/>
                </c:manualLayout>
              </c:layout>
              <c:tx>
                <c:rich>
                  <a:bodyPr/>
                  <a:lstStyle/>
                  <a:p>
                    <a:r>
                      <a:t>400亿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FB7B-4EFC-929A-2F6D74DD6A5F}"/>
                </c:ext>
              </c:extLst>
            </c:dLbl>
            <c:dLbl>
              <c:idx val="4"/>
              <c:layout>
                <c:manualLayout>
                  <c:x val="1.46990740740741E-3"/>
                  <c:y val="-3.8642735042735098E-2"/>
                </c:manualLayout>
              </c:layout>
              <c:tx>
                <c:rich>
                  <a:bodyPr/>
                  <a:lstStyle/>
                  <a:p>
                    <a:r>
                      <a:t>580亿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FB7B-4EFC-929A-2F6D74DD6A5F}"/>
                </c:ext>
              </c:extLst>
            </c:dLbl>
            <c:dLbl>
              <c:idx val="5"/>
              <c:layout>
                <c:manualLayout>
                  <c:x val="-7.3495370370371396E-3"/>
                  <c:y val="-2.7788034188034199E-2"/>
                </c:manualLayout>
              </c:layout>
              <c:tx>
                <c:rich>
                  <a:bodyPr/>
                  <a:lstStyle/>
                  <a:p>
                    <a:r>
                      <a:t>882亿</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FB7B-4EFC-929A-2F6D74DD6A5F}"/>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cap="none" spc="0" normalizeH="0" baseline="0">
                    <a:solidFill>
                      <a:schemeClr val="tx1"/>
                    </a:solidFill>
                    <a:uFill>
                      <a:solidFill>
                        <a:schemeClr val="bg1"/>
                      </a:solidFill>
                    </a:uFill>
                    <a:latin typeface="方正教材规范楷体_GBK" charset="0"/>
                    <a:ea typeface="方正教材规范楷体_GBK" charset="0"/>
                    <a:cs typeface="方正教材规范楷体_GBK" charset="0"/>
                    <a:sym typeface="方正教材规范楷体_GBK"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2011年</c:v>
                </c:pt>
                <c:pt idx="1">
                  <c:v>2014年</c:v>
                </c:pt>
                <c:pt idx="2">
                  <c:v>2017年</c:v>
                </c:pt>
                <c:pt idx="3">
                  <c:v>2020年</c:v>
                </c:pt>
                <c:pt idx="4">
                  <c:v>2023年</c:v>
                </c:pt>
                <c:pt idx="5">
                  <c:v>2026年</c:v>
                </c:pt>
              </c:strCache>
            </c:strRef>
          </c:cat>
          <c:val>
            <c:numRef>
              <c:f>Sheet1!$D$2:$D$7</c:f>
              <c:numCache>
                <c:formatCode>General</c:formatCode>
                <c:ptCount val="6"/>
                <c:pt idx="0">
                  <c:v>42</c:v>
                </c:pt>
                <c:pt idx="1">
                  <c:v>182</c:v>
                </c:pt>
                <c:pt idx="2">
                  <c:v>260</c:v>
                </c:pt>
                <c:pt idx="3">
                  <c:v>400</c:v>
                </c:pt>
                <c:pt idx="4">
                  <c:v>580</c:v>
                </c:pt>
                <c:pt idx="5">
                  <c:v>882</c:v>
                </c:pt>
              </c:numCache>
            </c:numRef>
          </c:val>
          <c:extLst>
            <c:ext xmlns:c16="http://schemas.microsoft.com/office/drawing/2014/chart" uri="{C3380CC4-5D6E-409C-BE32-E72D297353CC}">
              <c16:uniqueId val="{00000014-FB7B-4EFC-929A-2F6D74DD6A5F}"/>
            </c:ext>
          </c:extLst>
        </c:ser>
        <c:dLbls>
          <c:showLegendKey val="0"/>
          <c:showVal val="1"/>
          <c:showCatName val="0"/>
          <c:showSerName val="0"/>
          <c:showPercent val="0"/>
          <c:showBubbleSize val="0"/>
        </c:dLbls>
        <c:gapWidth val="100"/>
        <c:overlap val="-24"/>
        <c:axId val="1622136824"/>
        <c:axId val="1622132560"/>
      </c:barChart>
      <c:catAx>
        <c:axId val="1622136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500" b="0" i="0" u="none" strike="noStrike" kern="1200" baseline="0">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crossAx val="1622132560"/>
        <c:crosses val="autoZero"/>
        <c:auto val="1"/>
        <c:lblAlgn val="ctr"/>
        <c:lblOffset val="100"/>
        <c:noMultiLvlLbl val="0"/>
      </c:catAx>
      <c:valAx>
        <c:axId val="1622132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crossAx val="162213682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lang="zh-CN" sz="1800" b="0" i="0" u="none" strike="noStrike" kern="1200" baseline="0">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legendEntry>
      <c:legendEntry>
        <c:idx val="1"/>
        <c:txPr>
          <a:bodyPr rot="0" spcFirstLastPara="1" vertOverflow="ellipsis" vert="horz" wrap="square" anchor="ctr" anchorCtr="1"/>
          <a:lstStyle/>
          <a:p>
            <a:pPr>
              <a:defRPr lang="zh-CN" sz="1800" b="0" i="0" u="none" strike="noStrike" kern="1200" baseline="0">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legendEntry>
      <c:legendEntry>
        <c:idx val="2"/>
        <c:txPr>
          <a:bodyPr rot="0" spcFirstLastPara="1" vertOverflow="ellipsis" vert="horz" wrap="square" anchor="ctr" anchorCtr="1"/>
          <a:lstStyle/>
          <a:p>
            <a:pPr>
              <a:defRPr lang="zh-CN" sz="1800" b="0" i="0" u="none" strike="noStrike" kern="1200" baseline="0">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legendEntry>
      <c:layout>
        <c:manualLayout>
          <c:xMode val="edge"/>
          <c:yMode val="edge"/>
          <c:x val="0.15583413693346199"/>
          <c:y val="0.90992689782842695"/>
          <c:w val="0.68235294117647105"/>
          <c:h val="8.4886551182806996E-2"/>
        </c:manualLayout>
      </c:layout>
      <c:overlay val="0"/>
      <c:spPr>
        <a:noFill/>
        <a:ln>
          <a:noFill/>
        </a:ln>
        <a:effectLst/>
      </c:spPr>
      <c:txPr>
        <a:bodyPr rot="0" spcFirstLastPara="1" vertOverflow="ellipsis" vert="horz" wrap="square" anchor="ctr" anchorCtr="1"/>
        <a:lstStyle/>
        <a:p>
          <a:pPr>
            <a:defRPr lang="zh-CN" sz="1800" b="0" i="0" u="none" strike="noStrike" kern="1200" baseline="0">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legend>
    <c:plotVisOnly val="1"/>
    <c:dispBlanksAs val="gap"/>
    <c:showDLblsOverMax val="0"/>
  </c:chart>
  <c:spPr>
    <a:noFill/>
    <a:ln>
      <a:noFill/>
    </a:ln>
    <a:effectLst/>
  </c:spPr>
  <c:txPr>
    <a:bodyPr/>
    <a:lstStyle/>
    <a:p>
      <a:pPr>
        <a:defRPr lang="zh-CN">
          <a:solidFill>
            <a:schemeClr val="tx1"/>
          </a:solidFill>
          <a:latin typeface="方正教材规范楷体_GBK" charset="0"/>
          <a:ea typeface="方正教材规范楷体_GBK" charset="0"/>
          <a:cs typeface="方正教材规范楷体_GBK" charset="0"/>
          <a:sym typeface="方正教材规范楷体_GBK" charset="0"/>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5"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5"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1.15741E-7</cdr:x>
      <cdr:y>0.02551</cdr:y>
    </cdr:from>
    <cdr:to>
      <cdr:x>0.11085</cdr:x>
      <cdr:y>0.08997</cdr:y>
    </cdr:to>
    <cdr:sp macro="" textlink="">
      <cdr:nvSpPr>
        <cdr:cNvPr id="2" name="矩形 1"/>
        <cdr:cNvSpPr/>
      </cdr:nvSpPr>
      <cdr:spPr>
        <a:xfrm xmlns:a="http://schemas.openxmlformats.org/drawingml/2006/main">
          <a:off x="1" y="119388"/>
          <a:ext cx="957776" cy="301657"/>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r>
            <a:rPr lang="zh-CN" altLang="en-US" sz="1200" b="1" dirty="0">
              <a:solidFill>
                <a:schemeClr val="bg1"/>
              </a:solidFill>
            </a:rPr>
            <a:t>单位：亿元</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F049A-67E2-4659-B43F-ACDEFA9D49B3}" type="datetimeFigureOut">
              <a:rPr lang="zh-CN" altLang="en-US" smtClean="0"/>
              <a:t>2024/1/9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CC5A9-AC4B-43A3-A34F-32A73556C0C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875BE7-BB2C-4F4D-8A8D-605FA2027C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2042FE-4B93-4E65-AE1B-E3B56EFCF4C7}" type="slidenum">
              <a:rPr lang="zh-CN" altLang="en-US" smtClean="0"/>
              <a:t>‹#›</a:t>
            </a:fld>
            <a:endParaRPr lang="zh-CN" altLang="en-US"/>
          </a:p>
        </p:txBody>
      </p:sp>
      <p:pic>
        <p:nvPicPr>
          <p:cNvPr id="5" name="图片 4" descr="lQLPDhs3c5mavH3MyM0CCLD4kNTgKF9fegIrhmi8AAYA_520_200"/>
          <p:cNvPicPr>
            <a:picLocks noChangeAspect="1"/>
          </p:cNvPicPr>
          <p:nvPr userDrawn="1"/>
        </p:nvPicPr>
        <p:blipFill>
          <a:blip r:embed="rId2"/>
          <a:stretch>
            <a:fillRect/>
          </a:stretch>
        </p:blipFill>
        <p:spPr>
          <a:xfrm>
            <a:off x="10720705" y="-76835"/>
            <a:ext cx="1557020" cy="598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C0CA4A-7561-44F2-9EE9-DAA296779CB7}"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042FE-4B93-4E65-AE1B-E3B56EFCF4C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8072FE-1148-45A1-98BA-5D9B6B94FFAE}" type="datetimeFigureOut">
              <a:rPr lang="zh-CN" altLang="en-US" smtClean="0"/>
              <a:t>2024/1/9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725F0-C687-4249-84D1-C92EC6E4A2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072FE-1148-45A1-98BA-5D9B6B94FFAE}" type="datetimeFigureOut">
              <a:rPr lang="zh-CN" altLang="en-US" smtClean="0"/>
              <a:t>2024/1/9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725F0-C687-4249-84D1-C92EC6E4A2B4}" type="slidenum">
              <a:rPr lang="zh-CN" altLang="en-US" smtClean="0"/>
              <a:t>‹#›</a:t>
            </a:fld>
            <a:endParaRPr lang="zh-CN" altLang="en-US"/>
          </a:p>
        </p:txBody>
      </p:sp>
      <p:pic>
        <p:nvPicPr>
          <p:cNvPr id="7" name="图片 6" descr="lQLPDhs3c5mavH3MyM0CCLD4kNTgKF9fegIrhmi8AAYA_520_200"/>
          <p:cNvPicPr>
            <a:picLocks noChangeAspect="1"/>
          </p:cNvPicPr>
          <p:nvPr userDrawn="1"/>
        </p:nvPicPr>
        <p:blipFill>
          <a:blip r:embed="rId13"/>
          <a:stretch>
            <a:fillRect/>
          </a:stretch>
        </p:blipFill>
        <p:spPr>
          <a:xfrm>
            <a:off x="10720705" y="-76835"/>
            <a:ext cx="1557020" cy="5988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0CA4A-7561-44F2-9EE9-DAA296779CB7}" type="datetimeFigureOut">
              <a:rPr lang="zh-CN" altLang="en-US" smtClean="0"/>
              <a:t>2024/1/9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042FE-4B93-4E65-AE1B-E3B56EFCF4C7}" type="slidenum">
              <a:rPr lang="zh-CN" altLang="en-US" smtClean="0"/>
              <a:t>‹#›</a:t>
            </a:fld>
            <a:endParaRPr lang="zh-CN" altLang="en-US"/>
          </a:p>
        </p:txBody>
      </p:sp>
      <p:pic>
        <p:nvPicPr>
          <p:cNvPr id="7" name="图片 6" descr="lQLPDhs3c5mavH3MyM0CCLD4kNTgKF9fegIrhmi8AAYA_520_200"/>
          <p:cNvPicPr>
            <a:picLocks noChangeAspect="1"/>
          </p:cNvPicPr>
          <p:nvPr userDrawn="1"/>
        </p:nvPicPr>
        <p:blipFill>
          <a:blip r:embed="rId13"/>
          <a:stretch>
            <a:fillRect/>
          </a:stretch>
        </p:blipFill>
        <p:spPr>
          <a:xfrm>
            <a:off x="10720705" y="-76835"/>
            <a:ext cx="1557020" cy="59880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4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4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4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52.xml"/><Relationship Id="rId7" Type="http://schemas.openxmlformats.org/officeDocument/2006/relationships/slideLayout" Target="../slideLayouts/slideLayout18.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notesSlide" Target="../notesSlides/notesSlide14.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slideLayout" Target="../slideLayouts/slideLayout18.xml"/><Relationship Id="rId2" Type="http://schemas.openxmlformats.org/officeDocument/2006/relationships/tags" Target="../tags/tag57.xml"/><Relationship Id="rId16" Type="http://schemas.openxmlformats.org/officeDocument/2006/relationships/tags" Target="../tags/tag7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www.tangpafanyi.com/"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notesSlide" Target="../notesSlides/notesSlide1.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0.xml"/><Relationship Id="rId7" Type="http://schemas.openxmlformats.org/officeDocument/2006/relationships/slideLayout" Target="../slideLayouts/slideLayout18.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34.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18.xml"/><Relationship Id="rId18" Type="http://schemas.openxmlformats.org/officeDocument/2006/relationships/image" Target="../media/image11.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0.png"/><Relationship Id="rId2" Type="http://schemas.openxmlformats.org/officeDocument/2006/relationships/tags" Target="../tags/tag36.xml"/><Relationship Id="rId16" Type="http://schemas.openxmlformats.org/officeDocument/2006/relationships/image" Target="../media/image9.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8.png"/><Relationship Id="rId10" Type="http://schemas.openxmlformats.org/officeDocument/2006/relationships/tags" Target="../tags/tag44.xml"/><Relationship Id="rId19" Type="http://schemas.openxmlformats.org/officeDocument/2006/relationships/image" Target="../media/image12.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5588000" y="743539"/>
            <a:ext cx="2489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6" name="任意多边形 12"/>
          <p:cNvSpPr/>
          <p:nvPr/>
        </p:nvSpPr>
        <p:spPr>
          <a:xfrm rot="2700000">
            <a:off x="4760633" y="945403"/>
            <a:ext cx="2670733" cy="2670733"/>
          </a:xfrm>
          <a:custGeom>
            <a:avLst/>
            <a:gdLst>
              <a:gd name="connsiteX0" fmla="*/ 0 w 2670733"/>
              <a:gd name="connsiteY0" fmla="*/ 0 h 2670733"/>
              <a:gd name="connsiteX1" fmla="*/ 2670733 w 2670733"/>
              <a:gd name="connsiteY1" fmla="*/ 0 h 2670733"/>
              <a:gd name="connsiteX2" fmla="*/ 2440201 w 2670733"/>
              <a:gd name="connsiteY2" fmla="*/ 230532 h 2670733"/>
              <a:gd name="connsiteX3" fmla="*/ 230532 w 2670733"/>
              <a:gd name="connsiteY3" fmla="*/ 230532 h 2670733"/>
              <a:gd name="connsiteX4" fmla="*/ 230532 w 2670733"/>
              <a:gd name="connsiteY4" fmla="*/ 2440201 h 2670733"/>
              <a:gd name="connsiteX5" fmla="*/ 0 w 2670733"/>
              <a:gd name="connsiteY5" fmla="*/ 2670733 h 267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0733" h="2670733">
                <a:moveTo>
                  <a:pt x="0" y="0"/>
                </a:moveTo>
                <a:lnTo>
                  <a:pt x="2670733" y="0"/>
                </a:lnTo>
                <a:lnTo>
                  <a:pt x="2440201" y="230532"/>
                </a:lnTo>
                <a:lnTo>
                  <a:pt x="230532" y="230532"/>
                </a:lnTo>
                <a:lnTo>
                  <a:pt x="230532" y="2440201"/>
                </a:lnTo>
                <a:lnTo>
                  <a:pt x="0" y="2670733"/>
                </a:lnTo>
                <a:close/>
              </a:path>
            </a:pathLst>
          </a:cu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任意多边形 16"/>
          <p:cNvSpPr/>
          <p:nvPr/>
        </p:nvSpPr>
        <p:spPr>
          <a:xfrm rot="18900000" flipV="1">
            <a:off x="4959197" y="2900924"/>
            <a:ext cx="2272334" cy="2272332"/>
          </a:xfrm>
          <a:custGeom>
            <a:avLst/>
            <a:gdLst>
              <a:gd name="connsiteX0" fmla="*/ 0 w 2670733"/>
              <a:gd name="connsiteY0" fmla="*/ 0 h 2670733"/>
              <a:gd name="connsiteX1" fmla="*/ 2670733 w 2670733"/>
              <a:gd name="connsiteY1" fmla="*/ 0 h 2670733"/>
              <a:gd name="connsiteX2" fmla="*/ 2440201 w 2670733"/>
              <a:gd name="connsiteY2" fmla="*/ 230532 h 2670733"/>
              <a:gd name="connsiteX3" fmla="*/ 230532 w 2670733"/>
              <a:gd name="connsiteY3" fmla="*/ 230532 h 2670733"/>
              <a:gd name="connsiteX4" fmla="*/ 230532 w 2670733"/>
              <a:gd name="connsiteY4" fmla="*/ 2440201 h 2670733"/>
              <a:gd name="connsiteX5" fmla="*/ 0 w 2670733"/>
              <a:gd name="connsiteY5" fmla="*/ 2670733 h 267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0733" h="2670733">
                <a:moveTo>
                  <a:pt x="0" y="0"/>
                </a:moveTo>
                <a:lnTo>
                  <a:pt x="2670733" y="0"/>
                </a:lnTo>
                <a:lnTo>
                  <a:pt x="2440201" y="230532"/>
                </a:lnTo>
                <a:lnTo>
                  <a:pt x="230532" y="230532"/>
                </a:lnTo>
                <a:lnTo>
                  <a:pt x="230532" y="2440201"/>
                </a:lnTo>
                <a:lnTo>
                  <a:pt x="0" y="2670733"/>
                </a:lnTo>
                <a:close/>
              </a:path>
            </a:pathLst>
          </a:cu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文本框 13"/>
          <p:cNvSpPr txBox="1">
            <a:spLocks noChangeArrowheads="1"/>
          </p:cNvSpPr>
          <p:nvPr/>
        </p:nvSpPr>
        <p:spPr bwMode="auto">
          <a:xfrm>
            <a:off x="3707125" y="2627090"/>
            <a:ext cx="47777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7200" b="1" i="0" u="none" strike="noStrike" kern="1200" cap="none" spc="0" normalizeH="0" baseline="0"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lt"/>
              </a:rPr>
              <a:t>XX</a:t>
            </a:r>
            <a:r>
              <a:rPr kumimoji="0" lang="zh-CN" altLang="en-US" sz="7200" b="1" i="0" u="none" strike="noStrike" kern="1200" cap="none" spc="0" normalizeH="0" baseline="0"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lt"/>
              </a:rPr>
              <a:t>公司介绍</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385953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04</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a:t>
            </a:r>
            <a:r>
              <a:rPr lang="zh-CN" altLang="en-US" sz="3200" b="1" noProof="0" dirty="0">
                <a:ln>
                  <a:noFill/>
                </a:ln>
                <a:effectLst/>
                <a:uLnTx/>
                <a:uFillTx/>
                <a:latin typeface="方正教材规范楷体_GBK" charset="0"/>
                <a:ea typeface="方正教材规范楷体_GBK" charset="0"/>
                <a:cs typeface="+mn-ea"/>
                <a:sym typeface="+mn-lt"/>
              </a:rPr>
              <a:t>已有的基础条件</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endParaRPr>
          </a:p>
        </p:txBody>
      </p:sp>
      <p:sp>
        <p:nvSpPr>
          <p:cNvPr id="12" name="文本框 11"/>
          <p:cNvSpPr txBox="1"/>
          <p:nvPr/>
        </p:nvSpPr>
        <p:spPr>
          <a:xfrm>
            <a:off x="442595" y="1803400"/>
            <a:ext cx="5741035" cy="4892675"/>
          </a:xfrm>
          <a:prstGeom prst="rect">
            <a:avLst/>
          </a:prstGeom>
          <a:noFill/>
        </p:spPr>
        <p:txBody>
          <a:bodyPr wrap="square" rtlCol="0">
            <a:spAutoFit/>
          </a:bodyPr>
          <a:lstStyle/>
          <a:p>
            <a:pPr>
              <a:lnSpc>
                <a:spcPct val="150000"/>
              </a:lnSpc>
            </a:pPr>
            <a:r>
              <a:rPr lang="en-US" altLang="zh-CN" sz="2800" dirty="0">
                <a:solidFill>
                  <a:schemeClr val="tx1"/>
                </a:solidFill>
                <a:latin typeface="方正教材规范楷体_GBK" charset="0"/>
                <a:ea typeface="方正教材规范楷体_GBK" charset="0"/>
                <a:sym typeface="+mn-ea"/>
              </a:rPr>
              <a:t>    </a:t>
            </a:r>
            <a:r>
              <a:rPr lang="en-US" sz="2000">
                <a:latin typeface="方正教材规范楷体_GBK" charset="0"/>
                <a:ea typeface="方正教材规范楷体_GBK" charset="0"/>
                <a:sym typeface="+mn-ea"/>
              </a:rPr>
              <a:t>xx</a:t>
            </a:r>
            <a:r>
              <a:rPr sz="2000">
                <a:latin typeface="方正教材规范楷体_GBK" charset="0"/>
                <a:ea typeface="方正教材规范楷体_GBK" charset="0"/>
                <a:sym typeface="+mn-ea"/>
              </a:rPr>
              <a:t>科技信息有限公司成立于2020年，</a:t>
            </a:r>
            <a:r>
              <a:rPr lang="zh-CN" sz="2000">
                <a:latin typeface="方正教材规范楷体_GBK" charset="0"/>
                <a:ea typeface="方正教材规范楷体_GBK" charset="0"/>
                <a:sym typeface="+mn-ea"/>
              </a:rPr>
              <a:t>唐帕科技</a:t>
            </a:r>
            <a:r>
              <a:rPr sz="2000">
                <a:latin typeface="方正教材规范楷体_GBK" charset="0"/>
                <a:ea typeface="方正教材规范楷体_GBK" charset="0"/>
                <a:sym typeface="+mn-ea"/>
              </a:rPr>
              <a:t>是一家专注于人工智能语言技术系统研发、生产、应用于一体的全球领先人工智能语言服务公司。以自主研发的机器翻译、语音识别、图像识别、语音合成、语义搜索等人工智能底层技术为基础，以语言服务大数据和"MOUI"系统为内容，以智能硬件为载体，构建一系列完整的智能语言服务生态体系，是行业内领先的语言智能硬件生产商、语言开放平台方案商、语言无障碍城市</a:t>
            </a:r>
            <a:r>
              <a:rPr lang="zh-CN" sz="2000">
                <a:latin typeface="方正教材规范楷体_GBK" charset="0"/>
                <a:ea typeface="方正教材规范楷体_GBK" charset="0"/>
                <a:sym typeface="+mn-ea"/>
              </a:rPr>
              <a:t>服务</a:t>
            </a:r>
            <a:r>
              <a:rPr sz="2000">
                <a:latin typeface="方正教材规范楷体_GBK" charset="0"/>
                <a:ea typeface="方正教材规范楷体_GBK" charset="0"/>
                <a:sym typeface="+mn-ea"/>
              </a:rPr>
              <a:t>商。</a:t>
            </a:r>
          </a:p>
        </p:txBody>
      </p:sp>
      <p:sp>
        <p:nvSpPr>
          <p:cNvPr id="14" name="矩形 13"/>
          <p:cNvSpPr/>
          <p:nvPr/>
        </p:nvSpPr>
        <p:spPr>
          <a:xfrm>
            <a:off x="6509969" y="867961"/>
            <a:ext cx="5040000" cy="5760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63625" y="1506855"/>
            <a:ext cx="6096000" cy="460375"/>
          </a:xfrm>
          <a:prstGeom prst="rect">
            <a:avLst/>
          </a:prstGeom>
          <a:noFill/>
        </p:spPr>
        <p:txBody>
          <a:bodyPr wrap="square" rtlCol="0" anchor="t">
            <a:spAutoFit/>
          </a:bodyPr>
          <a:lstStyle/>
          <a:p>
            <a:r>
              <a:rPr lang="en-US" altLang="zh-CN"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4.1 </a:t>
            </a:r>
            <a:r>
              <a:rPr lang="zh-CN" altLang="en-US"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成立公司</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3279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4.2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软硬件设备</a:t>
            </a:r>
          </a:p>
        </p:txBody>
      </p:sp>
      <p:sp>
        <p:nvSpPr>
          <p:cNvPr id="9" name="文本框 8" descr="7b0a202020202262756c6c6574223a20227b5c2263617465676f727949645c223a31303030362c5c2274656d706c61746549645c223a32303233313134317d222c0a20202020227461726765744964223a202270726f636573734f6e6c696e6542756c6c6574220a7d0a"/>
          <p:cNvSpPr txBox="1"/>
          <p:nvPr/>
        </p:nvSpPr>
        <p:spPr>
          <a:xfrm>
            <a:off x="579120" y="1759585"/>
            <a:ext cx="11954510" cy="4154170"/>
          </a:xfrm>
          <a:prstGeom prst="rect">
            <a:avLst/>
          </a:prstGeom>
          <a:noFill/>
        </p:spPr>
        <p:txBody>
          <a:bodyPr wrap="square" rtlCol="0" anchor="t">
            <a:spAutoFit/>
          </a:bodyPr>
          <a:lstStyle/>
          <a:p>
            <a:pPr algn="l">
              <a:lnSpc>
                <a:spcPct val="100000"/>
              </a:lnSpc>
              <a:buClrTx/>
              <a:buSzTx/>
              <a:buFontTx/>
              <a:buBlip>
                <a:blip r:embed="rId4"/>
              </a:buBlip>
            </a:pPr>
            <a:r>
              <a:rPr lang="zh-CN" altLang="en-US" sz="2400">
                <a:latin typeface="方正教材规范楷体_GBK" charset="0"/>
                <a:ea typeface="方正教材规范楷体_GBK" charset="0"/>
                <a:sym typeface="+mn-ea"/>
              </a:rPr>
              <a:t>应用型网站：www.tangpafanyi.com</a:t>
            </a:r>
          </a:p>
          <a:p>
            <a:pPr indent="0" algn="l">
              <a:lnSpc>
                <a:spcPct val="100000"/>
              </a:lnSpc>
              <a:buClrTx/>
              <a:buSzTx/>
              <a:buFontTx/>
              <a:buNone/>
            </a:pPr>
            <a:endParaRPr lang="zh-CN" altLang="en-US" sz="2000">
              <a:latin typeface="方正教材规范楷体_GBK" charset="0"/>
              <a:ea typeface="方正教材规范楷体_GBK" charset="0"/>
              <a:sym typeface="+mn-ea"/>
            </a:endParaRPr>
          </a:p>
          <a:p>
            <a:pPr indent="0" algn="l">
              <a:lnSpc>
                <a:spcPct val="100000"/>
              </a:lnSpc>
              <a:buClrTx/>
              <a:buSzTx/>
              <a:buFontTx/>
              <a:buNone/>
            </a:pPr>
            <a:r>
              <a:rPr lang="en-US" altLang="zh-CN" sz="2000">
                <a:latin typeface="方正教材规范楷体_GBK" charset="0"/>
                <a:ea typeface="方正教材规范楷体_GBK" charset="0"/>
                <a:sym typeface="+mn-ea"/>
              </a:rPr>
              <a:t>  </a:t>
            </a:r>
            <a:r>
              <a:rPr lang="zh-CN" altLang="en-US" sz="2000">
                <a:latin typeface="方正教材规范楷体_GBK" charset="0"/>
                <a:ea typeface="方正教材规范楷体_GBK" charset="0"/>
                <a:sym typeface="+mn-ea"/>
              </a:rPr>
              <a:t>四大功能：文档翻译、文字翻译、网站</a:t>
            </a:r>
          </a:p>
          <a:p>
            <a:pPr indent="0" algn="l">
              <a:lnSpc>
                <a:spcPct val="100000"/>
              </a:lnSpc>
              <a:buClrTx/>
              <a:buSzTx/>
              <a:buFontTx/>
              <a:buNone/>
            </a:pPr>
            <a:endParaRPr lang="zh-CN" altLang="en-US" sz="2000">
              <a:latin typeface="方正教材规范楷体_GBK" charset="0"/>
              <a:ea typeface="方正教材规范楷体_GBK" charset="0"/>
              <a:sym typeface="+mn-ea"/>
            </a:endParaRPr>
          </a:p>
          <a:p>
            <a:pPr indent="0" algn="l">
              <a:lnSpc>
                <a:spcPct val="100000"/>
              </a:lnSpc>
              <a:buClrTx/>
              <a:buSzTx/>
              <a:buFontTx/>
              <a:buNone/>
            </a:pPr>
            <a:r>
              <a:rPr lang="zh-CN" altLang="en-US" sz="2000">
                <a:latin typeface="方正教材规范楷体_GBK" charset="0"/>
                <a:ea typeface="方正教材规范楷体_GBK" charset="0"/>
                <a:sym typeface="+mn-ea"/>
              </a:rPr>
              <a:t> </a:t>
            </a:r>
            <a:r>
              <a:rPr lang="en-US" altLang="zh-CN" sz="2000">
                <a:latin typeface="方正教材规范楷体_GBK" charset="0"/>
                <a:ea typeface="方正教材规范楷体_GBK" charset="0"/>
                <a:sym typeface="+mn-ea"/>
              </a:rPr>
              <a:t> </a:t>
            </a:r>
            <a:r>
              <a:rPr lang="zh-CN" altLang="en-US" sz="2000">
                <a:latin typeface="方正教材规范楷体_GBK" charset="0"/>
                <a:ea typeface="方正教材规范楷体_GBK" charset="0"/>
                <a:sym typeface="+mn-ea"/>
              </a:rPr>
              <a:t>翻译、图片翻译，</a:t>
            </a:r>
          </a:p>
          <a:p>
            <a:pPr indent="0" algn="l">
              <a:lnSpc>
                <a:spcPct val="100000"/>
              </a:lnSpc>
              <a:buClrTx/>
              <a:buSzTx/>
              <a:buFontTx/>
              <a:buNone/>
            </a:pPr>
            <a:endParaRPr lang="zh-CN" altLang="en-US" sz="2800">
              <a:latin typeface="方正教材规范楷体_GBK" charset="0"/>
              <a:ea typeface="方正教材规范楷体_GBK" charset="0"/>
              <a:sym typeface="+mn-ea"/>
            </a:endParaRPr>
          </a:p>
          <a:p>
            <a:pPr algn="l">
              <a:lnSpc>
                <a:spcPct val="100000"/>
              </a:lnSpc>
              <a:buClrTx/>
              <a:buSzTx/>
              <a:buFontTx/>
              <a:buBlip>
                <a:blip r:embed="rId4"/>
              </a:buBlip>
            </a:pPr>
            <a:r>
              <a:rPr lang="zh-CN" altLang="en-US" sz="2400">
                <a:latin typeface="方正教材规范楷体_GBK" charset="0"/>
                <a:ea typeface="方正教材规范楷体_GBK" charset="0"/>
                <a:sym typeface="+mn-ea"/>
              </a:rPr>
              <a:t>三大智能硬件</a:t>
            </a:r>
          </a:p>
          <a:p>
            <a:pPr indent="0" algn="l">
              <a:lnSpc>
                <a:spcPct val="100000"/>
              </a:lnSpc>
              <a:buClrTx/>
              <a:buSzTx/>
              <a:buFontTx/>
              <a:buNone/>
            </a:pPr>
            <a:endParaRPr lang="zh-CN" altLang="en-US" sz="2800">
              <a:latin typeface="方正教材规范楷体_GBK" charset="0"/>
              <a:ea typeface="方正教材规范楷体_GBK" charset="0"/>
              <a:sym typeface="+mn-ea"/>
            </a:endParaRPr>
          </a:p>
          <a:p>
            <a:pPr indent="0" algn="l">
              <a:lnSpc>
                <a:spcPct val="100000"/>
              </a:lnSpc>
              <a:buClrTx/>
              <a:buSzTx/>
              <a:buFontTx/>
              <a:buNone/>
            </a:pPr>
            <a:r>
              <a:rPr lang="en-US" altLang="zh-CN" sz="2000">
                <a:latin typeface="方正教材规范楷体_GBK" charset="0"/>
                <a:ea typeface="方正教材规范楷体_GBK" charset="0"/>
                <a:sym typeface="+mn-ea"/>
              </a:rPr>
              <a:t>  1</a:t>
            </a:r>
            <a:r>
              <a:rPr lang="zh-CN" altLang="en-US" sz="2000">
                <a:latin typeface="方正教材规范楷体_GBK" charset="0"/>
                <a:ea typeface="方正教材规范楷体_GBK" charset="0"/>
                <a:sym typeface="+mn-ea"/>
              </a:rPr>
              <a:t>、唐帕办公本</a:t>
            </a:r>
          </a:p>
          <a:p>
            <a:pPr indent="0" algn="l">
              <a:lnSpc>
                <a:spcPct val="100000"/>
              </a:lnSpc>
              <a:buClrTx/>
              <a:buSzTx/>
              <a:buFontTx/>
              <a:buNone/>
            </a:pPr>
            <a:r>
              <a:rPr lang="en-US" altLang="zh-CN" sz="2000">
                <a:latin typeface="方正教材规范楷体_GBK" charset="0"/>
                <a:ea typeface="方正教材规范楷体_GBK" charset="0"/>
                <a:sym typeface="+mn-ea"/>
              </a:rPr>
              <a:t>  2</a:t>
            </a:r>
            <a:r>
              <a:rPr lang="zh-CN" altLang="en-US" sz="2000">
                <a:latin typeface="方正教材规范楷体_GBK" charset="0"/>
                <a:ea typeface="方正教材规范楷体_GBK" charset="0"/>
                <a:sym typeface="+mn-ea"/>
              </a:rPr>
              <a:t>、智能同传设备</a:t>
            </a:r>
          </a:p>
          <a:p>
            <a:pPr indent="0" algn="l">
              <a:lnSpc>
                <a:spcPct val="100000"/>
              </a:lnSpc>
              <a:buClrTx/>
              <a:buSzTx/>
              <a:buFontTx/>
              <a:buNone/>
            </a:pPr>
            <a:r>
              <a:rPr lang="en-US" altLang="zh-CN" sz="2000">
                <a:latin typeface="方正教材规范楷体_GBK" charset="0"/>
                <a:ea typeface="方正教材规范楷体_GBK" charset="0"/>
                <a:sym typeface="+mn-ea"/>
              </a:rPr>
              <a:t>  3</a:t>
            </a:r>
            <a:r>
              <a:rPr lang="zh-CN" altLang="en-US" sz="2000">
                <a:latin typeface="方正教材规范楷体_GBK" charset="0"/>
                <a:ea typeface="方正教材规范楷体_GBK" charset="0"/>
                <a:sym typeface="+mn-ea"/>
              </a:rPr>
              <a:t>、小帕同传耳机</a:t>
            </a:r>
          </a:p>
          <a:p>
            <a:pPr indent="0" algn="l">
              <a:lnSpc>
                <a:spcPct val="100000"/>
              </a:lnSpc>
              <a:buClrTx/>
              <a:buSzTx/>
              <a:buFontTx/>
              <a:buNone/>
            </a:pPr>
            <a:endParaRPr lang="zh-CN" altLang="en-US" sz="2000">
              <a:latin typeface="方正教材规范楷体_GBK" charset="0"/>
              <a:ea typeface="方正教材规范楷体_GBK" charset="0"/>
            </a:endParaRPr>
          </a:p>
        </p:txBody>
      </p:sp>
      <p:pic>
        <p:nvPicPr>
          <p:cNvPr id="2" name="图片 1"/>
          <p:cNvPicPr>
            <a:picLocks noChangeAspect="1"/>
          </p:cNvPicPr>
          <p:nvPr>
            <p:custDataLst>
              <p:tags r:id="rId1"/>
            </p:custDataLst>
          </p:nvPr>
        </p:nvPicPr>
        <p:blipFill>
          <a:blip r:embed="rId5"/>
          <a:stretch>
            <a:fillRect/>
          </a:stretch>
        </p:blipFill>
        <p:spPr>
          <a:xfrm>
            <a:off x="6095365" y="2113280"/>
            <a:ext cx="5357495" cy="43707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4.3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合作案例</a:t>
            </a:r>
          </a:p>
        </p:txBody>
      </p:sp>
      <p:pic>
        <p:nvPicPr>
          <p:cNvPr id="2" name="图片 1"/>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1563688"/>
            <a:ext cx="12192000" cy="4937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385953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05</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a:t>
            </a:r>
            <a:r>
              <a:rPr lang="zh-CN" altLang="en-US" sz="3200" b="1" noProof="0" dirty="0">
                <a:ln>
                  <a:noFill/>
                </a:ln>
                <a:effectLst/>
                <a:uLnTx/>
                <a:uFillTx/>
                <a:latin typeface="方正教材规范楷体_GBK" charset="0"/>
                <a:ea typeface="方正教材规范楷体_GBK" charset="0"/>
                <a:cs typeface="+mn-ea"/>
                <a:sym typeface="+mn-lt"/>
              </a:rPr>
              <a:t>管理及资金状况</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endParaRPr>
          </a:p>
        </p:txBody>
      </p:sp>
      <p:graphicFrame>
        <p:nvGraphicFramePr>
          <p:cNvPr id="4" name="表格 5"/>
          <p:cNvGraphicFramePr>
            <a:graphicFrameLocks noGrp="1"/>
          </p:cNvGraphicFramePr>
          <p:nvPr>
            <p:custDataLst>
              <p:tags r:id="rId1"/>
            </p:custDataLst>
          </p:nvPr>
        </p:nvGraphicFramePr>
        <p:xfrm>
          <a:off x="0" y="1003852"/>
          <a:ext cx="12205393" cy="6277610"/>
        </p:xfrm>
        <a:graphic>
          <a:graphicData uri="http://schemas.openxmlformats.org/drawingml/2006/table">
            <a:tbl>
              <a:tblPr firstRow="1" bandRow="1">
                <a:tableStyleId>{5C22544A-7EE6-4342-B048-85BDC9FD1C3A}</a:tableStyleId>
              </a:tblPr>
              <a:tblGrid>
                <a:gridCol w="1749425">
                  <a:extLst>
                    <a:ext uri="{9D8B030D-6E8A-4147-A177-3AD203B41FA5}">
                      <a16:colId xmlns:a16="http://schemas.microsoft.com/office/drawing/2014/main" val="20000"/>
                    </a:ext>
                  </a:extLst>
                </a:gridCol>
                <a:gridCol w="2152503">
                  <a:extLst>
                    <a:ext uri="{9D8B030D-6E8A-4147-A177-3AD203B41FA5}">
                      <a16:colId xmlns:a16="http://schemas.microsoft.com/office/drawing/2014/main" val="20001"/>
                    </a:ext>
                  </a:extLst>
                </a:gridCol>
                <a:gridCol w="378114">
                  <a:extLst>
                    <a:ext uri="{9D8B030D-6E8A-4147-A177-3AD203B41FA5}">
                      <a16:colId xmlns:a16="http://schemas.microsoft.com/office/drawing/2014/main" val="20002"/>
                    </a:ext>
                  </a:extLst>
                </a:gridCol>
                <a:gridCol w="1010830">
                  <a:extLst>
                    <a:ext uri="{9D8B030D-6E8A-4147-A177-3AD203B41FA5}">
                      <a16:colId xmlns:a16="http://schemas.microsoft.com/office/drawing/2014/main" val="20003"/>
                    </a:ext>
                  </a:extLst>
                </a:gridCol>
                <a:gridCol w="1519787">
                  <a:extLst>
                    <a:ext uri="{9D8B030D-6E8A-4147-A177-3AD203B41FA5}">
                      <a16:colId xmlns:a16="http://schemas.microsoft.com/office/drawing/2014/main" val="20004"/>
                    </a:ext>
                  </a:extLst>
                </a:gridCol>
                <a:gridCol w="2144419">
                  <a:extLst>
                    <a:ext uri="{9D8B030D-6E8A-4147-A177-3AD203B41FA5}">
                      <a16:colId xmlns:a16="http://schemas.microsoft.com/office/drawing/2014/main" val="20005"/>
                    </a:ext>
                  </a:extLst>
                </a:gridCol>
                <a:gridCol w="552948">
                  <a:extLst>
                    <a:ext uri="{9D8B030D-6E8A-4147-A177-3AD203B41FA5}">
                      <a16:colId xmlns:a16="http://schemas.microsoft.com/office/drawing/2014/main" val="20006"/>
                    </a:ext>
                  </a:extLst>
                </a:gridCol>
                <a:gridCol w="1036675">
                  <a:extLst>
                    <a:ext uri="{9D8B030D-6E8A-4147-A177-3AD203B41FA5}">
                      <a16:colId xmlns:a16="http://schemas.microsoft.com/office/drawing/2014/main" val="20007"/>
                    </a:ext>
                  </a:extLst>
                </a:gridCol>
                <a:gridCol w="1660692">
                  <a:extLst>
                    <a:ext uri="{9D8B030D-6E8A-4147-A177-3AD203B41FA5}">
                      <a16:colId xmlns:a16="http://schemas.microsoft.com/office/drawing/2014/main" val="20008"/>
                    </a:ext>
                  </a:extLst>
                </a:gridCol>
              </a:tblGrid>
              <a:tr h="661963">
                <a:tc gridSpan="9">
                  <a:txBody>
                    <a:bodyPr/>
                    <a:lstStyle/>
                    <a:p>
                      <a:pPr algn="ctr"/>
                      <a:r>
                        <a:rPr lang="zh-CN" altLang="en-US" sz="3200" b="1" dirty="0"/>
                        <a:t>成本及主要预算</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14642">
                <a:tc>
                  <a:txBody>
                    <a:bodyPr/>
                    <a:lstStyle/>
                    <a:p>
                      <a:pPr algn="ctr"/>
                      <a:r>
                        <a:rPr lang="zh-CN" altLang="en-US" b="1" dirty="0"/>
                        <a:t>项目</a:t>
                      </a:r>
                    </a:p>
                  </a:txBody>
                  <a:tcPr/>
                </a:tc>
                <a:tc gridSpan="4">
                  <a:txBody>
                    <a:bodyPr/>
                    <a:lstStyle/>
                    <a:p>
                      <a:pPr algn="ctr"/>
                      <a:r>
                        <a:rPr lang="en-US" altLang="zh-CN" b="1" dirty="0"/>
                        <a:t>2022</a:t>
                      </a:r>
                      <a:r>
                        <a:rPr lang="zh-CN" altLang="en-US" b="1" dirty="0"/>
                        <a:t>年</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r>
                        <a:rPr lang="en-US" altLang="zh-CN" b="1" dirty="0"/>
                        <a:t>2023</a:t>
                      </a:r>
                      <a:r>
                        <a:rPr lang="zh-CN" altLang="en-US" b="1" dirty="0"/>
                        <a:t>年</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05699">
                <a:tc>
                  <a:txBody>
                    <a:bodyPr/>
                    <a:lstStyle/>
                    <a:p>
                      <a:pPr algn="ctr"/>
                      <a:r>
                        <a:rPr lang="zh-CN" altLang="en-US" b="1" dirty="0"/>
                        <a:t>固定类</a:t>
                      </a:r>
                    </a:p>
                  </a:txBody>
                  <a:tcPr/>
                </a:tc>
                <a:tc>
                  <a:txBody>
                    <a:bodyPr/>
                    <a:lstStyle/>
                    <a:p>
                      <a:pPr algn="ctr"/>
                      <a:r>
                        <a:rPr lang="zh-CN" altLang="en-US" b="1" dirty="0"/>
                        <a:t>人均预算基准</a:t>
                      </a:r>
                    </a:p>
                  </a:txBody>
                  <a:tcPr/>
                </a:tc>
                <a:tc gridSpan="2">
                  <a:txBody>
                    <a:bodyPr/>
                    <a:lstStyle/>
                    <a:p>
                      <a:pPr algn="ctr"/>
                      <a:r>
                        <a:rPr lang="zh-CN" altLang="en-US" b="1" dirty="0"/>
                        <a:t>规划人数</a:t>
                      </a:r>
                    </a:p>
                  </a:txBody>
                  <a:tcPr/>
                </a:tc>
                <a:tc hMerge="1">
                  <a:txBody>
                    <a:bodyPr/>
                    <a:lstStyle/>
                    <a:p>
                      <a:endParaRPr lang="zh-CN"/>
                    </a:p>
                  </a:txBody>
                  <a:tcPr/>
                </a:tc>
                <a:tc>
                  <a:txBody>
                    <a:bodyPr/>
                    <a:lstStyle/>
                    <a:p>
                      <a:pPr algn="ctr"/>
                      <a:r>
                        <a:rPr lang="zh-CN" altLang="en-US" b="1" dirty="0"/>
                        <a:t>成本预算</a:t>
                      </a:r>
                    </a:p>
                  </a:txBody>
                  <a:tcPr/>
                </a:tc>
                <a:tc>
                  <a:txBody>
                    <a:bodyPr/>
                    <a:lstStyle/>
                    <a:p>
                      <a:pPr algn="ctr"/>
                      <a:r>
                        <a:rPr lang="zh-CN" altLang="en-US" b="1" dirty="0"/>
                        <a:t>人均预算基准</a:t>
                      </a:r>
                    </a:p>
                  </a:txBody>
                  <a:tcPr/>
                </a:tc>
                <a:tc gridSpan="2">
                  <a:txBody>
                    <a:bodyPr/>
                    <a:lstStyle/>
                    <a:p>
                      <a:pPr algn="ctr"/>
                      <a:r>
                        <a:rPr lang="zh-CN" altLang="en-US" b="1" dirty="0"/>
                        <a:t>规划人数</a:t>
                      </a:r>
                    </a:p>
                  </a:txBody>
                  <a:tcPr/>
                </a:tc>
                <a:tc hMerge="1">
                  <a:txBody>
                    <a:bodyPr/>
                    <a:lstStyle/>
                    <a:p>
                      <a:endParaRPr lang="zh-CN"/>
                    </a:p>
                  </a:txBody>
                  <a:tcPr/>
                </a:tc>
                <a:tc>
                  <a:txBody>
                    <a:bodyPr/>
                    <a:lstStyle/>
                    <a:p>
                      <a:pPr algn="ctr"/>
                      <a:r>
                        <a:rPr lang="zh-CN" altLang="en-US" b="1" dirty="0"/>
                        <a:t>成本预算</a:t>
                      </a:r>
                    </a:p>
                  </a:txBody>
                  <a:tcPr/>
                </a:tc>
                <a:extLst>
                  <a:ext uri="{0D108BD9-81ED-4DB2-BD59-A6C34878D82A}">
                    <a16:rowId xmlns:a16="http://schemas.microsoft.com/office/drawing/2014/main" val="10002"/>
                  </a:ext>
                </a:extLst>
              </a:tr>
              <a:tr h="414642">
                <a:tc>
                  <a:txBody>
                    <a:bodyPr/>
                    <a:lstStyle/>
                    <a:p>
                      <a:pPr algn="ctr"/>
                      <a:r>
                        <a:rPr lang="zh-CN" altLang="en-US" b="1" dirty="0"/>
                        <a:t>差旅费用</a:t>
                      </a:r>
                    </a:p>
                  </a:txBody>
                  <a:tcPr/>
                </a:tc>
                <a:tc>
                  <a:txBody>
                    <a:bodyPr/>
                    <a:lstStyle/>
                    <a:p>
                      <a:pPr algn="ctr"/>
                      <a:r>
                        <a:rPr lang="zh-CN" altLang="en-US" dirty="0"/>
                        <a:t>每人每月</a:t>
                      </a:r>
                      <a:r>
                        <a:rPr lang="en-US" altLang="zh-CN" dirty="0"/>
                        <a:t>2000</a:t>
                      </a:r>
                      <a:r>
                        <a:rPr lang="zh-CN" altLang="en-US" dirty="0"/>
                        <a:t>元</a:t>
                      </a:r>
                    </a:p>
                  </a:txBody>
                  <a:tcPr/>
                </a:tc>
                <a:tc gridSpan="2">
                  <a:txBody>
                    <a:bodyPr/>
                    <a:lstStyle/>
                    <a:p>
                      <a:pPr algn="ctr"/>
                      <a:r>
                        <a:rPr lang="en-US" altLang="zh-CN" dirty="0"/>
                        <a:t>5</a:t>
                      </a:r>
                      <a:r>
                        <a:rPr lang="zh-CN" altLang="en-US" dirty="0"/>
                        <a:t>人</a:t>
                      </a:r>
                    </a:p>
                  </a:txBody>
                  <a:tcPr/>
                </a:tc>
                <a:tc hMerge="1">
                  <a:txBody>
                    <a:bodyPr/>
                    <a:lstStyle/>
                    <a:p>
                      <a:endParaRPr lang="zh-CN"/>
                    </a:p>
                  </a:txBody>
                  <a:tcPr/>
                </a:tc>
                <a:tc>
                  <a:txBody>
                    <a:bodyPr/>
                    <a:lstStyle/>
                    <a:p>
                      <a:pPr algn="ctr"/>
                      <a:r>
                        <a:rPr lang="en-US" altLang="zh-CN" dirty="0"/>
                        <a:t>180000</a:t>
                      </a:r>
                      <a:r>
                        <a:rPr lang="zh-CN" altLang="en-US" dirty="0"/>
                        <a:t>元</a:t>
                      </a:r>
                    </a:p>
                  </a:txBody>
                  <a:tcPr/>
                </a:tc>
                <a:tc>
                  <a:txBody>
                    <a:bodyPr/>
                    <a:lstStyle/>
                    <a:p>
                      <a:pPr algn="ctr"/>
                      <a:r>
                        <a:rPr lang="zh-CN" altLang="en-US" dirty="0"/>
                        <a:t>每人每月</a:t>
                      </a:r>
                      <a:r>
                        <a:rPr lang="en-US" altLang="zh-CN" dirty="0"/>
                        <a:t>3000</a:t>
                      </a:r>
                      <a:r>
                        <a:rPr lang="zh-CN" altLang="en-US" dirty="0"/>
                        <a:t>元</a:t>
                      </a:r>
                    </a:p>
                  </a:txBody>
                  <a:tcPr/>
                </a:tc>
                <a:tc gridSpan="2">
                  <a:txBody>
                    <a:bodyPr/>
                    <a:lstStyle/>
                    <a:p>
                      <a:pPr algn="ctr"/>
                      <a:r>
                        <a:rPr lang="en-US" altLang="zh-CN" dirty="0"/>
                        <a:t>8</a:t>
                      </a:r>
                      <a:r>
                        <a:rPr lang="zh-CN" altLang="en-US" dirty="0"/>
                        <a:t>人</a:t>
                      </a:r>
                    </a:p>
                  </a:txBody>
                  <a:tcPr/>
                </a:tc>
                <a:tc hMerge="1">
                  <a:txBody>
                    <a:bodyPr/>
                    <a:lstStyle/>
                    <a:p>
                      <a:endParaRPr lang="zh-CN"/>
                    </a:p>
                  </a:txBody>
                  <a:tcPr/>
                </a:tc>
                <a:tc>
                  <a:txBody>
                    <a:bodyPr/>
                    <a:lstStyle/>
                    <a:p>
                      <a:pPr algn="ctr"/>
                      <a:r>
                        <a:rPr lang="en-US" altLang="zh-CN" dirty="0"/>
                        <a:t>288000</a:t>
                      </a:r>
                      <a:r>
                        <a:rPr lang="zh-CN" altLang="en-US" dirty="0"/>
                        <a:t>元</a:t>
                      </a:r>
                      <a:endParaRPr lang="en-US" altLang="zh-CN" dirty="0"/>
                    </a:p>
                  </a:txBody>
                  <a:tcPr/>
                </a:tc>
                <a:extLst>
                  <a:ext uri="{0D108BD9-81ED-4DB2-BD59-A6C34878D82A}">
                    <a16:rowId xmlns:a16="http://schemas.microsoft.com/office/drawing/2014/main" val="10003"/>
                  </a:ext>
                </a:extLst>
              </a:tr>
              <a:tr h="431002">
                <a:tc>
                  <a:txBody>
                    <a:bodyPr/>
                    <a:lstStyle/>
                    <a:p>
                      <a:pPr algn="ctr"/>
                      <a:r>
                        <a:rPr lang="zh-CN" altLang="en-US" b="1" dirty="0"/>
                        <a:t>高管顾问工资</a:t>
                      </a:r>
                    </a:p>
                  </a:txBody>
                  <a:tcPr/>
                </a:tc>
                <a:tc>
                  <a:txBody>
                    <a:bodyPr/>
                    <a:lstStyle/>
                    <a:p>
                      <a:pPr algn="ctr"/>
                      <a:r>
                        <a:rPr lang="zh-CN" altLang="en-US" dirty="0"/>
                        <a:t>人均</a:t>
                      </a:r>
                      <a:r>
                        <a:rPr lang="en-US" altLang="zh-CN" dirty="0"/>
                        <a:t>30000</a:t>
                      </a:r>
                      <a:r>
                        <a:rPr lang="zh-CN" altLang="en-US" dirty="0"/>
                        <a:t>元</a:t>
                      </a:r>
                      <a:r>
                        <a:rPr lang="en-US" altLang="zh-CN" dirty="0"/>
                        <a:t>/</a:t>
                      </a:r>
                      <a:r>
                        <a:rPr lang="zh-CN" altLang="en-US" dirty="0"/>
                        <a:t>月</a:t>
                      </a:r>
                    </a:p>
                  </a:txBody>
                  <a:tcPr/>
                </a:tc>
                <a:tc gridSpan="2">
                  <a:txBody>
                    <a:bodyPr/>
                    <a:lstStyle/>
                    <a:p>
                      <a:pPr algn="ctr"/>
                      <a:endParaRPr lang="en-US" altLang="zh-CN" dirty="0"/>
                    </a:p>
                  </a:txBody>
                  <a:tcPr/>
                </a:tc>
                <a:tc hMerge="1">
                  <a:txBody>
                    <a:bodyPr/>
                    <a:lstStyle/>
                    <a:p>
                      <a:endParaRPr lang="zh-CN"/>
                    </a:p>
                  </a:txBody>
                  <a:tcPr/>
                </a:tc>
                <a:tc>
                  <a:txBody>
                    <a:bodyPr/>
                    <a:lstStyle/>
                    <a:p>
                      <a:pPr algn="ctr"/>
                      <a:r>
                        <a:rPr lang="en-US" altLang="zh-CN" dirty="0"/>
                        <a:t>1800000</a:t>
                      </a:r>
                      <a:r>
                        <a:rPr lang="zh-CN" altLang="en-US" dirty="0"/>
                        <a:t>元</a:t>
                      </a:r>
                    </a:p>
                  </a:txBody>
                  <a:tcPr/>
                </a:tc>
                <a:tc>
                  <a:txBody>
                    <a:bodyPr/>
                    <a:lstStyle/>
                    <a:p>
                      <a:pPr algn="ctr"/>
                      <a:r>
                        <a:rPr lang="zh-CN" altLang="en-US" dirty="0"/>
                        <a:t>人均</a:t>
                      </a:r>
                      <a:r>
                        <a:rPr lang="en-US" altLang="zh-CN" dirty="0"/>
                        <a:t>30000</a:t>
                      </a:r>
                      <a:r>
                        <a:rPr lang="zh-CN" altLang="en-US" dirty="0"/>
                        <a:t>元</a:t>
                      </a:r>
                      <a:r>
                        <a:rPr lang="en-US" altLang="zh-CN" dirty="0"/>
                        <a:t>/</a:t>
                      </a:r>
                      <a:r>
                        <a:rPr lang="zh-CN" altLang="en-US" dirty="0"/>
                        <a:t>月</a:t>
                      </a:r>
                    </a:p>
                  </a:txBody>
                  <a:tcPr/>
                </a:tc>
                <a:tc gridSpan="2">
                  <a:txBody>
                    <a:bodyPr/>
                    <a:lstStyle/>
                    <a:p>
                      <a:pPr algn="ctr"/>
                      <a:endParaRPr lang="zh-CN" altLang="en-US" dirty="0"/>
                    </a:p>
                  </a:txBody>
                  <a:tcPr/>
                </a:tc>
                <a:tc hMerge="1">
                  <a:txBody>
                    <a:bodyPr/>
                    <a:lstStyle/>
                    <a:p>
                      <a:endParaRPr lang="zh-CN"/>
                    </a:p>
                  </a:txBody>
                  <a:tcPr/>
                </a:tc>
                <a:tc>
                  <a:txBody>
                    <a:bodyPr/>
                    <a:lstStyle/>
                    <a:p>
                      <a:pPr algn="ctr"/>
                      <a:r>
                        <a:rPr lang="en-US" altLang="zh-CN" dirty="0"/>
                        <a:t>1800000</a:t>
                      </a:r>
                      <a:r>
                        <a:rPr lang="zh-CN" altLang="en-US" dirty="0"/>
                        <a:t>元</a:t>
                      </a:r>
                    </a:p>
                  </a:txBody>
                  <a:tcPr/>
                </a:tc>
                <a:extLst>
                  <a:ext uri="{0D108BD9-81ED-4DB2-BD59-A6C34878D82A}">
                    <a16:rowId xmlns:a16="http://schemas.microsoft.com/office/drawing/2014/main" val="10004"/>
                  </a:ext>
                </a:extLst>
              </a:tr>
              <a:tr h="783282">
                <a:tc>
                  <a:txBody>
                    <a:bodyPr/>
                    <a:lstStyle/>
                    <a:p>
                      <a:pPr algn="ctr"/>
                      <a:r>
                        <a:rPr lang="zh-CN" altLang="en-US" b="1" dirty="0"/>
                        <a:t>一般员工工资</a:t>
                      </a:r>
                    </a:p>
                  </a:txBody>
                  <a:tcPr/>
                </a:tc>
                <a:tc>
                  <a:txBody>
                    <a:bodyPr/>
                    <a:lstStyle/>
                    <a:p>
                      <a:pPr algn="ctr"/>
                      <a:r>
                        <a:rPr lang="zh-CN" altLang="en-US" dirty="0"/>
                        <a:t>人均</a:t>
                      </a:r>
                      <a:r>
                        <a:rPr lang="en-US" altLang="zh-CN" dirty="0"/>
                        <a:t>13000</a:t>
                      </a:r>
                      <a:r>
                        <a:rPr lang="zh-CN" altLang="en-US" dirty="0"/>
                        <a:t>元</a:t>
                      </a:r>
                      <a:r>
                        <a:rPr lang="en-US" altLang="zh-CN" dirty="0"/>
                        <a:t>/</a:t>
                      </a:r>
                      <a:r>
                        <a:rPr lang="zh-CN" altLang="en-US" dirty="0"/>
                        <a:t>月（含社保）</a:t>
                      </a:r>
                    </a:p>
                  </a:txBody>
                  <a:tcPr/>
                </a:tc>
                <a:tc gridSpan="2">
                  <a:txBody>
                    <a:bodyPr/>
                    <a:lstStyle/>
                    <a:p>
                      <a:pPr algn="ctr"/>
                      <a:r>
                        <a:rPr lang="en-US" altLang="zh-CN" dirty="0"/>
                        <a:t>10</a:t>
                      </a:r>
                      <a:r>
                        <a:rPr lang="zh-CN" altLang="en-US" dirty="0"/>
                        <a:t>人</a:t>
                      </a:r>
                    </a:p>
                  </a:txBody>
                  <a:tcPr/>
                </a:tc>
                <a:tc hMerge="1">
                  <a:txBody>
                    <a:bodyPr/>
                    <a:lstStyle/>
                    <a:p>
                      <a:endParaRPr lang="zh-CN"/>
                    </a:p>
                  </a:txBody>
                  <a:tcPr/>
                </a:tc>
                <a:tc>
                  <a:txBody>
                    <a:bodyPr/>
                    <a:lstStyle/>
                    <a:p>
                      <a:pPr algn="ctr"/>
                      <a:r>
                        <a:rPr lang="en-US" altLang="zh-CN" dirty="0"/>
                        <a:t>1560000</a:t>
                      </a:r>
                      <a:r>
                        <a:rPr lang="zh-CN" altLang="en-US" dirty="0"/>
                        <a:t>元</a:t>
                      </a:r>
                    </a:p>
                  </a:txBody>
                  <a:tcPr/>
                </a:tc>
                <a:tc>
                  <a:txBody>
                    <a:bodyPr/>
                    <a:lstStyle/>
                    <a:p>
                      <a:pPr algn="ctr"/>
                      <a:r>
                        <a:rPr lang="zh-CN" altLang="en-US" dirty="0"/>
                        <a:t>人均</a:t>
                      </a:r>
                      <a:r>
                        <a:rPr lang="en-US" altLang="zh-CN" dirty="0"/>
                        <a:t>13000</a:t>
                      </a:r>
                      <a:r>
                        <a:rPr lang="zh-CN" altLang="en-US" dirty="0"/>
                        <a:t>元</a:t>
                      </a:r>
                      <a:r>
                        <a:rPr lang="en-US" altLang="zh-CN" dirty="0"/>
                        <a:t>/</a:t>
                      </a:r>
                      <a:r>
                        <a:rPr lang="zh-CN" altLang="en-US" dirty="0"/>
                        <a:t>月（含社保）</a:t>
                      </a:r>
                    </a:p>
                  </a:txBody>
                  <a:tcPr/>
                </a:tc>
                <a:tc gridSpan="2">
                  <a:txBody>
                    <a:bodyPr/>
                    <a:lstStyle/>
                    <a:p>
                      <a:pPr algn="ctr"/>
                      <a:r>
                        <a:rPr lang="en-US" altLang="zh-CN" dirty="0"/>
                        <a:t>20</a:t>
                      </a:r>
                      <a:r>
                        <a:rPr lang="zh-CN" altLang="en-US" dirty="0"/>
                        <a:t>人</a:t>
                      </a:r>
                    </a:p>
                  </a:txBody>
                  <a:tcPr/>
                </a:tc>
                <a:tc hMerge="1">
                  <a:txBody>
                    <a:bodyPr/>
                    <a:lstStyle/>
                    <a:p>
                      <a:endParaRPr lang="zh-CN"/>
                    </a:p>
                  </a:txBody>
                  <a:tcPr/>
                </a:tc>
                <a:tc>
                  <a:txBody>
                    <a:bodyPr/>
                    <a:lstStyle/>
                    <a:p>
                      <a:pPr algn="ctr"/>
                      <a:r>
                        <a:rPr lang="en-US" altLang="zh-CN" dirty="0"/>
                        <a:t>3120000</a:t>
                      </a:r>
                      <a:r>
                        <a:rPr lang="zh-CN" altLang="en-US" dirty="0"/>
                        <a:t>元</a:t>
                      </a:r>
                    </a:p>
                  </a:txBody>
                  <a:tcPr/>
                </a:tc>
                <a:extLst>
                  <a:ext uri="{0D108BD9-81ED-4DB2-BD59-A6C34878D82A}">
                    <a16:rowId xmlns:a16="http://schemas.microsoft.com/office/drawing/2014/main" val="10005"/>
                  </a:ext>
                </a:extLst>
              </a:tr>
              <a:tr h="479057">
                <a:tc>
                  <a:txBody>
                    <a:bodyPr/>
                    <a:lstStyle/>
                    <a:p>
                      <a:pPr algn="ctr"/>
                      <a:r>
                        <a:rPr lang="zh-CN" altLang="en-US" b="1" dirty="0"/>
                        <a:t>非固定类</a:t>
                      </a:r>
                    </a:p>
                  </a:txBody>
                  <a:tcPr/>
                </a:tc>
                <a:tc>
                  <a:txBody>
                    <a:bodyPr/>
                    <a:lstStyle/>
                    <a:p>
                      <a:pPr algn="ctr"/>
                      <a:r>
                        <a:rPr lang="zh-CN" altLang="en-US" b="1" dirty="0"/>
                        <a:t>预算依据</a:t>
                      </a:r>
                    </a:p>
                  </a:txBody>
                  <a:tcPr/>
                </a:tc>
                <a:tc gridSpan="2">
                  <a:txBody>
                    <a:bodyPr/>
                    <a:lstStyle/>
                    <a:p>
                      <a:pPr algn="ctr"/>
                      <a:endParaRPr lang="zh-CN" altLang="en-US" dirty="0"/>
                    </a:p>
                  </a:txBody>
                  <a:tcPr/>
                </a:tc>
                <a:tc hMerge="1">
                  <a:txBody>
                    <a:bodyPr/>
                    <a:lstStyle/>
                    <a:p>
                      <a:endParaRPr lang="zh-CN"/>
                    </a:p>
                  </a:txBody>
                  <a:tcPr/>
                </a:tc>
                <a:tc>
                  <a:txBody>
                    <a:bodyPr/>
                    <a:lstStyle/>
                    <a:p>
                      <a:pPr algn="ctr"/>
                      <a:r>
                        <a:rPr lang="zh-CN" altLang="en-US" b="1" dirty="0"/>
                        <a:t>成本预算</a:t>
                      </a:r>
                    </a:p>
                  </a:txBody>
                  <a:tcPr/>
                </a:tc>
                <a:tc>
                  <a:txBody>
                    <a:bodyPr/>
                    <a:lstStyle/>
                    <a:p>
                      <a:pPr algn="ctr"/>
                      <a:r>
                        <a:rPr lang="zh-CN" altLang="en-US" b="1" dirty="0"/>
                        <a:t>预算依据</a:t>
                      </a:r>
                    </a:p>
                  </a:txBody>
                  <a:tcPr/>
                </a:tc>
                <a:tc gridSpan="2">
                  <a:txBody>
                    <a:bodyPr/>
                    <a:lstStyle/>
                    <a:p>
                      <a:pPr algn="ctr"/>
                      <a:endParaRPr lang="zh-CN" altLang="en-US" dirty="0"/>
                    </a:p>
                  </a:txBody>
                  <a:tcPr/>
                </a:tc>
                <a:tc hMerge="1">
                  <a:txBody>
                    <a:bodyPr/>
                    <a:lstStyle/>
                    <a:p>
                      <a:endParaRPr lang="zh-CN"/>
                    </a:p>
                  </a:txBody>
                  <a:tcPr/>
                </a:tc>
                <a:tc>
                  <a:txBody>
                    <a:bodyPr/>
                    <a:lstStyle/>
                    <a:p>
                      <a:pPr algn="ctr"/>
                      <a:r>
                        <a:rPr lang="zh-CN" altLang="en-US" b="1" dirty="0"/>
                        <a:t>成本预算</a:t>
                      </a:r>
                    </a:p>
                  </a:txBody>
                  <a:tcPr/>
                </a:tc>
                <a:extLst>
                  <a:ext uri="{0D108BD9-81ED-4DB2-BD59-A6C34878D82A}">
                    <a16:rowId xmlns:a16="http://schemas.microsoft.com/office/drawing/2014/main" val="10006"/>
                  </a:ext>
                </a:extLst>
              </a:tr>
              <a:tr h="414642">
                <a:tc>
                  <a:txBody>
                    <a:bodyPr/>
                    <a:lstStyle/>
                    <a:p>
                      <a:pPr algn="ctr"/>
                      <a:r>
                        <a:rPr lang="zh-CN" altLang="en-US" b="1" dirty="0"/>
                        <a:t>销售费用</a:t>
                      </a:r>
                    </a:p>
                  </a:txBody>
                  <a:tcPr/>
                </a:tc>
                <a:tc gridSpan="3">
                  <a:txBody>
                    <a:bodyPr/>
                    <a:lstStyle/>
                    <a:p>
                      <a:pPr algn="ctr"/>
                      <a:r>
                        <a:rPr lang="zh-CN" altLang="en-US" dirty="0"/>
                        <a:t>毛利润的</a:t>
                      </a:r>
                      <a:r>
                        <a:rPr lang="en-US" altLang="zh-CN" dirty="0"/>
                        <a:t>8%</a:t>
                      </a:r>
                      <a:endParaRPr lang="zh-CN" altLang="en-US" dirty="0"/>
                    </a:p>
                  </a:txBody>
                  <a:tcPr/>
                </a:tc>
                <a:tc hMerge="1">
                  <a:txBody>
                    <a:bodyPr/>
                    <a:lstStyle/>
                    <a:p>
                      <a:endParaRPr lang="zh-CN"/>
                    </a:p>
                  </a:txBody>
                  <a:tcPr/>
                </a:tc>
                <a:tc hMerge="1">
                  <a:txBody>
                    <a:bodyPr/>
                    <a:lstStyle/>
                    <a:p>
                      <a:endParaRPr lang="zh-CN"/>
                    </a:p>
                  </a:txBody>
                  <a:tcPr/>
                </a:tc>
                <a:tc>
                  <a:txBody>
                    <a:bodyPr/>
                    <a:lstStyle/>
                    <a:p>
                      <a:pPr algn="ctr"/>
                      <a:r>
                        <a:rPr lang="en-US" altLang="zh-CN" dirty="0"/>
                        <a:t>800000</a:t>
                      </a:r>
                      <a:r>
                        <a:rPr lang="zh-CN" altLang="en-US" dirty="0"/>
                        <a:t>元</a:t>
                      </a:r>
                    </a:p>
                  </a:txBody>
                  <a:tcPr/>
                </a:tc>
                <a:tc gridSpan="3">
                  <a:txBody>
                    <a:bodyPr/>
                    <a:lstStyle/>
                    <a:p>
                      <a:pPr algn="ctr"/>
                      <a:r>
                        <a:rPr lang="zh-CN" altLang="en-US" dirty="0"/>
                        <a:t>毛利润的</a:t>
                      </a:r>
                      <a:r>
                        <a:rPr lang="en-US" altLang="zh-CN" dirty="0"/>
                        <a:t>8%</a:t>
                      </a:r>
                      <a:endParaRPr lang="zh-CN" altLang="en-US" dirty="0"/>
                    </a:p>
                  </a:txBody>
                  <a:tcPr/>
                </a:tc>
                <a:tc hMerge="1">
                  <a:txBody>
                    <a:bodyPr/>
                    <a:lstStyle/>
                    <a:p>
                      <a:endParaRPr lang="zh-CN"/>
                    </a:p>
                  </a:txBody>
                  <a:tcPr/>
                </a:tc>
                <a:tc hMerge="1">
                  <a:txBody>
                    <a:bodyPr/>
                    <a:lstStyle/>
                    <a:p>
                      <a:endParaRPr lang="zh-CN"/>
                    </a:p>
                  </a:txBody>
                  <a:tcPr/>
                </a:tc>
                <a:tc>
                  <a:txBody>
                    <a:bodyPr/>
                    <a:lstStyle/>
                    <a:p>
                      <a:pPr algn="ctr"/>
                      <a:r>
                        <a:rPr lang="en-US" altLang="zh-CN" dirty="0"/>
                        <a:t>1800000</a:t>
                      </a:r>
                      <a:r>
                        <a:rPr lang="zh-CN" altLang="en-US" dirty="0"/>
                        <a:t>元</a:t>
                      </a:r>
                    </a:p>
                  </a:txBody>
                  <a:tcPr/>
                </a:tc>
                <a:extLst>
                  <a:ext uri="{0D108BD9-81ED-4DB2-BD59-A6C34878D82A}">
                    <a16:rowId xmlns:a16="http://schemas.microsoft.com/office/drawing/2014/main" val="10007"/>
                  </a:ext>
                </a:extLst>
              </a:tr>
              <a:tr h="425165">
                <a:tc>
                  <a:txBody>
                    <a:bodyPr/>
                    <a:lstStyle/>
                    <a:p>
                      <a:pPr algn="ctr"/>
                      <a:r>
                        <a:rPr lang="zh-CN" altLang="en-US" b="1" dirty="0"/>
                        <a:t>推广费用</a:t>
                      </a:r>
                    </a:p>
                  </a:txBody>
                  <a:tcPr/>
                </a:tc>
                <a:tc gridSpan="3">
                  <a:txBody>
                    <a:bodyPr/>
                    <a:lstStyle/>
                    <a:p>
                      <a:pPr algn="ctr"/>
                      <a:r>
                        <a:rPr lang="zh-CN" altLang="en-US" dirty="0"/>
                        <a:t>毛利润的</a:t>
                      </a:r>
                      <a:r>
                        <a:rPr lang="en-US" altLang="zh-CN" dirty="0"/>
                        <a:t>12%</a:t>
                      </a:r>
                    </a:p>
                  </a:txBody>
                  <a:tcPr/>
                </a:tc>
                <a:tc hMerge="1">
                  <a:txBody>
                    <a:bodyPr/>
                    <a:lstStyle/>
                    <a:p>
                      <a:endParaRPr lang="zh-CN"/>
                    </a:p>
                  </a:txBody>
                  <a:tcPr/>
                </a:tc>
                <a:tc hMerge="1">
                  <a:txBody>
                    <a:bodyPr/>
                    <a:lstStyle/>
                    <a:p>
                      <a:endParaRPr lang="zh-CN"/>
                    </a:p>
                  </a:txBody>
                  <a:tcPr/>
                </a:tc>
                <a:tc>
                  <a:txBody>
                    <a:bodyPr/>
                    <a:lstStyle/>
                    <a:p>
                      <a:pPr algn="ctr"/>
                      <a:r>
                        <a:rPr lang="en-US" altLang="zh-CN" dirty="0"/>
                        <a:t>1200000</a:t>
                      </a:r>
                      <a:r>
                        <a:rPr lang="zh-CN" altLang="en-US" dirty="0"/>
                        <a:t>元</a:t>
                      </a:r>
                    </a:p>
                  </a:txBody>
                  <a:tcPr/>
                </a:tc>
                <a:tc gridSpan="3">
                  <a:txBody>
                    <a:bodyPr/>
                    <a:lstStyle/>
                    <a:p>
                      <a:pPr algn="ctr"/>
                      <a:r>
                        <a:rPr lang="zh-CN" altLang="en-US" dirty="0"/>
                        <a:t>毛利润的</a:t>
                      </a:r>
                      <a:r>
                        <a:rPr lang="en-US" altLang="zh-CN" dirty="0"/>
                        <a:t>10%</a:t>
                      </a:r>
                    </a:p>
                  </a:txBody>
                  <a:tcPr/>
                </a:tc>
                <a:tc hMerge="1">
                  <a:txBody>
                    <a:bodyPr/>
                    <a:lstStyle/>
                    <a:p>
                      <a:endParaRPr lang="zh-CN"/>
                    </a:p>
                  </a:txBody>
                  <a:tcPr/>
                </a:tc>
                <a:tc hMerge="1">
                  <a:txBody>
                    <a:bodyPr/>
                    <a:lstStyle/>
                    <a:p>
                      <a:endParaRPr lang="zh-CN"/>
                    </a:p>
                  </a:txBody>
                  <a:tcPr/>
                </a:tc>
                <a:tc>
                  <a:txBody>
                    <a:bodyPr/>
                    <a:lstStyle/>
                    <a:p>
                      <a:pPr algn="ctr"/>
                      <a:r>
                        <a:rPr lang="en-US" altLang="zh-CN" dirty="0"/>
                        <a:t>3000000</a:t>
                      </a:r>
                      <a:r>
                        <a:rPr lang="zh-CN" altLang="en-US" dirty="0"/>
                        <a:t>元</a:t>
                      </a:r>
                    </a:p>
                  </a:txBody>
                  <a:tcPr/>
                </a:tc>
                <a:extLst>
                  <a:ext uri="{0D108BD9-81ED-4DB2-BD59-A6C34878D82A}">
                    <a16:rowId xmlns:a16="http://schemas.microsoft.com/office/drawing/2014/main" val="10008"/>
                  </a:ext>
                </a:extLst>
              </a:tr>
              <a:tr h="494771">
                <a:tc>
                  <a:txBody>
                    <a:bodyPr/>
                    <a:lstStyle/>
                    <a:p>
                      <a:pPr algn="ctr"/>
                      <a:r>
                        <a:rPr lang="zh-CN" altLang="en-US" b="1" dirty="0"/>
                        <a:t>财务费用</a:t>
                      </a:r>
                    </a:p>
                  </a:txBody>
                  <a:tcPr/>
                </a:tc>
                <a:tc gridSpan="3">
                  <a:txBody>
                    <a:bodyPr/>
                    <a:lstStyle/>
                    <a:p>
                      <a:pPr algn="ctr"/>
                      <a:r>
                        <a:rPr lang="zh-CN" altLang="en-US" dirty="0"/>
                        <a:t>毛利润的</a:t>
                      </a:r>
                      <a:r>
                        <a:rPr lang="en-US" altLang="zh-CN" dirty="0"/>
                        <a:t>5%</a:t>
                      </a:r>
                    </a:p>
                  </a:txBody>
                  <a:tcPr/>
                </a:tc>
                <a:tc hMerge="1">
                  <a:txBody>
                    <a:bodyPr/>
                    <a:lstStyle/>
                    <a:p>
                      <a:endParaRPr lang="zh-CN"/>
                    </a:p>
                  </a:txBody>
                  <a:tcPr/>
                </a:tc>
                <a:tc hMerge="1">
                  <a:txBody>
                    <a:bodyPr/>
                    <a:lstStyle/>
                    <a:p>
                      <a:endParaRPr lang="zh-CN"/>
                    </a:p>
                  </a:txBody>
                  <a:tcPr/>
                </a:tc>
                <a:tc>
                  <a:txBody>
                    <a:bodyPr/>
                    <a:lstStyle/>
                    <a:p>
                      <a:pPr algn="ctr"/>
                      <a:r>
                        <a:rPr lang="en-US" altLang="zh-CN" dirty="0"/>
                        <a:t>600000</a:t>
                      </a:r>
                      <a:r>
                        <a:rPr lang="zh-CN" altLang="en-US" dirty="0"/>
                        <a:t>元</a:t>
                      </a:r>
                    </a:p>
                  </a:txBody>
                  <a:tcPr/>
                </a:tc>
                <a:tc gridSpan="3">
                  <a:txBody>
                    <a:bodyPr/>
                    <a:lstStyle/>
                    <a:p>
                      <a:pPr algn="ctr"/>
                      <a:r>
                        <a:rPr lang="zh-CN" altLang="en-US" dirty="0"/>
                        <a:t>毛利润的</a:t>
                      </a:r>
                      <a:r>
                        <a:rPr lang="en-US" altLang="zh-CN" dirty="0"/>
                        <a:t>4%</a:t>
                      </a:r>
                    </a:p>
                  </a:txBody>
                  <a:tcPr/>
                </a:tc>
                <a:tc hMerge="1">
                  <a:txBody>
                    <a:bodyPr/>
                    <a:lstStyle/>
                    <a:p>
                      <a:endParaRPr lang="zh-CN"/>
                    </a:p>
                  </a:txBody>
                  <a:tcPr/>
                </a:tc>
                <a:tc hMerge="1">
                  <a:txBody>
                    <a:bodyPr/>
                    <a:lstStyle/>
                    <a:p>
                      <a:endParaRPr lang="zh-CN"/>
                    </a:p>
                  </a:txBody>
                  <a:tcPr/>
                </a:tc>
                <a:tc>
                  <a:txBody>
                    <a:bodyPr/>
                    <a:lstStyle/>
                    <a:p>
                      <a:pPr algn="ctr"/>
                      <a:r>
                        <a:rPr lang="en-US" altLang="zh-CN" dirty="0"/>
                        <a:t>1200000</a:t>
                      </a:r>
                      <a:r>
                        <a:rPr lang="zh-CN" altLang="en-US" dirty="0"/>
                        <a:t>元</a:t>
                      </a:r>
                    </a:p>
                  </a:txBody>
                  <a:tcPr/>
                </a:tc>
                <a:extLst>
                  <a:ext uri="{0D108BD9-81ED-4DB2-BD59-A6C34878D82A}">
                    <a16:rowId xmlns:a16="http://schemas.microsoft.com/office/drawing/2014/main" val="10009"/>
                  </a:ext>
                </a:extLst>
              </a:tr>
              <a:tr h="414642">
                <a:tc>
                  <a:txBody>
                    <a:bodyPr/>
                    <a:lstStyle/>
                    <a:p>
                      <a:pPr algn="ctr"/>
                      <a:r>
                        <a:rPr lang="zh-CN" altLang="en-US" b="1" dirty="0"/>
                        <a:t>硬件更新</a:t>
                      </a:r>
                      <a:r>
                        <a:rPr lang="en-US" altLang="zh-CN" b="1" dirty="0"/>
                        <a:t>/</a:t>
                      </a:r>
                      <a:r>
                        <a:rPr lang="zh-CN" altLang="en-US" b="1" dirty="0"/>
                        <a:t>装修</a:t>
                      </a:r>
                    </a:p>
                  </a:txBody>
                  <a:tcPr/>
                </a:tc>
                <a:tc gridSpan="3">
                  <a:txBody>
                    <a:bodyPr/>
                    <a:lstStyle/>
                    <a:p>
                      <a:pPr algn="ctr"/>
                      <a:r>
                        <a:rPr lang="zh-CN" altLang="en-US" dirty="0"/>
                        <a:t>毛利润的</a:t>
                      </a:r>
                      <a:r>
                        <a:rPr lang="en-US" altLang="zh-CN" dirty="0"/>
                        <a:t>8%</a:t>
                      </a:r>
                    </a:p>
                  </a:txBody>
                  <a:tcPr/>
                </a:tc>
                <a:tc hMerge="1">
                  <a:txBody>
                    <a:bodyPr/>
                    <a:lstStyle/>
                    <a:p>
                      <a:endParaRPr lang="zh-CN"/>
                    </a:p>
                  </a:txBody>
                  <a:tcPr/>
                </a:tc>
                <a:tc hMerge="1">
                  <a:txBody>
                    <a:bodyPr/>
                    <a:lstStyle/>
                    <a:p>
                      <a:endParaRPr lang="zh-CN"/>
                    </a:p>
                  </a:txBody>
                  <a:tcPr/>
                </a:tc>
                <a:tc>
                  <a:txBody>
                    <a:bodyPr/>
                    <a:lstStyle/>
                    <a:p>
                      <a:pPr algn="ctr"/>
                      <a:r>
                        <a:rPr lang="en-US" altLang="zh-CN" dirty="0"/>
                        <a:t>800000</a:t>
                      </a:r>
                      <a:r>
                        <a:rPr lang="zh-CN" altLang="en-US" dirty="0"/>
                        <a:t>元</a:t>
                      </a:r>
                    </a:p>
                  </a:txBody>
                  <a:tcPr/>
                </a:tc>
                <a:tc gridSpan="3">
                  <a:txBody>
                    <a:bodyPr/>
                    <a:lstStyle/>
                    <a:p>
                      <a:pPr algn="ctr"/>
                      <a:r>
                        <a:rPr lang="zh-CN" altLang="en-US" dirty="0"/>
                        <a:t>毛利润的</a:t>
                      </a:r>
                      <a:r>
                        <a:rPr lang="en-US" altLang="zh-CN" dirty="0"/>
                        <a:t>3%</a:t>
                      </a:r>
                    </a:p>
                  </a:txBody>
                  <a:tcPr/>
                </a:tc>
                <a:tc hMerge="1">
                  <a:txBody>
                    <a:bodyPr/>
                    <a:lstStyle/>
                    <a:p>
                      <a:endParaRPr lang="zh-CN"/>
                    </a:p>
                  </a:txBody>
                  <a:tcPr/>
                </a:tc>
                <a:tc hMerge="1">
                  <a:txBody>
                    <a:bodyPr/>
                    <a:lstStyle/>
                    <a:p>
                      <a:endParaRPr lang="zh-CN"/>
                    </a:p>
                  </a:txBody>
                  <a:tcPr/>
                </a:tc>
                <a:tc>
                  <a:txBody>
                    <a:bodyPr/>
                    <a:lstStyle/>
                    <a:p>
                      <a:pPr algn="ctr"/>
                      <a:r>
                        <a:rPr lang="en-US" altLang="zh-CN" dirty="0"/>
                        <a:t>900000</a:t>
                      </a:r>
                      <a:r>
                        <a:rPr lang="zh-CN" altLang="en-US" dirty="0"/>
                        <a:t>元</a:t>
                      </a:r>
                    </a:p>
                  </a:txBody>
                  <a:tcPr/>
                </a:tc>
                <a:extLst>
                  <a:ext uri="{0D108BD9-81ED-4DB2-BD59-A6C34878D82A}">
                    <a16:rowId xmlns:a16="http://schemas.microsoft.com/office/drawing/2014/main" val="10010"/>
                  </a:ext>
                </a:extLst>
              </a:tr>
              <a:tr h="414642">
                <a:tc>
                  <a:txBody>
                    <a:bodyPr/>
                    <a:lstStyle/>
                    <a:p>
                      <a:pPr algn="ctr"/>
                      <a:r>
                        <a:rPr lang="zh-CN" altLang="en-US" b="1" dirty="0"/>
                        <a:t>合计</a:t>
                      </a:r>
                    </a:p>
                  </a:txBody>
                  <a:tcPr/>
                </a:tc>
                <a:tc gridSpan="2">
                  <a:txBody>
                    <a:bodyPr/>
                    <a:lstStyle/>
                    <a:p>
                      <a:pPr algn="ctr"/>
                      <a:r>
                        <a:rPr lang="en-US" altLang="zh-CN" b="1" dirty="0"/>
                        <a:t>2022</a:t>
                      </a:r>
                      <a:r>
                        <a:rPr lang="zh-CN" altLang="en-US" b="1" dirty="0"/>
                        <a:t>年</a:t>
                      </a:r>
                    </a:p>
                  </a:txBody>
                  <a:tcPr/>
                </a:tc>
                <a:tc hMerge="1">
                  <a:txBody>
                    <a:bodyPr/>
                    <a:lstStyle/>
                    <a:p>
                      <a:endParaRPr lang="zh-CN"/>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a:t>700W</a:t>
                      </a:r>
                      <a:endParaRPr lang="zh-CN" altLang="en-US" b="1" dirty="0"/>
                    </a:p>
                  </a:txBody>
                  <a:tcPr/>
                </a:tc>
                <a:tc hMerge="1">
                  <a:txBody>
                    <a:bodyPr/>
                    <a:lstStyle/>
                    <a:p>
                      <a:endParaRPr lang="zh-CN"/>
                    </a:p>
                  </a:txBody>
                  <a:tcPr/>
                </a:tc>
                <a:tc gridSpan="2">
                  <a:txBody>
                    <a:bodyPr/>
                    <a:lstStyle/>
                    <a:p>
                      <a:pPr algn="ctr"/>
                      <a:r>
                        <a:rPr lang="en-US" altLang="zh-CN" b="1" dirty="0"/>
                        <a:t>2023</a:t>
                      </a:r>
                      <a:r>
                        <a:rPr lang="zh-CN" altLang="en-US" b="1" dirty="0"/>
                        <a:t>年</a:t>
                      </a:r>
                    </a:p>
                  </a:txBody>
                  <a:tcPr/>
                </a:tc>
                <a:tc hMerge="1">
                  <a:txBody>
                    <a:bodyPr/>
                    <a:lstStyle/>
                    <a:p>
                      <a:endParaRPr lang="zh-CN"/>
                    </a:p>
                  </a:txBody>
                  <a:tcPr/>
                </a:tc>
                <a:tc gridSpan="2">
                  <a:txBody>
                    <a:bodyPr/>
                    <a:lstStyle/>
                    <a:p>
                      <a:pPr algn="ctr"/>
                      <a:r>
                        <a:rPr lang="en-US" altLang="zh-CN" b="1" dirty="0"/>
                        <a:t>1210.8W</a:t>
                      </a:r>
                      <a:endParaRPr lang="zh-CN" altLang="en-US" b="1" dirty="0"/>
                    </a:p>
                  </a:txBody>
                  <a:tcPr/>
                </a:tc>
                <a:tc hMerge="1">
                  <a:txBody>
                    <a:bodyPr/>
                    <a:lstStyle/>
                    <a:p>
                      <a:endParaRPr lang="zh-CN"/>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5.2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融资汇报</a:t>
            </a:r>
          </a:p>
        </p:txBody>
      </p:sp>
      <p:sp>
        <p:nvSpPr>
          <p:cNvPr id="4" name="文本框 3"/>
          <p:cNvSpPr txBox="1"/>
          <p:nvPr/>
        </p:nvSpPr>
        <p:spPr>
          <a:xfrm>
            <a:off x="1145540" y="1550035"/>
            <a:ext cx="10683240" cy="4915535"/>
          </a:xfrm>
          <a:prstGeom prst="rect">
            <a:avLst/>
          </a:prstGeom>
          <a:noFill/>
        </p:spPr>
        <p:txBody>
          <a:bodyPr wrap="square" rtlCol="0" anchor="t">
            <a:spAutoFit/>
          </a:bodyPr>
          <a:lstStyle/>
          <a:p>
            <a:pPr>
              <a:lnSpc>
                <a:spcPct val="150000"/>
              </a:lnSpc>
            </a:pPr>
            <a:r>
              <a:rPr lang="zh-CN" altLang="en-US" sz="2800" b="1" dirty="0">
                <a:latin typeface="方正教材规范楷体_GBK" charset="0"/>
                <a:ea typeface="方正教材规范楷体_GBK" charset="0"/>
                <a:cs typeface="微软雅黑" panose="020B0503020204020204" pitchFamily="34" charset="-122"/>
                <a:sym typeface="+mn-ea"/>
              </a:rPr>
              <a:t>融资需求</a:t>
            </a:r>
            <a:endParaRPr lang="en-US" altLang="zh-CN" sz="2800" b="1" dirty="0">
              <a:solidFill>
                <a:schemeClr val="tx1"/>
              </a:solidFill>
              <a:latin typeface="方正教材规范楷体_GBK" charset="0"/>
              <a:ea typeface="方正教材规范楷体_GBK" charset="0"/>
              <a:cs typeface="微软雅黑" panose="020B0503020204020204" pitchFamily="34" charset="-122"/>
            </a:endParaRPr>
          </a:p>
          <a:p>
            <a:pPr>
              <a:lnSpc>
                <a:spcPct val="150000"/>
              </a:lnSpc>
            </a:pPr>
            <a:r>
              <a:rPr lang="en-US" altLang="zh-CN" sz="2500" b="1" dirty="0">
                <a:latin typeface="方正教材规范楷体_GBK" charset="0"/>
                <a:ea typeface="方正教材规范楷体_GBK" charset="0"/>
                <a:cs typeface="微软雅黑" panose="020B0503020204020204" pitchFamily="34" charset="-122"/>
                <a:sym typeface="+mn-ea"/>
              </a:rPr>
              <a:t>RMB </a:t>
            </a:r>
            <a:r>
              <a:rPr lang="zh-CN" altLang="en-US" sz="2500" b="1" dirty="0">
                <a:latin typeface="方正教材规范楷体_GBK" charset="0"/>
                <a:ea typeface="方正教材规范楷体_GBK" charset="0"/>
                <a:cs typeface="微软雅黑" panose="020B0503020204020204" pitchFamily="34" charset="-122"/>
                <a:sym typeface="+mn-ea"/>
              </a:rPr>
              <a:t>：</a:t>
            </a:r>
            <a:r>
              <a:rPr lang="en-US" altLang="zh-CN" sz="2500" b="1" dirty="0">
                <a:latin typeface="方正教材规范楷体_GBK" charset="0"/>
                <a:ea typeface="方正教材规范楷体_GBK" charset="0"/>
                <a:cs typeface="微软雅黑" panose="020B0503020204020204" pitchFamily="34" charset="-122"/>
                <a:sym typeface="+mn-ea"/>
              </a:rPr>
              <a:t>750</a:t>
            </a:r>
            <a:r>
              <a:rPr lang="zh-CN" altLang="en-US" sz="2500" b="1" dirty="0">
                <a:latin typeface="方正教材规范楷体_GBK" charset="0"/>
                <a:ea typeface="方正教材规范楷体_GBK" charset="0"/>
                <a:cs typeface="微软雅黑" panose="020B0503020204020204" pitchFamily="34" charset="-122"/>
                <a:sym typeface="+mn-ea"/>
              </a:rPr>
              <a:t>万</a:t>
            </a:r>
            <a:endParaRPr lang="zh-CN" altLang="en-US" sz="2500" b="1" dirty="0">
              <a:solidFill>
                <a:schemeClr val="tx1"/>
              </a:solidFill>
              <a:latin typeface="方正教材规范楷体_GBK" charset="0"/>
              <a:ea typeface="方正教材规范楷体_GBK" charset="0"/>
              <a:cs typeface="微软雅黑" panose="020B0503020204020204" pitchFamily="34" charset="-122"/>
            </a:endParaRPr>
          </a:p>
          <a:p>
            <a:pPr>
              <a:lnSpc>
                <a:spcPct val="150000"/>
              </a:lnSpc>
            </a:pPr>
            <a:r>
              <a:rPr lang="zh-CN" altLang="en-US" sz="2800" b="1" dirty="0">
                <a:latin typeface="方正教材规范楷体_GBK" charset="0"/>
                <a:ea typeface="方正教材规范楷体_GBK" charset="0"/>
                <a:cs typeface="微软雅黑" panose="020B0503020204020204" pitchFamily="34" charset="-122"/>
                <a:sym typeface="+mn-ea"/>
              </a:rPr>
              <a:t>资金使用</a:t>
            </a:r>
            <a:endParaRPr lang="en-US" altLang="zh-CN" sz="2800" b="1" dirty="0">
              <a:solidFill>
                <a:schemeClr val="tx1"/>
              </a:solidFill>
              <a:latin typeface="方正教材规范楷体_GBK" charset="0"/>
              <a:ea typeface="方正教材规范楷体_GBK" charset="0"/>
              <a:cs typeface="微软雅黑" panose="020B0503020204020204" pitchFamily="34" charset="-122"/>
            </a:endParaRPr>
          </a:p>
          <a:p>
            <a:pPr>
              <a:lnSpc>
                <a:spcPct val="200000"/>
              </a:lnSpc>
              <a:buFont typeface="Arial" panose="020B0604020202020204" pitchFamily="34" charset="0"/>
              <a:buChar char="•"/>
            </a:pPr>
            <a:r>
              <a:rPr lang="zh-CN" altLang="en-US" sz="2400" b="1" dirty="0">
                <a:latin typeface="方正教材规范楷体_GBK" charset="0"/>
                <a:ea typeface="方正教材规范楷体_GBK" charset="0"/>
                <a:sym typeface="+mn-ea"/>
              </a:rPr>
              <a:t> 产品研发</a:t>
            </a:r>
            <a:r>
              <a:rPr lang="zh-CN" altLang="en-US" sz="2400" dirty="0">
                <a:latin typeface="方正教材规范楷体_GBK" charset="0"/>
                <a:ea typeface="方正教材规范楷体_GBK" charset="0"/>
                <a:sym typeface="+mn-ea"/>
              </a:rPr>
              <a:t>：</a:t>
            </a:r>
            <a:r>
              <a:rPr lang="zh-CN" altLang="en-US" sz="2000" dirty="0">
                <a:latin typeface="方正教材规范楷体_GBK" charset="0"/>
                <a:ea typeface="方正教材规范楷体_GBK" charset="0"/>
                <a:cs typeface="微软雅黑" panose="020B0503020204020204" pitchFamily="34" charset="-122"/>
                <a:sym typeface="+mn-ea"/>
              </a:rPr>
              <a:t> </a:t>
            </a:r>
            <a:r>
              <a:rPr lang="zh-CN" altLang="en-US" sz="2400" dirty="0">
                <a:latin typeface="方正教材规范楷体_GBK" charset="0"/>
                <a:ea typeface="方正教材规范楷体_GBK" charset="0"/>
                <a:sym typeface="+mn-ea"/>
              </a:rPr>
              <a:t>SaaS产品开发及迭代、服务、运营团队的扩张；费用占比40%</a:t>
            </a:r>
            <a:endParaRPr lang="zh-CN" altLang="en-US" sz="2400" dirty="0">
              <a:solidFill>
                <a:schemeClr val="tx1"/>
              </a:solidFill>
              <a:latin typeface="方正教材规范楷体_GBK" charset="0"/>
              <a:ea typeface="方正教材规范楷体_GBK" charset="0"/>
            </a:endParaRPr>
          </a:p>
          <a:p>
            <a:pPr>
              <a:lnSpc>
                <a:spcPct val="200000"/>
              </a:lnSpc>
              <a:buFont typeface="Arial" panose="020B0604020202020204" pitchFamily="34" charset="0"/>
              <a:buChar char="•"/>
            </a:pPr>
            <a:r>
              <a:rPr lang="zh-CN" altLang="en-US" sz="2400" b="1" dirty="0">
                <a:latin typeface="方正教材规范楷体_GBK" charset="0"/>
                <a:ea typeface="方正教材规范楷体_GBK" charset="0"/>
                <a:sym typeface="+mn-ea"/>
              </a:rPr>
              <a:t> 市场拓展：</a:t>
            </a:r>
            <a:r>
              <a:rPr lang="zh-CN" altLang="en-US" sz="2400" dirty="0">
                <a:latin typeface="方正教材规范楷体_GBK" charset="0"/>
                <a:ea typeface="方正教材规范楷体_GBK" charset="0"/>
                <a:sym typeface="+mn-ea"/>
              </a:rPr>
              <a:t> 市场拓展； BD拓展运营活动，费用占比30%</a:t>
            </a:r>
            <a:endParaRPr lang="zh-CN" altLang="en-US" sz="2400" dirty="0">
              <a:solidFill>
                <a:schemeClr val="tx1"/>
              </a:solidFill>
              <a:latin typeface="方正教材规范楷体_GBK" charset="0"/>
              <a:ea typeface="方正教材规范楷体_GBK" charset="0"/>
            </a:endParaRPr>
          </a:p>
          <a:p>
            <a:pPr>
              <a:lnSpc>
                <a:spcPct val="200000"/>
              </a:lnSpc>
              <a:buFont typeface="Arial" panose="020B0604020202020204" pitchFamily="34" charset="0"/>
              <a:buChar char="•"/>
            </a:pPr>
            <a:r>
              <a:rPr lang="zh-CN" altLang="en-US" sz="2400" b="1" dirty="0">
                <a:latin typeface="方正教材规范楷体_GBK" charset="0"/>
                <a:ea typeface="方正教材规范楷体_GBK" charset="0"/>
                <a:sym typeface="+mn-ea"/>
              </a:rPr>
              <a:t> 财务费用</a:t>
            </a:r>
            <a:r>
              <a:rPr lang="zh-CN" altLang="en-US" sz="2400" dirty="0">
                <a:latin typeface="方正教材规范楷体_GBK" charset="0"/>
                <a:ea typeface="方正教材规范楷体_GBK" charset="0"/>
                <a:sym typeface="+mn-ea"/>
              </a:rPr>
              <a:t>： 财务费用，招待费；福利补贴等；费用占比15%</a:t>
            </a:r>
            <a:endParaRPr lang="zh-CN" altLang="en-US" sz="2400" dirty="0">
              <a:solidFill>
                <a:schemeClr val="tx1"/>
              </a:solidFill>
              <a:latin typeface="方正教材规范楷体_GBK" charset="0"/>
              <a:ea typeface="方正教材规范楷体_GBK" charset="0"/>
            </a:endParaRPr>
          </a:p>
          <a:p>
            <a:pPr>
              <a:lnSpc>
                <a:spcPct val="200000"/>
              </a:lnSpc>
              <a:buFont typeface="Arial" panose="020B0604020202020204" pitchFamily="34" charset="0"/>
              <a:buChar char="•"/>
            </a:pPr>
            <a:r>
              <a:rPr lang="zh-CN" altLang="en-US" sz="2400" b="1" dirty="0">
                <a:latin typeface="方正教材规范楷体_GBK" charset="0"/>
                <a:ea typeface="方正教材规范楷体_GBK" charset="0"/>
                <a:sym typeface="+mn-ea"/>
              </a:rPr>
              <a:t> 公司运营：</a:t>
            </a:r>
            <a:r>
              <a:rPr lang="zh-CN" altLang="en-US" sz="2400" dirty="0">
                <a:latin typeface="方正教材规范楷体_GBK" charset="0"/>
                <a:ea typeface="方正教材规范楷体_GBK" charset="0"/>
                <a:sym typeface="+mn-ea"/>
              </a:rPr>
              <a:t> 场地房租，物业费；费用占比15%</a:t>
            </a:r>
            <a:endParaRPr lang="zh-CN" altLang="en-US" sz="2400" dirty="0">
              <a:latin typeface="方正教材规范楷体_GBK" charset="0"/>
              <a:ea typeface="方正教材规范楷体_GBK"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5.2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融资汇报</a:t>
            </a:r>
          </a:p>
        </p:txBody>
      </p:sp>
      <p:grpSp>
        <p:nvGrpSpPr>
          <p:cNvPr id="2" name="组合 1"/>
          <p:cNvGrpSpPr/>
          <p:nvPr/>
        </p:nvGrpSpPr>
        <p:grpSpPr>
          <a:xfrm>
            <a:off x="1512570" y="1633204"/>
            <a:ext cx="9166860" cy="4362660"/>
            <a:chOff x="1095" y="1899"/>
            <a:chExt cx="10747" cy="6870"/>
          </a:xfrm>
        </p:grpSpPr>
        <p:cxnSp>
          <p:nvCxnSpPr>
            <p:cNvPr id="27" name="Straight Connector 49"/>
            <p:cNvCxnSpPr/>
            <p:nvPr>
              <p:custDataLst>
                <p:tags r:id="rId1"/>
              </p:custDataLst>
            </p:nvPr>
          </p:nvCxnSpPr>
          <p:spPr>
            <a:xfrm>
              <a:off x="1386" y="8324"/>
              <a:ext cx="2315" cy="0"/>
            </a:xfrm>
            <a:prstGeom prst="line">
              <a:avLst/>
            </a:prstGeom>
            <a:ln>
              <a:solidFill>
                <a:schemeClr val="lt1">
                  <a:lumMod val="95000"/>
                  <a:alpha val="5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2"/>
              </p:custDataLst>
            </p:nvPr>
          </p:nvSpPr>
          <p:spPr>
            <a:xfrm>
              <a:off x="1095" y="1899"/>
              <a:ext cx="10747" cy="1210"/>
            </a:xfrm>
            <a:prstGeom prst="rect">
              <a:avLst/>
            </a:prstGeom>
            <a:noFill/>
          </p:spPr>
          <p:txBody>
            <a:bodyPr wrap="square" rtlCol="0">
              <a:spAutoFit/>
            </a:bodyPr>
            <a:lstStyle>
              <a:defPPr>
                <a:defRPr lang="zh-CN"/>
              </a:defPPr>
              <a:lvl1pPr>
                <a:defRPr sz="2800">
                  <a:gradFill flip="none" rotWithShape="1">
                    <a:gsLst>
                      <a:gs pos="100000">
                        <a:srgbClr val="CD34FB"/>
                      </a:gs>
                      <a:gs pos="50000">
                        <a:srgbClr val="1D50F4"/>
                      </a:gs>
                      <a:gs pos="0">
                        <a:srgbClr val="28E5FD"/>
                      </a:gs>
                    </a:gsLst>
                    <a:lin ang="0" scaled="1"/>
                    <a:tileRect/>
                  </a:gradFill>
                  <a:latin typeface="Aaargh" panose="00000400000000000000" pitchFamily="2" charset="0"/>
                </a:defRPr>
              </a:lvl1pPr>
            </a:lstStyle>
            <a:p>
              <a:pPr marR="0" lvl="0" indent="0" fontAlgn="auto">
                <a:buClrTx/>
                <a:buSzTx/>
                <a:buFontTx/>
                <a:buNone/>
                <a:defRPr/>
              </a:pPr>
              <a:r>
                <a:rPr lang="en-US" altLang="zh-CN" sz="4400" b="1" dirty="0">
                  <a:solidFill>
                    <a:schemeClr val="tx1"/>
                  </a:solidFill>
                  <a:latin typeface="方正教材规范楷体_GBK" charset="0"/>
                  <a:ea typeface="方正教材规范楷体_GBK" charset="0"/>
                  <a:sym typeface="FZHei-B01S" panose="02010601030101010101" pitchFamily="2" charset="-122"/>
                </a:rPr>
                <a:t>3</a:t>
              </a:r>
              <a:r>
                <a:rPr lang="zh-CN" altLang="en-US" sz="4400" b="1" dirty="0">
                  <a:solidFill>
                    <a:schemeClr val="tx1"/>
                  </a:solidFill>
                  <a:latin typeface="方正教材规范楷体_GBK" charset="0"/>
                  <a:ea typeface="方正教材规范楷体_GBK" charset="0"/>
                  <a:sym typeface="FZHei-B01S" panose="02010601030101010101" pitchFamily="2" charset="-122"/>
                </a:rPr>
                <a:t>年</a:t>
              </a:r>
              <a:r>
                <a:rPr lang="en-US" altLang="zh-CN" sz="4400" b="1" dirty="0">
                  <a:solidFill>
                    <a:schemeClr val="tx1"/>
                  </a:solidFill>
                  <a:latin typeface="方正教材规范楷体_GBK" charset="0"/>
                  <a:ea typeface="方正教材规范楷体_GBK" charset="0"/>
                  <a:sym typeface="FZHei-B01S" panose="02010601030101010101" pitchFamily="2" charset="-122"/>
                </a:rPr>
                <a:t>B</a:t>
              </a:r>
              <a:r>
                <a:rPr lang="zh-CN" altLang="en-US" sz="4400" b="1" dirty="0">
                  <a:solidFill>
                    <a:schemeClr val="tx1"/>
                  </a:solidFill>
                  <a:latin typeface="方正教材规范楷体_GBK" charset="0"/>
                  <a:ea typeface="方正教材规范楷体_GBK" charset="0"/>
                  <a:sym typeface="FZHei-B01S" panose="02010601030101010101" pitchFamily="2" charset="-122"/>
                </a:rPr>
                <a:t>端市场约占＞</a:t>
              </a:r>
              <a:r>
                <a:rPr lang="en-US" altLang="zh-CN" sz="4400" b="1" dirty="0">
                  <a:solidFill>
                    <a:schemeClr val="tx1"/>
                  </a:solidFill>
                  <a:latin typeface="方正教材规范楷体_GBK" charset="0"/>
                  <a:ea typeface="方正教材规范楷体_GBK" charset="0"/>
                  <a:sym typeface="FZHei-B01S" panose="02010601030101010101" pitchFamily="2" charset="-122"/>
                </a:rPr>
                <a:t>30%</a:t>
              </a:r>
            </a:p>
          </p:txBody>
        </p:sp>
        <p:sp>
          <p:nvSpPr>
            <p:cNvPr id="30" name="矩形 29"/>
            <p:cNvSpPr/>
            <p:nvPr>
              <p:custDataLst>
                <p:tags r:id="rId3"/>
              </p:custDataLst>
            </p:nvPr>
          </p:nvSpPr>
          <p:spPr>
            <a:xfrm>
              <a:off x="1197" y="4009"/>
              <a:ext cx="7352" cy="725"/>
            </a:xfrm>
            <a:prstGeom prst="rect">
              <a:avLst/>
            </a:prstGeom>
          </p:spPr>
          <p:txBody>
            <a:bodyPr wrap="square">
              <a:spAutoFit/>
            </a:bodyPr>
            <a:lstStyle/>
            <a:p>
              <a:pPr marL="171450" indent="-171450">
                <a:lnSpc>
                  <a:spcPct val="100000"/>
                </a:lnSpc>
                <a:buFont typeface="Wingdings" panose="05000000000000000000" pitchFamily="2" charset="2"/>
                <a:buChar char="u"/>
              </a:pPr>
              <a:r>
                <a:rPr lang="en-US" altLang="zh-CN" sz="2400" dirty="0">
                  <a:solidFill>
                    <a:schemeClr val="tx1"/>
                  </a:solidFill>
                  <a:latin typeface="方正教材规范楷体_GBK" charset="0"/>
                  <a:ea typeface="方正教材规范楷体_GBK" charset="0"/>
                  <a:cs typeface="微软雅黑" panose="020B0503020204020204" pitchFamily="34" charset="-122"/>
                </a:rPr>
                <a:t>  </a:t>
              </a:r>
              <a:r>
                <a:rPr lang="zh-CN" altLang="en-US" sz="2400" dirty="0">
                  <a:solidFill>
                    <a:schemeClr val="tx1"/>
                  </a:solidFill>
                  <a:latin typeface="方正教材规范楷体_GBK" charset="0"/>
                  <a:ea typeface="方正教材规范楷体_GBK" charset="0"/>
                  <a:cs typeface="微软雅黑" panose="020B0503020204020204" pitchFamily="34" charset="-122"/>
                </a:rPr>
                <a:t>机器自学习翻译</a:t>
              </a:r>
              <a:r>
                <a:rPr lang="en-US" altLang="zh-CN" sz="2400" dirty="0">
                  <a:solidFill>
                    <a:schemeClr val="tx1"/>
                  </a:solidFill>
                  <a:latin typeface="方正教材规范楷体_GBK" charset="0"/>
                  <a:ea typeface="方正教材规范楷体_GBK" charset="0"/>
                  <a:cs typeface="微软雅黑" panose="020B0503020204020204" pitchFamily="34" charset="-122"/>
                </a:rPr>
                <a:t>SaaS</a:t>
              </a:r>
              <a:r>
                <a:rPr lang="zh-CN" altLang="en-US" sz="2400" dirty="0">
                  <a:solidFill>
                    <a:schemeClr val="tx1"/>
                  </a:solidFill>
                  <a:latin typeface="方正教材规范楷体_GBK" charset="0"/>
                  <a:ea typeface="方正教材规范楷体_GBK" charset="0"/>
                  <a:cs typeface="微软雅黑" panose="020B0503020204020204" pitchFamily="34" charset="-122"/>
                </a:rPr>
                <a:t>服务</a:t>
              </a:r>
              <a:endParaRPr lang="zh-CN" altLang="en-US" sz="2400" dirty="0">
                <a:solidFill>
                  <a:schemeClr val="tx1"/>
                </a:solidFill>
                <a:latin typeface="方正教材规范楷体_GBK" charset="0"/>
                <a:ea typeface="方正教材规范楷体_GBK" charset="0"/>
                <a:cs typeface="微软雅黑" panose="020B0503020204020204" pitchFamily="34" charset="-122"/>
                <a:sym typeface="+mn-lt"/>
              </a:endParaRPr>
            </a:p>
          </p:txBody>
        </p:sp>
        <p:sp>
          <p:nvSpPr>
            <p:cNvPr id="31" name="矩形 30"/>
            <p:cNvSpPr/>
            <p:nvPr>
              <p:custDataLst>
                <p:tags r:id="rId4"/>
              </p:custDataLst>
            </p:nvPr>
          </p:nvSpPr>
          <p:spPr>
            <a:xfrm>
              <a:off x="1197" y="5354"/>
              <a:ext cx="6993" cy="725"/>
            </a:xfrm>
            <a:prstGeom prst="rect">
              <a:avLst/>
            </a:prstGeom>
          </p:spPr>
          <p:txBody>
            <a:bodyPr wrap="square">
              <a:spAutoFit/>
            </a:bodyPr>
            <a:lstStyle/>
            <a:p>
              <a:pPr marL="171450" indent="-171450">
                <a:lnSpc>
                  <a:spcPct val="100000"/>
                </a:lnSpc>
                <a:buFont typeface="Wingdings" panose="05000000000000000000" pitchFamily="2" charset="2"/>
                <a:buChar char="u"/>
              </a:pPr>
              <a:r>
                <a:rPr lang="en-US" altLang="zh-CN" sz="2400" dirty="0">
                  <a:solidFill>
                    <a:schemeClr val="tx1"/>
                  </a:solidFill>
                  <a:latin typeface="方正教材规范楷体_GBK" charset="0"/>
                  <a:ea typeface="方正教材规范楷体_GBK" charset="0"/>
                </a:rPr>
                <a:t>  </a:t>
              </a:r>
              <a:r>
                <a:rPr lang="zh-CN" altLang="en-US" sz="2400" dirty="0">
                  <a:solidFill>
                    <a:schemeClr val="tx1"/>
                  </a:solidFill>
                  <a:latin typeface="方正教材规范楷体_GBK" charset="0"/>
                  <a:ea typeface="方正教材规范楷体_GBK" charset="0"/>
                </a:rPr>
                <a:t>本地数据中心</a:t>
              </a:r>
              <a:r>
                <a:rPr lang="zh-CN" altLang="en-US" sz="2400" dirty="0">
                  <a:solidFill>
                    <a:schemeClr val="tx1"/>
                  </a:solidFill>
                  <a:latin typeface="方正教材规范楷体_GBK" charset="0"/>
                  <a:ea typeface="方正教材规范楷体_GBK" charset="0"/>
                  <a:sym typeface="+mn-lt"/>
                </a:rPr>
                <a:t>离线部署</a:t>
              </a:r>
            </a:p>
          </p:txBody>
        </p:sp>
        <p:sp>
          <p:nvSpPr>
            <p:cNvPr id="32" name="矩形 31"/>
            <p:cNvSpPr/>
            <p:nvPr>
              <p:custDataLst>
                <p:tags r:id="rId5"/>
              </p:custDataLst>
            </p:nvPr>
          </p:nvSpPr>
          <p:spPr>
            <a:xfrm>
              <a:off x="1116" y="6699"/>
              <a:ext cx="7352" cy="725"/>
            </a:xfrm>
            <a:prstGeom prst="rect">
              <a:avLst/>
            </a:prstGeom>
          </p:spPr>
          <p:txBody>
            <a:bodyPr wrap="square">
              <a:spAutoFit/>
            </a:bodyPr>
            <a:lstStyle/>
            <a:p>
              <a:pPr marL="171450" indent="-171450">
                <a:lnSpc>
                  <a:spcPct val="100000"/>
                </a:lnSpc>
                <a:buFont typeface="Wingdings" panose="05000000000000000000" pitchFamily="2" charset="2"/>
                <a:buChar char="u"/>
              </a:pPr>
              <a:r>
                <a:rPr lang="en-US" altLang="zh-CN" sz="2400" dirty="0">
                  <a:solidFill>
                    <a:schemeClr val="tx1"/>
                  </a:solidFill>
                  <a:latin typeface="方正教材规范楷体_GBK" charset="0"/>
                  <a:ea typeface="方正教材规范楷体_GBK" charset="0"/>
                  <a:sym typeface="+mn-lt"/>
                </a:rPr>
                <a:t>   </a:t>
              </a:r>
              <a:r>
                <a:rPr lang="zh-CN" altLang="en-US" sz="2400" dirty="0">
                  <a:solidFill>
                    <a:schemeClr val="tx1"/>
                  </a:solidFill>
                  <a:latin typeface="方正教材规范楷体_GBK" charset="0"/>
                  <a:ea typeface="方正教材规范楷体_GBK" charset="0"/>
                  <a:sym typeface="+mn-lt"/>
                </a:rPr>
                <a:t>智能翻译辅助教学</a:t>
              </a:r>
            </a:p>
          </p:txBody>
        </p:sp>
        <p:sp>
          <p:nvSpPr>
            <p:cNvPr id="5" name="矩形 4"/>
            <p:cNvSpPr/>
            <p:nvPr>
              <p:custDataLst>
                <p:tags r:id="rId6"/>
              </p:custDataLst>
            </p:nvPr>
          </p:nvSpPr>
          <p:spPr>
            <a:xfrm>
              <a:off x="1197" y="8044"/>
              <a:ext cx="7352" cy="725"/>
            </a:xfrm>
            <a:prstGeom prst="rect">
              <a:avLst/>
            </a:prstGeom>
          </p:spPr>
          <p:txBody>
            <a:bodyPr wrap="square">
              <a:spAutoFit/>
            </a:bodyPr>
            <a:lstStyle/>
            <a:p>
              <a:pPr marL="171450" indent="-171450">
                <a:lnSpc>
                  <a:spcPct val="100000"/>
                </a:lnSpc>
                <a:buFont typeface="Wingdings" panose="05000000000000000000" pitchFamily="2" charset="2"/>
                <a:buChar char="u"/>
              </a:pPr>
              <a:r>
                <a:rPr lang="en-US" altLang="zh-CN" sz="2400" dirty="0">
                  <a:solidFill>
                    <a:schemeClr val="tx1"/>
                  </a:solidFill>
                  <a:latin typeface="方正教材规范楷体_GBK" charset="0"/>
                  <a:ea typeface="方正教材规范楷体_GBK" charset="0"/>
                  <a:sym typeface="+mn-lt"/>
                </a:rPr>
                <a:t>  </a:t>
              </a:r>
              <a:r>
                <a:rPr lang="zh-CN" altLang="en-US" sz="2400" dirty="0">
                  <a:solidFill>
                    <a:schemeClr val="tx1"/>
                  </a:solidFill>
                  <a:latin typeface="方正教材规范楷体_GBK" charset="0"/>
                  <a:ea typeface="方正教材规范楷体_GBK" charset="0"/>
                  <a:sym typeface="+mn-lt"/>
                </a:rPr>
                <a:t>高校科研成果转化</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直角三角形 14"/>
          <p:cNvSpPr/>
          <p:nvPr>
            <p:custDataLst>
              <p:tags r:id="rId2"/>
            </p:custDataLst>
          </p:nvPr>
        </p:nvSpPr>
        <p:spPr>
          <a:xfrm rot="16200000">
            <a:off x="10767988" y="4413826"/>
            <a:ext cx="1051492" cy="1142822"/>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a:p>
        </p:txBody>
      </p:sp>
      <p:sp>
        <p:nvSpPr>
          <p:cNvPr id="5" name="直角三角形 4"/>
          <p:cNvSpPr/>
          <p:nvPr>
            <p:custDataLst>
              <p:tags r:id="rId3"/>
            </p:custDataLst>
          </p:nvPr>
        </p:nvSpPr>
        <p:spPr>
          <a:xfrm rot="16200000">
            <a:off x="2479524" y="4413823"/>
            <a:ext cx="1051492" cy="114282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a:p>
        </p:txBody>
      </p:sp>
      <p:sp>
        <p:nvSpPr>
          <p:cNvPr id="16" name="直角三角形 9"/>
          <p:cNvSpPr/>
          <p:nvPr>
            <p:custDataLst>
              <p:tags r:id="rId4"/>
            </p:custDataLst>
          </p:nvPr>
        </p:nvSpPr>
        <p:spPr>
          <a:xfrm rot="16200000">
            <a:off x="6623756" y="4413825"/>
            <a:ext cx="1051492" cy="1142822"/>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a:p>
        </p:txBody>
      </p:sp>
      <p:sp>
        <p:nvSpPr>
          <p:cNvPr id="3" name="矩形 2"/>
          <p:cNvSpPr/>
          <p:nvPr/>
        </p:nvSpPr>
        <p:spPr>
          <a:xfrm>
            <a:off x="695325" y="0"/>
            <a:ext cx="723265"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935" y="365125"/>
            <a:ext cx="360045"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文本框 5"/>
          <p:cNvSpPr txBox="1">
            <a:spLocks noChangeArrowheads="1"/>
          </p:cNvSpPr>
          <p:nvPr/>
        </p:nvSpPr>
        <p:spPr bwMode="auto">
          <a:xfrm>
            <a:off x="1530350" y="284480"/>
            <a:ext cx="48869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06</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、商业模式</a:t>
            </a:r>
          </a:p>
        </p:txBody>
      </p:sp>
      <p:sp>
        <p:nvSpPr>
          <p:cNvPr id="2" name="矩形 2"/>
          <p:cNvSpPr/>
          <p:nvPr>
            <p:custDataLst>
              <p:tags r:id="rId5"/>
            </p:custDataLst>
          </p:nvPr>
        </p:nvSpPr>
        <p:spPr>
          <a:xfrm>
            <a:off x="856675" y="2004254"/>
            <a:ext cx="2720007" cy="350672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bIns="0" anchor="t" anchorCtr="1">
            <a:normAutofit/>
          </a:bodyPr>
          <a:lstStyle/>
          <a:p>
            <a:pPr algn="l" fontAlgn="b">
              <a:lnSpc>
                <a:spcPct val="130000"/>
              </a:lnSpc>
            </a:pP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a:t>
            </a:r>
            <a:r>
              <a:rPr lang="en-US" spc="20" dirty="0">
                <a:solidFill>
                  <a:schemeClr val="tx1"/>
                </a:solidFill>
                <a:latin typeface="方正教材规范楷体_GBK" charset="0"/>
                <a:ea typeface="方正教材规范楷体_GBK" charset="0"/>
                <a:cs typeface="微软雅黑" panose="020B0503020204020204" pitchFamily="34" charset="-122"/>
                <a:sym typeface="+mn-ea"/>
              </a:rPr>
              <a:t>1</a:t>
            </a: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a:t>
            </a:r>
            <a:r>
              <a:rPr lang="zh-CN" altLang="en-US" spc="30" dirty="0">
                <a:solidFill>
                  <a:schemeClr val="tx1"/>
                </a:solidFill>
                <a:latin typeface="方正教材规范楷体_GBK" charset="0"/>
                <a:ea typeface="方正教材规范楷体_GBK" charset="0"/>
                <a:cs typeface="微软雅黑" panose="020B0503020204020204" pitchFamily="34" charset="-122"/>
                <a:sym typeface="+mn-ea"/>
              </a:rPr>
              <a:t>按翻译流量包收费 </a:t>
            </a:r>
          </a:p>
          <a:p>
            <a:pPr algn="l" fontAlgn="b">
              <a:lnSpc>
                <a:spcPct val="130000"/>
              </a:lnSpc>
            </a:pP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a:t>
            </a:r>
            <a:r>
              <a:rPr lang="en-US" altLang="zh-CN" spc="20" dirty="0">
                <a:solidFill>
                  <a:schemeClr val="tx1"/>
                </a:solidFill>
                <a:latin typeface="方正教材规范楷体_GBK" charset="0"/>
                <a:ea typeface="方正教材规范楷体_GBK" charset="0"/>
                <a:cs typeface="微软雅黑" panose="020B0503020204020204" pitchFamily="34" charset="-122"/>
                <a:sym typeface="+mn-ea"/>
              </a:rPr>
              <a:t>2</a:t>
            </a: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a:t>
            </a:r>
            <a:r>
              <a:rPr lang="zh-CN" altLang="en-US" spc="35" dirty="0">
                <a:solidFill>
                  <a:schemeClr val="tx1"/>
                </a:solidFill>
                <a:latin typeface="方正教材规范楷体_GBK" charset="0"/>
                <a:ea typeface="方正教材规范楷体_GBK" charset="0"/>
                <a:cs typeface="微软雅黑" panose="020B0503020204020204" pitchFamily="34" charset="-122"/>
                <a:sym typeface="+mn-ea"/>
              </a:rPr>
              <a:t>按包月包年模式收费</a:t>
            </a:r>
            <a:endParaRPr lang="en-US" altLang="zh-CN">
              <a:solidFill>
                <a:schemeClr val="tx1"/>
              </a:solidFill>
              <a:latin typeface="方正教材规范楷体_GBK" charset="0"/>
              <a:ea typeface="方正教材规范楷体_GBK" charset="0"/>
            </a:endParaRPr>
          </a:p>
        </p:txBody>
      </p:sp>
      <p:sp>
        <p:nvSpPr>
          <p:cNvPr id="4" name="直角三角形 3"/>
          <p:cNvSpPr/>
          <p:nvPr>
            <p:custDataLst>
              <p:tags r:id="rId6"/>
            </p:custDataLst>
          </p:nvPr>
        </p:nvSpPr>
        <p:spPr>
          <a:xfrm rot="5400000">
            <a:off x="899011" y="1961917"/>
            <a:ext cx="974839" cy="105951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a:p>
        </p:txBody>
      </p:sp>
      <p:sp>
        <p:nvSpPr>
          <p:cNvPr id="9" name="文本框 5"/>
          <p:cNvSpPr txBox="1"/>
          <p:nvPr>
            <p:custDataLst>
              <p:tags r:id="rId7"/>
            </p:custDataLst>
          </p:nvPr>
        </p:nvSpPr>
        <p:spPr>
          <a:xfrm>
            <a:off x="859155" y="2687955"/>
            <a:ext cx="2718000" cy="601200"/>
          </a:xfrm>
          <a:prstGeom prst="rect">
            <a:avLst/>
          </a:prstGeom>
          <a:noFill/>
        </p:spPr>
        <p:txBody>
          <a:bodyPr wrap="square" tIns="0" bIns="0">
            <a:noAutofit/>
          </a:bodyPr>
          <a:lstStyle/>
          <a:p>
            <a:pPr algn="ctr">
              <a:lnSpc>
                <a:spcPct val="130000"/>
              </a:lnSpc>
            </a:pPr>
            <a:r>
              <a:rPr lang="en-US" altLang="zh-CN" sz="2800" b="1" dirty="0">
                <a:solidFill>
                  <a:schemeClr val="accent1"/>
                </a:solidFill>
                <a:latin typeface="方正教材规范楷体_GBK" charset="0"/>
                <a:ea typeface="方正教材规范楷体_GBK" charset="0"/>
                <a:cs typeface="+mj-cs"/>
              </a:rPr>
              <a:t>saas</a:t>
            </a:r>
            <a:r>
              <a:rPr lang="zh-CN" altLang="en-US" sz="2800" b="1" dirty="0">
                <a:solidFill>
                  <a:schemeClr val="accent1"/>
                </a:solidFill>
                <a:latin typeface="方正教材规范楷体_GBK" charset="0"/>
                <a:ea typeface="方正教材规范楷体_GBK" charset="0"/>
                <a:cs typeface="+mj-cs"/>
              </a:rPr>
              <a:t>模式</a:t>
            </a:r>
          </a:p>
        </p:txBody>
      </p:sp>
      <p:sp>
        <p:nvSpPr>
          <p:cNvPr id="10" name="文本框 6"/>
          <p:cNvSpPr txBox="1"/>
          <p:nvPr>
            <p:custDataLst>
              <p:tags r:id="rId8"/>
            </p:custDataLst>
          </p:nvPr>
        </p:nvSpPr>
        <p:spPr>
          <a:xfrm rot="18969360">
            <a:off x="856444" y="2038522"/>
            <a:ext cx="544966" cy="535302"/>
          </a:xfrm>
          <a:prstGeom prst="rect">
            <a:avLst/>
          </a:prstGeom>
          <a:noFill/>
        </p:spPr>
        <p:txBody>
          <a:bodyPr wrap="square" lIns="0" tIns="0" rIns="0" bIns="0">
            <a:normAutofit/>
          </a:bodyPr>
          <a:lstStyle/>
          <a:p>
            <a:pPr algn="ctr">
              <a:lnSpc>
                <a:spcPct val="130000"/>
              </a:lnSpc>
            </a:pPr>
            <a:r>
              <a:rPr lang="en-US" altLang="zh-CN" sz="2400" b="1">
                <a:solidFill>
                  <a:schemeClr val="bg1"/>
                </a:solidFill>
              </a:rPr>
              <a:t>01</a:t>
            </a:r>
          </a:p>
        </p:txBody>
      </p:sp>
      <p:sp>
        <p:nvSpPr>
          <p:cNvPr id="12" name="矩形 7"/>
          <p:cNvSpPr/>
          <p:nvPr>
            <p:custDataLst>
              <p:tags r:id="rId9"/>
            </p:custDataLst>
          </p:nvPr>
        </p:nvSpPr>
        <p:spPr>
          <a:xfrm>
            <a:off x="5000906" y="2004254"/>
            <a:ext cx="2720007" cy="35067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bIns="0" anchor="t" anchorCtr="1">
            <a:normAutofit/>
          </a:bodyPr>
          <a:lstStyle/>
          <a:p>
            <a:pPr marL="12700">
              <a:lnSpc>
                <a:spcPct val="100000"/>
              </a:lnSpc>
              <a:spcBef>
                <a:spcPts val="1210"/>
              </a:spcBef>
            </a:pP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a:t>
            </a:r>
            <a:r>
              <a:rPr lang="en-US" spc="20" dirty="0">
                <a:solidFill>
                  <a:schemeClr val="tx1"/>
                </a:solidFill>
                <a:latin typeface="方正教材规范楷体_GBK" charset="0"/>
                <a:ea typeface="方正教材规范楷体_GBK" charset="0"/>
                <a:cs typeface="微软雅黑" panose="020B0503020204020204" pitchFamily="34" charset="-122"/>
                <a:sym typeface="+mn-ea"/>
              </a:rPr>
              <a:t>1</a:t>
            </a: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a:t>
            </a:r>
            <a:r>
              <a:rPr spc="20" dirty="0">
                <a:solidFill>
                  <a:schemeClr val="tx1"/>
                </a:solidFill>
                <a:latin typeface="方正教材规范楷体_GBK" charset="0"/>
                <a:ea typeface="方正教材规范楷体_GBK" charset="0"/>
                <a:cs typeface="微软雅黑" panose="020B0503020204020204" pitchFamily="34" charset="-122"/>
                <a:sym typeface="+mn-ea"/>
              </a:rPr>
              <a:t>按语种收</a:t>
            </a:r>
            <a:r>
              <a:rPr spc="5" dirty="0">
                <a:solidFill>
                  <a:schemeClr val="tx1"/>
                </a:solidFill>
                <a:latin typeface="方正教材规范楷体_GBK" charset="0"/>
                <a:ea typeface="方正教材规范楷体_GBK" charset="0"/>
                <a:cs typeface="微软雅黑" panose="020B0503020204020204" pitchFamily="34" charset="-122"/>
                <a:sym typeface="+mn-ea"/>
              </a:rPr>
              <a:t>取基础</a:t>
            </a:r>
            <a:r>
              <a:rPr spc="20" dirty="0">
                <a:solidFill>
                  <a:schemeClr val="tx1"/>
                </a:solidFill>
                <a:latin typeface="方正教材规范楷体_GBK" charset="0"/>
                <a:ea typeface="方正教材规范楷体_GBK" charset="0"/>
                <a:cs typeface="微软雅黑" panose="020B0503020204020204" pitchFamily="34" charset="-122"/>
                <a:sym typeface="+mn-ea"/>
              </a:rPr>
              <a:t>建</a:t>
            </a:r>
            <a:r>
              <a:rPr spc="5" dirty="0">
                <a:solidFill>
                  <a:schemeClr val="tx1"/>
                </a:solidFill>
                <a:latin typeface="方正教材规范楷体_GBK" charset="0"/>
                <a:ea typeface="方正教材规范楷体_GBK" charset="0"/>
                <a:cs typeface="微软雅黑" panose="020B0503020204020204" pitchFamily="34" charset="-122"/>
                <a:sym typeface="+mn-ea"/>
              </a:rPr>
              <a:t>设费和</a:t>
            </a:r>
            <a:r>
              <a:rPr spc="20" dirty="0">
                <a:solidFill>
                  <a:schemeClr val="tx1"/>
                </a:solidFill>
                <a:latin typeface="方正教材规范楷体_GBK" charset="0"/>
                <a:ea typeface="方正教材规范楷体_GBK" charset="0"/>
                <a:cs typeface="微软雅黑" panose="020B0503020204020204" pitchFamily="34" charset="-122"/>
                <a:sym typeface="+mn-ea"/>
              </a:rPr>
              <a:t>服</a:t>
            </a:r>
            <a:r>
              <a:rPr spc="5" dirty="0">
                <a:solidFill>
                  <a:schemeClr val="tx1"/>
                </a:solidFill>
                <a:latin typeface="方正教材规范楷体_GBK" charset="0"/>
                <a:ea typeface="方正教材规范楷体_GBK" charset="0"/>
                <a:cs typeface="微软雅黑" panose="020B0503020204020204" pitchFamily="34" charset="-122"/>
                <a:sym typeface="+mn-ea"/>
              </a:rPr>
              <a:t>务</a:t>
            </a:r>
            <a:r>
              <a:rPr spc="20" dirty="0">
                <a:solidFill>
                  <a:schemeClr val="tx1"/>
                </a:solidFill>
                <a:latin typeface="方正教材规范楷体_GBK" charset="0"/>
                <a:ea typeface="方正教材规范楷体_GBK" charset="0"/>
                <a:cs typeface="微软雅黑" panose="020B0503020204020204" pitchFamily="34" charset="-122"/>
                <a:sym typeface="+mn-ea"/>
              </a:rPr>
              <a:t>费</a:t>
            </a:r>
          </a:p>
          <a:p>
            <a:pPr marL="12700" algn="l">
              <a:lnSpc>
                <a:spcPct val="100000"/>
              </a:lnSpc>
              <a:spcBef>
                <a:spcPts val="1210"/>
              </a:spcBef>
            </a:pP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a:t>
            </a:r>
            <a:r>
              <a:rPr lang="en-US" spc="20" dirty="0">
                <a:solidFill>
                  <a:schemeClr val="tx1"/>
                </a:solidFill>
                <a:latin typeface="方正教材规范楷体_GBK" charset="0"/>
                <a:ea typeface="方正教材规范楷体_GBK" charset="0"/>
                <a:cs typeface="微软雅黑" panose="020B0503020204020204" pitchFamily="34" charset="-122"/>
                <a:sym typeface="+mn-ea"/>
              </a:rPr>
              <a:t>2</a:t>
            </a:r>
            <a:r>
              <a:rPr lang="zh-CN" altLang="en-US" spc="20" dirty="0">
                <a:solidFill>
                  <a:schemeClr val="tx1"/>
                </a:solidFill>
                <a:latin typeface="方正教材规范楷体_GBK" charset="0"/>
                <a:ea typeface="方正教材规范楷体_GBK" charset="0"/>
                <a:cs typeface="微软雅黑" panose="020B0503020204020204" pitchFamily="34" charset="-122"/>
                <a:sym typeface="+mn-ea"/>
              </a:rPr>
              <a:t>）按后续系统升级收取维护费用</a:t>
            </a:r>
          </a:p>
        </p:txBody>
      </p:sp>
      <p:sp>
        <p:nvSpPr>
          <p:cNvPr id="13" name="直角三角形 8"/>
          <p:cNvSpPr/>
          <p:nvPr>
            <p:custDataLst>
              <p:tags r:id="rId10"/>
            </p:custDataLst>
          </p:nvPr>
        </p:nvSpPr>
        <p:spPr>
          <a:xfrm rot="5400000">
            <a:off x="5043241" y="1961917"/>
            <a:ext cx="974839" cy="1059512"/>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a:p>
        </p:txBody>
      </p:sp>
      <p:sp>
        <p:nvSpPr>
          <p:cNvPr id="22" name="文本框 10"/>
          <p:cNvSpPr txBox="1"/>
          <p:nvPr>
            <p:custDataLst>
              <p:tags r:id="rId11"/>
            </p:custDataLst>
          </p:nvPr>
        </p:nvSpPr>
        <p:spPr>
          <a:xfrm>
            <a:off x="5002530" y="2689225"/>
            <a:ext cx="2717165" cy="600075"/>
          </a:xfrm>
          <a:prstGeom prst="rect">
            <a:avLst/>
          </a:prstGeom>
          <a:noFill/>
        </p:spPr>
        <p:txBody>
          <a:bodyPr wrap="square" tIns="0" bIns="0">
            <a:noAutofit/>
          </a:bodyPr>
          <a:lstStyle/>
          <a:p>
            <a:pPr algn="ctr">
              <a:lnSpc>
                <a:spcPct val="130000"/>
              </a:lnSpc>
            </a:pPr>
            <a:r>
              <a:rPr lang="zh-CN" altLang="en-US" sz="2800" b="1" dirty="0">
                <a:solidFill>
                  <a:schemeClr val="accent2"/>
                </a:solidFill>
                <a:latin typeface="方正教材规范楷体_GBK" charset="0"/>
                <a:ea typeface="方正教材规范楷体_GBK" charset="0"/>
                <a:cs typeface="+mj-cs"/>
              </a:rPr>
              <a:t>离线部署</a:t>
            </a:r>
          </a:p>
        </p:txBody>
      </p:sp>
      <p:sp>
        <p:nvSpPr>
          <p:cNvPr id="23" name="文本框 11"/>
          <p:cNvSpPr txBox="1"/>
          <p:nvPr>
            <p:custDataLst>
              <p:tags r:id="rId12"/>
            </p:custDataLst>
          </p:nvPr>
        </p:nvSpPr>
        <p:spPr>
          <a:xfrm rot="18969360">
            <a:off x="5102550" y="2038523"/>
            <a:ext cx="544966" cy="535302"/>
          </a:xfrm>
          <a:prstGeom prst="rect">
            <a:avLst/>
          </a:prstGeom>
          <a:noFill/>
        </p:spPr>
        <p:txBody>
          <a:bodyPr wrap="square" lIns="0" tIns="0" rIns="0" bIns="0">
            <a:normAutofit/>
          </a:bodyPr>
          <a:lstStyle/>
          <a:p>
            <a:pPr algn="ctr">
              <a:lnSpc>
                <a:spcPct val="130000"/>
              </a:lnSpc>
            </a:pPr>
            <a:r>
              <a:rPr lang="en-US" altLang="zh-CN" sz="2400" b="1" dirty="0">
                <a:solidFill>
                  <a:schemeClr val="bg1"/>
                </a:solidFill>
              </a:rPr>
              <a:t>02</a:t>
            </a:r>
          </a:p>
        </p:txBody>
      </p:sp>
      <p:sp>
        <p:nvSpPr>
          <p:cNvPr id="24" name="矩形 12"/>
          <p:cNvSpPr/>
          <p:nvPr>
            <p:custDataLst>
              <p:tags r:id="rId13"/>
            </p:custDataLst>
          </p:nvPr>
        </p:nvSpPr>
        <p:spPr>
          <a:xfrm>
            <a:off x="9145137" y="2004256"/>
            <a:ext cx="2720007" cy="35067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bIns="0" anchor="t" anchorCtr="1">
            <a:normAutofit/>
          </a:bodyPr>
          <a:lstStyle/>
          <a:p>
            <a:pPr algn="l">
              <a:lnSpc>
                <a:spcPct val="120000"/>
              </a:lnSpc>
            </a:pPr>
            <a:r>
              <a:rPr lang="zh-CN" altLang="en-US"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rPr>
              <a:t>（</a:t>
            </a:r>
            <a:r>
              <a:rPr lang="en-US" altLang="zh-CN"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rPr>
              <a:t>1</a:t>
            </a:r>
            <a:r>
              <a:rPr lang="zh-CN" altLang="en-US"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rPr>
              <a:t>）</a:t>
            </a:r>
            <a:r>
              <a:rPr lang="zh-CN"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rPr>
              <a:t>整体设备市场价批发零售</a:t>
            </a:r>
            <a:endParaRPr lang="zh-CN" altLang="en-US"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endParaRPr>
          </a:p>
          <a:p>
            <a:pPr algn="l">
              <a:lnSpc>
                <a:spcPct val="120000"/>
              </a:lnSpc>
            </a:pPr>
            <a:r>
              <a:rPr lang="zh-CN" altLang="en-US"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rPr>
              <a:t>（</a:t>
            </a:r>
            <a:r>
              <a:rPr lang="en-US" altLang="zh-CN"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rPr>
              <a:t>2</a:t>
            </a:r>
            <a:r>
              <a:rPr lang="zh-CN" altLang="en-US"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rPr>
              <a:t>）经销商设备供货体系</a:t>
            </a:r>
            <a:endParaRPr lang="zh-CN" spc="150">
              <a:solidFill>
                <a:srgbClr val="000000"/>
              </a:solidFill>
              <a:latin typeface="方正教材规范楷体_GBK" charset="0"/>
              <a:ea typeface="方正教材规范楷体_GBK" charset="0"/>
              <a:cs typeface="汉仪中简黑简" panose="00020600040101010101" charset="-122"/>
              <a:sym typeface="Arial" panose="020B0604020202020204" pitchFamily="34" charset="0"/>
            </a:endParaRPr>
          </a:p>
          <a:p>
            <a:pPr algn="ctr">
              <a:lnSpc>
                <a:spcPct val="130000"/>
              </a:lnSpc>
            </a:pPr>
            <a:endParaRPr lang="zh-CN" altLang="en-US">
              <a:solidFill>
                <a:schemeClr val="dk1">
                  <a:lumMod val="100000"/>
                </a:schemeClr>
              </a:solidFill>
              <a:latin typeface="方正教材规范楷体_GBK" charset="0"/>
              <a:ea typeface="方正教材规范楷体_GBK" charset="0"/>
              <a:sym typeface="Arial" panose="020B0604020202020204" pitchFamily="34" charset="0"/>
            </a:endParaRPr>
          </a:p>
        </p:txBody>
      </p:sp>
      <p:sp>
        <p:nvSpPr>
          <p:cNvPr id="25" name="直角三角形 13"/>
          <p:cNvSpPr/>
          <p:nvPr>
            <p:custDataLst>
              <p:tags r:id="rId14"/>
            </p:custDataLst>
          </p:nvPr>
        </p:nvSpPr>
        <p:spPr>
          <a:xfrm rot="5400000">
            <a:off x="9187474" y="1961918"/>
            <a:ext cx="974839" cy="1059512"/>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a:p>
        </p:txBody>
      </p:sp>
      <p:sp>
        <p:nvSpPr>
          <p:cNvPr id="27" name="文本框 15"/>
          <p:cNvSpPr txBox="1"/>
          <p:nvPr>
            <p:custDataLst>
              <p:tags r:id="rId15"/>
            </p:custDataLst>
          </p:nvPr>
        </p:nvSpPr>
        <p:spPr>
          <a:xfrm>
            <a:off x="9144971" y="2688985"/>
            <a:ext cx="2718000" cy="601200"/>
          </a:xfrm>
          <a:prstGeom prst="rect">
            <a:avLst/>
          </a:prstGeom>
          <a:noFill/>
        </p:spPr>
        <p:txBody>
          <a:bodyPr wrap="square" tIns="0" bIns="0">
            <a:normAutofit/>
          </a:bodyPr>
          <a:lstStyle/>
          <a:p>
            <a:pPr algn="ctr">
              <a:lnSpc>
                <a:spcPct val="130000"/>
              </a:lnSpc>
            </a:pPr>
            <a:r>
              <a:rPr lang="zh-CN" altLang="en-US" sz="2800" b="1" dirty="0">
                <a:solidFill>
                  <a:schemeClr val="bg1">
                    <a:lumMod val="50000"/>
                  </a:schemeClr>
                </a:solidFill>
                <a:latin typeface="方正教材规范楷体_GBK" charset="0"/>
                <a:ea typeface="方正教材规范楷体_GBK" charset="0"/>
                <a:cs typeface="+mj-cs"/>
              </a:rPr>
              <a:t>智能硬件</a:t>
            </a:r>
          </a:p>
        </p:txBody>
      </p:sp>
      <p:sp>
        <p:nvSpPr>
          <p:cNvPr id="28" name="文本框 16"/>
          <p:cNvSpPr txBox="1"/>
          <p:nvPr>
            <p:custDataLst>
              <p:tags r:id="rId16"/>
            </p:custDataLst>
          </p:nvPr>
        </p:nvSpPr>
        <p:spPr>
          <a:xfrm rot="18969360">
            <a:off x="9214333" y="2038523"/>
            <a:ext cx="544966" cy="535302"/>
          </a:xfrm>
          <a:prstGeom prst="rect">
            <a:avLst/>
          </a:prstGeom>
          <a:noFill/>
        </p:spPr>
        <p:txBody>
          <a:bodyPr wrap="square" lIns="0" tIns="0" rIns="0" bIns="0">
            <a:normAutofit/>
          </a:bodyPr>
          <a:lstStyle/>
          <a:p>
            <a:pPr algn="ctr">
              <a:lnSpc>
                <a:spcPct val="130000"/>
              </a:lnSpc>
            </a:pPr>
            <a:r>
              <a:rPr lang="en-US" altLang="zh-CN" sz="2400" b="1">
                <a:solidFill>
                  <a:schemeClr val="bg1"/>
                </a:solidFill>
              </a:rPr>
              <a:t>03</a:t>
            </a:r>
          </a:p>
        </p:txBody>
      </p:sp>
      <p:sp>
        <p:nvSpPr>
          <p:cNvPr id="7" name="文本框 6"/>
          <p:cNvSpPr txBox="1"/>
          <p:nvPr/>
        </p:nvSpPr>
        <p:spPr>
          <a:xfrm>
            <a:off x="1530350" y="1058545"/>
            <a:ext cx="6096000" cy="460375"/>
          </a:xfrm>
          <a:prstGeom prst="rect">
            <a:avLst/>
          </a:prstGeom>
          <a:noFill/>
        </p:spPr>
        <p:txBody>
          <a:bodyPr wrap="square" rtlCol="0" anchor="t">
            <a:spAutoFit/>
          </a:bodyPr>
          <a:lstStyle/>
          <a:p>
            <a:r>
              <a:rPr lang="en-US" altLang="zh-CN"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6.1 </a:t>
            </a:r>
            <a:r>
              <a:rPr lang="zh-CN" altLang="en-US"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销售模式</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6.2 </a:t>
            </a:r>
            <a:r>
              <a:rPr lang="zh-CN" altLang="en-US"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销售策略</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endParaRPr>
          </a:p>
        </p:txBody>
      </p:sp>
      <p:grpSp>
        <p:nvGrpSpPr>
          <p:cNvPr id="4" name="组合 3"/>
          <p:cNvGrpSpPr/>
          <p:nvPr/>
        </p:nvGrpSpPr>
        <p:grpSpPr>
          <a:xfrm>
            <a:off x="453034" y="2367531"/>
            <a:ext cx="4696526" cy="3539498"/>
            <a:chOff x="375367" y="1059921"/>
            <a:chExt cx="4658509" cy="3172249"/>
          </a:xfrm>
        </p:grpSpPr>
        <p:pic>
          <p:nvPicPr>
            <p:cNvPr id="5" name="图片 4"/>
            <p:cNvPicPr>
              <a:picLocks noChangeAspect="1"/>
            </p:cNvPicPr>
            <p:nvPr/>
          </p:nvPicPr>
          <p:blipFill>
            <a:blip r:embed="rId3"/>
            <a:stretch>
              <a:fillRect/>
            </a:stretch>
          </p:blipFill>
          <p:spPr>
            <a:xfrm>
              <a:off x="972422" y="1059921"/>
              <a:ext cx="3017218" cy="3171948"/>
            </a:xfrm>
            <a:prstGeom prst="rect">
              <a:avLst/>
            </a:prstGeom>
          </p:spPr>
        </p:pic>
        <p:sp>
          <p:nvSpPr>
            <p:cNvPr id="48" name="矩形 47"/>
            <p:cNvSpPr/>
            <p:nvPr/>
          </p:nvSpPr>
          <p:spPr>
            <a:xfrm rot="19767842">
              <a:off x="3012688" y="1799659"/>
              <a:ext cx="1005886" cy="339192"/>
            </a:xfrm>
            <a:prstGeom prst="rect">
              <a:avLst/>
            </a:prstGeom>
          </p:spPr>
          <p:txBody>
            <a:bodyPr wrap="none">
              <a:spAutoFit/>
            </a:bodyPr>
            <a:lstStyle/>
            <a:p>
              <a:pPr lvl="0">
                <a:buChar char="•"/>
              </a:pPr>
              <a:r>
                <a:rPr lang="zh-CN" altLang="zh-CN" sz="1865" dirty="0">
                  <a:solidFill>
                    <a:srgbClr val="002060"/>
                  </a:solidFill>
                  <a:latin typeface="方正教材规范楷体_GBK" charset="0"/>
                  <a:ea typeface="方正教材规范楷体_GBK" charset="0"/>
                </a:rPr>
                <a:t>高校端</a:t>
              </a:r>
            </a:p>
          </p:txBody>
        </p:sp>
        <p:sp>
          <p:nvSpPr>
            <p:cNvPr id="49" name="矩形 48"/>
            <p:cNvSpPr/>
            <p:nvPr/>
          </p:nvSpPr>
          <p:spPr>
            <a:xfrm rot="2530385">
              <a:off x="2953642" y="3173176"/>
              <a:ext cx="1241454" cy="339192"/>
            </a:xfrm>
            <a:prstGeom prst="rect">
              <a:avLst/>
            </a:prstGeom>
          </p:spPr>
          <p:txBody>
            <a:bodyPr wrap="none">
              <a:spAutoFit/>
            </a:bodyPr>
            <a:lstStyle/>
            <a:p>
              <a:pPr lvl="0">
                <a:buChar char="•"/>
              </a:pPr>
              <a:r>
                <a:rPr lang="zh-CN" altLang="zh-CN" sz="1865" dirty="0">
                  <a:solidFill>
                    <a:srgbClr val="002060"/>
                  </a:solidFill>
                  <a:latin typeface="方正教材规范楷体_GBK" charset="0"/>
                  <a:ea typeface="方正教材规范楷体_GBK" charset="0"/>
                </a:rPr>
                <a:t>涉密单位</a:t>
              </a:r>
            </a:p>
          </p:txBody>
        </p:sp>
        <p:sp>
          <p:nvSpPr>
            <p:cNvPr id="50" name="矩形 49"/>
            <p:cNvSpPr/>
            <p:nvPr/>
          </p:nvSpPr>
          <p:spPr>
            <a:xfrm>
              <a:off x="1150972" y="2461230"/>
              <a:ext cx="770319" cy="339192"/>
            </a:xfrm>
            <a:prstGeom prst="rect">
              <a:avLst/>
            </a:prstGeom>
          </p:spPr>
          <p:txBody>
            <a:bodyPr wrap="none">
              <a:spAutoFit/>
            </a:bodyPr>
            <a:lstStyle/>
            <a:p>
              <a:pPr lvl="0">
                <a:buChar char="•"/>
              </a:pPr>
              <a:r>
                <a:rPr lang="en-US" altLang="zh-CN" sz="1865" dirty="0">
                  <a:solidFill>
                    <a:srgbClr val="002060"/>
                  </a:solidFill>
                  <a:latin typeface="方正教材规范楷体_GBK" charset="0"/>
                  <a:ea typeface="方正教材规范楷体_GBK" charset="0"/>
                </a:rPr>
                <a:t>C</a:t>
              </a:r>
              <a:r>
                <a:rPr lang="zh-CN" altLang="zh-CN" sz="1865" dirty="0">
                  <a:solidFill>
                    <a:srgbClr val="002060"/>
                  </a:solidFill>
                  <a:latin typeface="方正教材规范楷体_GBK" charset="0"/>
                  <a:ea typeface="方正教材规范楷体_GBK" charset="0"/>
                </a:rPr>
                <a:t> 端</a:t>
              </a:r>
            </a:p>
          </p:txBody>
        </p:sp>
        <p:sp>
          <p:nvSpPr>
            <p:cNvPr id="51" name="矩形 50"/>
            <p:cNvSpPr/>
            <p:nvPr/>
          </p:nvSpPr>
          <p:spPr>
            <a:xfrm rot="17287261">
              <a:off x="1861873" y="3488558"/>
              <a:ext cx="696027" cy="375396"/>
            </a:xfrm>
            <a:prstGeom prst="rect">
              <a:avLst/>
            </a:prstGeom>
          </p:spPr>
          <p:txBody>
            <a:bodyPr wrap="none">
              <a:spAutoFit/>
            </a:bodyPr>
            <a:lstStyle/>
            <a:p>
              <a:pPr lvl="0">
                <a:buChar char="•"/>
              </a:pPr>
              <a:r>
                <a:rPr lang="en-US" altLang="zh-CN" sz="1865" dirty="0">
                  <a:solidFill>
                    <a:srgbClr val="002060"/>
                  </a:solidFill>
                  <a:latin typeface="方正教材规范楷体_GBK" charset="0"/>
                  <a:ea typeface="方正教材规范楷体_GBK" charset="0"/>
                </a:rPr>
                <a:t>B</a:t>
              </a:r>
              <a:r>
                <a:rPr lang="zh-CN" altLang="zh-CN" sz="1865" dirty="0">
                  <a:solidFill>
                    <a:srgbClr val="002060"/>
                  </a:solidFill>
                  <a:latin typeface="方正教材规范楷体_GBK" charset="0"/>
                  <a:ea typeface="方正教材规范楷体_GBK" charset="0"/>
                </a:rPr>
                <a:t> 端</a:t>
              </a:r>
            </a:p>
          </p:txBody>
        </p:sp>
        <p:sp>
          <p:nvSpPr>
            <p:cNvPr id="52" name="矩形 51"/>
            <p:cNvSpPr/>
            <p:nvPr/>
          </p:nvSpPr>
          <p:spPr>
            <a:xfrm>
              <a:off x="1958241" y="1480455"/>
              <a:ext cx="652535" cy="339192"/>
            </a:xfrm>
            <a:prstGeom prst="rect">
              <a:avLst/>
            </a:prstGeom>
          </p:spPr>
          <p:txBody>
            <a:bodyPr wrap="none">
              <a:spAutoFit/>
            </a:bodyPr>
            <a:lstStyle/>
            <a:p>
              <a:pPr lvl="0">
                <a:buChar char="•"/>
              </a:pPr>
              <a:r>
                <a:rPr lang="en-US" altLang="zh-CN" sz="1865" dirty="0">
                  <a:solidFill>
                    <a:srgbClr val="002060"/>
                  </a:solidFill>
                  <a:latin typeface="方正教材规范楷体_GBK" charset="0"/>
                  <a:ea typeface="方正教材规范楷体_GBK" charset="0"/>
                </a:rPr>
                <a:t>B</a:t>
              </a:r>
              <a:r>
                <a:rPr lang="zh-CN" altLang="zh-CN" sz="1865" dirty="0">
                  <a:solidFill>
                    <a:srgbClr val="002060"/>
                  </a:solidFill>
                  <a:latin typeface="方正教材规范楷体_GBK" charset="0"/>
                  <a:ea typeface="方正教材规范楷体_GBK" charset="0"/>
                </a:rPr>
                <a:t>端</a:t>
              </a:r>
            </a:p>
          </p:txBody>
        </p:sp>
        <p:sp>
          <p:nvSpPr>
            <p:cNvPr id="53" name="矩形 52"/>
            <p:cNvSpPr/>
            <p:nvPr/>
          </p:nvSpPr>
          <p:spPr>
            <a:xfrm>
              <a:off x="2437886" y="3892978"/>
              <a:ext cx="1123670" cy="339192"/>
            </a:xfrm>
            <a:prstGeom prst="rect">
              <a:avLst/>
            </a:prstGeom>
          </p:spPr>
          <p:txBody>
            <a:bodyPr wrap="none">
              <a:spAutoFit/>
            </a:bodyPr>
            <a:lstStyle/>
            <a:p>
              <a:r>
                <a:rPr lang="zh-CN" altLang="zh-CN" sz="1865" dirty="0">
                  <a:solidFill>
                    <a:srgbClr val="002060"/>
                  </a:solidFill>
                  <a:latin typeface="方正教材规范楷体_GBK" charset="0"/>
                  <a:ea typeface="方正教材规范楷体_GBK" charset="0"/>
                </a:rPr>
                <a:t>代理销售</a:t>
              </a:r>
            </a:p>
          </p:txBody>
        </p:sp>
        <p:sp>
          <p:nvSpPr>
            <p:cNvPr id="54" name="矩形 53"/>
            <p:cNvSpPr/>
            <p:nvPr/>
          </p:nvSpPr>
          <p:spPr>
            <a:xfrm>
              <a:off x="375367" y="3019381"/>
              <a:ext cx="1499066" cy="339192"/>
            </a:xfrm>
            <a:prstGeom prst="rect">
              <a:avLst/>
            </a:prstGeom>
          </p:spPr>
          <p:txBody>
            <a:bodyPr wrap="square">
              <a:spAutoFit/>
            </a:bodyPr>
            <a:lstStyle/>
            <a:p>
              <a:pPr algn="ctr"/>
              <a:r>
                <a:rPr lang="zh-CN" altLang="zh-CN" sz="1865" dirty="0">
                  <a:solidFill>
                    <a:srgbClr val="002060"/>
                  </a:solidFill>
                  <a:latin typeface="方正教材规范楷体_GBK" charset="0"/>
                  <a:ea typeface="方正教材规范楷体_GBK" charset="0"/>
                </a:rPr>
                <a:t>会员注册</a:t>
              </a:r>
            </a:p>
          </p:txBody>
        </p:sp>
        <p:sp>
          <p:nvSpPr>
            <p:cNvPr id="55" name="矩形 54"/>
            <p:cNvSpPr/>
            <p:nvPr/>
          </p:nvSpPr>
          <p:spPr>
            <a:xfrm>
              <a:off x="459007" y="1099759"/>
              <a:ext cx="1499066" cy="339192"/>
            </a:xfrm>
            <a:prstGeom prst="rect">
              <a:avLst/>
            </a:prstGeom>
          </p:spPr>
          <p:txBody>
            <a:bodyPr wrap="square">
              <a:spAutoFit/>
            </a:bodyPr>
            <a:lstStyle/>
            <a:p>
              <a:pPr algn="ctr"/>
              <a:r>
                <a:rPr lang="zh-CN" altLang="en-US" sz="1865" dirty="0">
                  <a:solidFill>
                    <a:srgbClr val="002060"/>
                  </a:solidFill>
                  <a:latin typeface="方正教材规范楷体_GBK" charset="0"/>
                  <a:ea typeface="方正教材规范楷体_GBK" charset="0"/>
                </a:rPr>
                <a:t>涉外企业</a:t>
              </a:r>
            </a:p>
          </p:txBody>
        </p:sp>
        <p:sp>
          <p:nvSpPr>
            <p:cNvPr id="56" name="矩形 55"/>
            <p:cNvSpPr/>
            <p:nvPr/>
          </p:nvSpPr>
          <p:spPr>
            <a:xfrm>
              <a:off x="3105098" y="1068905"/>
              <a:ext cx="1123670" cy="596432"/>
            </a:xfrm>
            <a:prstGeom prst="rect">
              <a:avLst/>
            </a:prstGeom>
          </p:spPr>
          <p:txBody>
            <a:bodyPr wrap="none">
              <a:spAutoFit/>
            </a:bodyPr>
            <a:lstStyle/>
            <a:p>
              <a:r>
                <a:rPr lang="zh-CN" altLang="zh-CN" sz="1865" dirty="0">
                  <a:solidFill>
                    <a:srgbClr val="002060"/>
                  </a:solidFill>
                  <a:latin typeface="方正教材规范楷体_GBK" charset="0"/>
                  <a:ea typeface="方正教材规范楷体_GBK" charset="0"/>
                </a:rPr>
                <a:t>辅助科研</a:t>
              </a:r>
            </a:p>
            <a:p>
              <a:r>
                <a:rPr lang="zh-CN" altLang="zh-CN" sz="1865" dirty="0">
                  <a:solidFill>
                    <a:srgbClr val="002060"/>
                  </a:solidFill>
                  <a:latin typeface="方正教材规范楷体_GBK" charset="0"/>
                  <a:ea typeface="方正教材规范楷体_GBK" charset="0"/>
                </a:rPr>
                <a:t>辅助教学</a:t>
              </a:r>
            </a:p>
          </p:txBody>
        </p:sp>
        <p:sp>
          <p:nvSpPr>
            <p:cNvPr id="57" name="矩形 56"/>
            <p:cNvSpPr/>
            <p:nvPr/>
          </p:nvSpPr>
          <p:spPr>
            <a:xfrm>
              <a:off x="3674639" y="2762151"/>
              <a:ext cx="1359237" cy="339192"/>
            </a:xfrm>
            <a:prstGeom prst="rect">
              <a:avLst/>
            </a:prstGeom>
          </p:spPr>
          <p:txBody>
            <a:bodyPr wrap="none">
              <a:spAutoFit/>
            </a:bodyPr>
            <a:lstStyle/>
            <a:p>
              <a:r>
                <a:rPr lang="zh-CN" altLang="zh-CN" sz="1865" dirty="0">
                  <a:solidFill>
                    <a:srgbClr val="002060"/>
                  </a:solidFill>
                  <a:latin typeface="方正教材规范楷体_GBK" charset="0"/>
                  <a:ea typeface="方正教材规范楷体_GBK" charset="0"/>
                </a:rPr>
                <a:t>本地化部署</a:t>
              </a:r>
            </a:p>
          </p:txBody>
        </p:sp>
      </p:grpSp>
      <p:grpSp>
        <p:nvGrpSpPr>
          <p:cNvPr id="59" name="组合 58" descr="7b0a202020202274657874626f78223a20227b5c2263617465676f72795f69645c223a31303432322c5c2269645c223a32303334333138347d220a7d0a"/>
          <p:cNvGrpSpPr/>
          <p:nvPr/>
        </p:nvGrpSpPr>
        <p:grpSpPr>
          <a:xfrm>
            <a:off x="5494189" y="996645"/>
            <a:ext cx="5852968" cy="6377862"/>
            <a:chOff x="5426" y="3986"/>
            <a:chExt cx="8370" cy="3342"/>
          </a:xfrm>
        </p:grpSpPr>
        <p:grpSp>
          <p:nvGrpSpPr>
            <p:cNvPr id="3076" name="组合 3075"/>
            <p:cNvGrpSpPr/>
            <p:nvPr/>
          </p:nvGrpSpPr>
          <p:grpSpPr>
            <a:xfrm>
              <a:off x="5426" y="3986"/>
              <a:ext cx="8370" cy="2998"/>
              <a:chOff x="3445274" y="2530873"/>
              <a:chExt cx="5314869" cy="1904040"/>
            </a:xfrm>
          </p:grpSpPr>
          <p:sp>
            <p:nvSpPr>
              <p:cNvPr id="2779" name="图形 2777"/>
              <p:cNvSpPr/>
              <p:nvPr/>
            </p:nvSpPr>
            <p:spPr>
              <a:xfrm>
                <a:off x="3445274" y="2530873"/>
                <a:ext cx="5314869" cy="1904040"/>
              </a:xfrm>
              <a:custGeom>
                <a:avLst/>
                <a:gdLst>
                  <a:gd name="connsiteX0" fmla="*/ 5157354 w 5314869"/>
                  <a:gd name="connsiteY0" fmla="*/ 1904041 h 1904040"/>
                  <a:gd name="connsiteX1" fmla="*/ 156651 w 5314869"/>
                  <a:gd name="connsiteY1" fmla="*/ 1904041 h 1904040"/>
                  <a:gd name="connsiteX2" fmla="*/ 0 w 5314869"/>
                  <a:gd name="connsiteY2" fmla="*/ 1747390 h 1904040"/>
                  <a:gd name="connsiteX3" fmla="*/ 0 w 5314869"/>
                  <a:gd name="connsiteY3" fmla="*/ 156651 h 1904040"/>
                  <a:gd name="connsiteX4" fmla="*/ 156651 w 5314869"/>
                  <a:gd name="connsiteY4" fmla="*/ 0 h 1904040"/>
                  <a:gd name="connsiteX5" fmla="*/ 5158220 w 5314869"/>
                  <a:gd name="connsiteY5" fmla="*/ 0 h 1904040"/>
                  <a:gd name="connsiteX6" fmla="*/ 5314870 w 5314869"/>
                  <a:gd name="connsiteY6" fmla="*/ 156651 h 1904040"/>
                  <a:gd name="connsiteX7" fmla="*/ 5314870 w 5314869"/>
                  <a:gd name="connsiteY7" fmla="*/ 1747390 h 1904040"/>
                  <a:gd name="connsiteX8" fmla="*/ 5157354 w 5314869"/>
                  <a:gd name="connsiteY8" fmla="*/ 1904041 h 190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869" h="1904040">
                    <a:moveTo>
                      <a:pt x="5157354" y="1904041"/>
                    </a:moveTo>
                    <a:lnTo>
                      <a:pt x="156651" y="1904041"/>
                    </a:lnTo>
                    <a:cubicBezTo>
                      <a:pt x="70103" y="1904041"/>
                      <a:pt x="0" y="1833937"/>
                      <a:pt x="0" y="1747390"/>
                    </a:cubicBezTo>
                    <a:lnTo>
                      <a:pt x="0" y="156651"/>
                    </a:lnTo>
                    <a:cubicBezTo>
                      <a:pt x="0" y="70103"/>
                      <a:pt x="70103" y="0"/>
                      <a:pt x="156651" y="0"/>
                    </a:cubicBezTo>
                    <a:lnTo>
                      <a:pt x="5158220" y="0"/>
                    </a:lnTo>
                    <a:cubicBezTo>
                      <a:pt x="5244767" y="0"/>
                      <a:pt x="5314870" y="70103"/>
                      <a:pt x="5314870" y="156651"/>
                    </a:cubicBezTo>
                    <a:lnTo>
                      <a:pt x="5314870" y="1747390"/>
                    </a:lnTo>
                    <a:cubicBezTo>
                      <a:pt x="5314005" y="1833937"/>
                      <a:pt x="5243902" y="1904041"/>
                      <a:pt x="5157354" y="1904041"/>
                    </a:cubicBezTo>
                    <a:close/>
                  </a:path>
                </a:pathLst>
              </a:custGeom>
              <a:solidFill>
                <a:srgbClr val="5F9AFF"/>
              </a:solidFill>
              <a:ln w="17287" cap="flat">
                <a:solidFill>
                  <a:srgbClr val="231815"/>
                </a:solidFill>
                <a:prstDash val="solid"/>
                <a:miter/>
              </a:ln>
            </p:spPr>
            <p:txBody>
              <a:bodyPr rtlCol="0" anchor="ctr"/>
              <a:lstStyle/>
              <a:p>
                <a:endParaRPr lang="zh-CN" altLang="en-US" sz="2400"/>
              </a:p>
            </p:txBody>
          </p:sp>
          <p:pic>
            <p:nvPicPr>
              <p:cNvPr id="3073" name="图片 3072" descr="背景图案&#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844" y="2806030"/>
                <a:ext cx="5194986" cy="1584470"/>
              </a:xfrm>
              <a:prstGeom prst="rect">
                <a:avLst/>
              </a:prstGeom>
            </p:spPr>
          </p:pic>
          <p:sp>
            <p:nvSpPr>
              <p:cNvPr id="3025" name="图形 2777"/>
              <p:cNvSpPr/>
              <p:nvPr/>
            </p:nvSpPr>
            <p:spPr>
              <a:xfrm>
                <a:off x="3627659" y="2683933"/>
                <a:ext cx="4944296" cy="1643648"/>
              </a:xfrm>
              <a:custGeom>
                <a:avLst/>
                <a:gdLst>
                  <a:gd name="connsiteX0" fmla="*/ 3114838 w 3289663"/>
                  <a:gd name="connsiteY0" fmla="*/ 1095689 h 1095688"/>
                  <a:gd name="connsiteX1" fmla="*/ 174826 w 3289663"/>
                  <a:gd name="connsiteY1" fmla="*/ 1095689 h 1095688"/>
                  <a:gd name="connsiteX2" fmla="*/ 0 w 3289663"/>
                  <a:gd name="connsiteY2" fmla="*/ 920863 h 1095688"/>
                  <a:gd name="connsiteX3" fmla="*/ 0 w 3289663"/>
                  <a:gd name="connsiteY3" fmla="*/ 174826 h 1095688"/>
                  <a:gd name="connsiteX4" fmla="*/ 174826 w 3289663"/>
                  <a:gd name="connsiteY4" fmla="*/ 0 h 1095688"/>
                  <a:gd name="connsiteX5" fmla="*/ 3114838 w 3289663"/>
                  <a:gd name="connsiteY5" fmla="*/ 0 h 1095688"/>
                  <a:gd name="connsiteX6" fmla="*/ 3289663 w 3289663"/>
                  <a:gd name="connsiteY6" fmla="*/ 174826 h 1095688"/>
                  <a:gd name="connsiteX7" fmla="*/ 3289663 w 3289663"/>
                  <a:gd name="connsiteY7" fmla="*/ 920863 h 1095688"/>
                  <a:gd name="connsiteX8" fmla="*/ 3114838 w 3289663"/>
                  <a:gd name="connsiteY8" fmla="*/ 1095689 h 109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9663" h="1095688">
                    <a:moveTo>
                      <a:pt x="3114838" y="1095689"/>
                    </a:moveTo>
                    <a:lnTo>
                      <a:pt x="174826" y="1095689"/>
                    </a:lnTo>
                    <a:cubicBezTo>
                      <a:pt x="78758" y="1095689"/>
                      <a:pt x="0" y="1017796"/>
                      <a:pt x="0" y="920863"/>
                    </a:cubicBezTo>
                    <a:lnTo>
                      <a:pt x="0" y="174826"/>
                    </a:lnTo>
                    <a:cubicBezTo>
                      <a:pt x="0" y="78758"/>
                      <a:pt x="77893" y="0"/>
                      <a:pt x="174826" y="0"/>
                    </a:cubicBezTo>
                    <a:lnTo>
                      <a:pt x="3114838" y="0"/>
                    </a:lnTo>
                    <a:cubicBezTo>
                      <a:pt x="3210905" y="0"/>
                      <a:pt x="3289663" y="77893"/>
                      <a:pt x="3289663" y="174826"/>
                    </a:cubicBezTo>
                    <a:lnTo>
                      <a:pt x="3289663" y="920863"/>
                    </a:lnTo>
                    <a:cubicBezTo>
                      <a:pt x="3289663" y="1016931"/>
                      <a:pt x="3210905" y="1095689"/>
                      <a:pt x="3114838" y="1095689"/>
                    </a:cubicBezTo>
                    <a:close/>
                  </a:path>
                </a:pathLst>
              </a:custGeom>
              <a:solidFill>
                <a:srgbClr val="FFFFFC"/>
              </a:solidFill>
              <a:ln w="18705" cap="flat">
                <a:solidFill>
                  <a:srgbClr val="211F38"/>
                </a:solidFill>
                <a:prstDash val="solid"/>
                <a:miter/>
              </a:ln>
            </p:spPr>
            <p:txBody>
              <a:bodyPr rtlCol="0" anchor="ctr"/>
              <a:lstStyle/>
              <a:p>
                <a:endParaRPr lang="zh-CN" altLang="en-US" sz="2400"/>
              </a:p>
            </p:txBody>
          </p:sp>
        </p:grpSp>
        <p:sp>
          <p:nvSpPr>
            <p:cNvPr id="60" name="文本框 59"/>
            <p:cNvSpPr txBox="1"/>
            <p:nvPr/>
          </p:nvSpPr>
          <p:spPr>
            <a:xfrm>
              <a:off x="5868" y="4337"/>
              <a:ext cx="7513" cy="2991"/>
            </a:xfrm>
            <a:prstGeom prst="rect">
              <a:avLst/>
            </a:prstGeom>
            <a:noFill/>
          </p:spPr>
          <p:txBody>
            <a:bodyPr wrap="square" rtlCol="0">
              <a:spAutoFit/>
            </a:bodyPr>
            <a:lstStyle/>
            <a:p>
              <a:pPr indent="457200" algn="l" fontAlgn="auto">
                <a:lnSpc>
                  <a:spcPct val="120000"/>
                </a:lnSpc>
                <a:spcAft>
                  <a:spcPts val="600"/>
                </a:spcAft>
              </a:pPr>
              <a:r>
                <a:rPr lang="zh-CN" altLang="en-US" sz="1600" b="1" dirty="0">
                  <a:latin typeface="方正教材规范楷体_GBK" charset="0"/>
                  <a:ea typeface="方正教材规范楷体_GBK" charset="0"/>
                </a:rPr>
                <a:t>学校端</a:t>
              </a:r>
              <a:r>
                <a:rPr lang="zh-CN" altLang="en-US" sz="1600" dirty="0">
                  <a:latin typeface="方正教材规范楷体_GBK" charset="0"/>
                  <a:ea typeface="方正教材规范楷体_GBK" charset="0"/>
                </a:rPr>
                <a:t>：全国</a:t>
              </a:r>
              <a:r>
                <a:rPr lang="en-US" altLang="zh-CN" sz="1600" dirty="0">
                  <a:latin typeface="方正教材规范楷体_GBK" charset="0"/>
                  <a:ea typeface="方正教材规范楷体_GBK" charset="0"/>
                </a:rPr>
                <a:t>2700</a:t>
              </a:r>
              <a:r>
                <a:rPr lang="zh-CN" altLang="en-US" sz="1600" dirty="0">
                  <a:latin typeface="方正教材规范楷体_GBK" charset="0"/>
                  <a:ea typeface="方正教材规范楷体_GBK" charset="0"/>
                </a:rPr>
                <a:t>多所高校，翻译辅助教学以</a:t>
              </a:r>
              <a:r>
                <a:rPr lang="en-US" altLang="zh-CN" sz="1600" dirty="0">
                  <a:latin typeface="方正教材规范楷体_GBK" charset="0"/>
                  <a:ea typeface="方正教材规范楷体_GBK" charset="0"/>
                </a:rPr>
                <a:t>saas</a:t>
              </a:r>
              <a:r>
                <a:rPr lang="zh-CN" altLang="en-US" sz="1600" dirty="0">
                  <a:latin typeface="方正教材规范楷体_GBK" charset="0"/>
                  <a:ea typeface="方正教材规范楷体_GBK" charset="0"/>
                </a:rPr>
                <a:t>服务的形式销售，同时还没各高校共同建立翻译实验室。</a:t>
              </a:r>
            </a:p>
            <a:p>
              <a:pPr indent="457200" algn="l" fontAlgn="auto">
                <a:lnSpc>
                  <a:spcPct val="120000"/>
                </a:lnSpc>
                <a:spcAft>
                  <a:spcPts val="600"/>
                </a:spcAft>
              </a:pPr>
              <a:r>
                <a:rPr lang="zh-CN" altLang="en-US" sz="1600" b="1" dirty="0">
                  <a:latin typeface="方正教材规范楷体_GBK" charset="0"/>
                  <a:ea typeface="方正教材规范楷体_GBK" charset="0"/>
                </a:rPr>
                <a:t>涉密单位：</a:t>
              </a:r>
              <a:r>
                <a:rPr lang="zh-CN" altLang="en-US" sz="1600" dirty="0">
                  <a:solidFill>
                    <a:schemeClr val="tx1"/>
                  </a:solidFill>
                  <a:latin typeface="方正教材规范楷体_GBK" charset="0"/>
                  <a:ea typeface="方正教材规范楷体_GBK" charset="0"/>
                  <a:sym typeface="+mn-ea"/>
                </a:rPr>
                <a:t>翻译引擎离线式部署，为全国八大军工单位及下属上千家军事科研院所，提供私有化单向语种永久服务（单个语种</a:t>
              </a:r>
              <a:r>
                <a:rPr lang="en-US" altLang="zh-CN" sz="1600" dirty="0">
                  <a:solidFill>
                    <a:schemeClr val="tx1"/>
                  </a:solidFill>
                  <a:latin typeface="方正教材规范楷体_GBK" charset="0"/>
                  <a:ea typeface="方正教材规范楷体_GBK" charset="0"/>
                  <a:sym typeface="+mn-ea"/>
                </a:rPr>
                <a:t>45W-80W</a:t>
              </a:r>
              <a:r>
                <a:rPr lang="zh-CN" altLang="en-US" sz="1600" dirty="0">
                  <a:solidFill>
                    <a:schemeClr val="tx1"/>
                  </a:solidFill>
                  <a:latin typeface="方正教材规范楷体_GBK" charset="0"/>
                  <a:ea typeface="方正教材规范楷体_GBK" charset="0"/>
                  <a:sym typeface="+mn-ea"/>
                </a:rPr>
                <a:t>）正常</a:t>
              </a:r>
              <a:endParaRPr lang="zh-CN" altLang="en-US" sz="1600" dirty="0">
                <a:latin typeface="方正教材规范楷体_GBK" charset="0"/>
                <a:ea typeface="方正教材规范楷体_GBK" charset="0"/>
              </a:endParaRPr>
            </a:p>
            <a:p>
              <a:pPr indent="457200" algn="l" fontAlgn="auto">
                <a:lnSpc>
                  <a:spcPct val="120000"/>
                </a:lnSpc>
                <a:spcAft>
                  <a:spcPts val="600"/>
                </a:spcAft>
              </a:pPr>
              <a:r>
                <a:rPr lang="zh-CN" altLang="en-US" sz="1600" b="1" dirty="0">
                  <a:latin typeface="方正教材规范楷体_GBK" charset="0"/>
                  <a:ea typeface="方正教材规范楷体_GBK" charset="0"/>
                </a:rPr>
                <a:t>涉外企业：</a:t>
              </a:r>
              <a:r>
                <a:rPr lang="zh-CN" altLang="en-US" sz="1600" dirty="0">
                  <a:latin typeface="方正教材规范楷体_GBK" charset="0"/>
                  <a:ea typeface="方正教材规范楷体_GBK" charset="0"/>
                </a:rPr>
                <a:t>通过与浙江省“一带一路”研究中心达成战略合作为所有涉外企业提供翻译SaaS服务，全国涉外企业据统计有</a:t>
              </a:r>
              <a:r>
                <a:rPr lang="en-US" altLang="zh-CN" sz="1600" dirty="0">
                  <a:latin typeface="方正教材规范楷体_GBK" charset="0"/>
                  <a:ea typeface="方正教材规范楷体_GBK" charset="0"/>
                </a:rPr>
                <a:t>3000+</a:t>
              </a:r>
              <a:endParaRPr lang="zh-CN" altLang="en-US" sz="1600" dirty="0">
                <a:latin typeface="方正教材规范楷体_GBK" charset="0"/>
                <a:ea typeface="方正教材规范楷体_GBK" charset="0"/>
              </a:endParaRPr>
            </a:p>
            <a:p>
              <a:pPr indent="457200" algn="l" fontAlgn="auto">
                <a:lnSpc>
                  <a:spcPct val="120000"/>
                </a:lnSpc>
                <a:spcAft>
                  <a:spcPts val="600"/>
                </a:spcAft>
              </a:pPr>
              <a:r>
                <a:rPr lang="zh-CN" altLang="en-US" sz="1600" b="1" dirty="0">
                  <a:latin typeface="方正教材规范楷体_GBK" charset="0"/>
                  <a:ea typeface="方正教材规范楷体_GBK" charset="0"/>
                </a:rPr>
                <a:t>科研院所</a:t>
              </a:r>
              <a:r>
                <a:rPr lang="zh-CN" altLang="en-US" sz="1600" dirty="0">
                  <a:latin typeface="方正教材规范楷体_GBK" charset="0"/>
                  <a:ea typeface="方正教材规范楷体_GBK" charset="0"/>
                </a:rPr>
                <a:t>：通过科研辅助翻译系统，帮助项目快速获取资料，提过科研质量，全国科研院据统计</a:t>
              </a:r>
              <a:r>
                <a:rPr lang="en-US" altLang="zh-CN" sz="1600" dirty="0">
                  <a:latin typeface="方正教材规范楷体_GBK" charset="0"/>
                  <a:ea typeface="方正教材规范楷体_GBK" charset="0"/>
                </a:rPr>
                <a:t>1000+</a:t>
              </a:r>
              <a:r>
                <a:rPr lang="zh-CN" altLang="en-US" sz="1600" dirty="0">
                  <a:latin typeface="方正教材规范楷体_GBK" charset="0"/>
                  <a:ea typeface="方正教材规范楷体_GBK" charset="0"/>
                </a:rPr>
                <a:t>其中不包含军工类。</a:t>
              </a:r>
            </a:p>
            <a:p>
              <a:pPr indent="457200" algn="l" fontAlgn="auto">
                <a:lnSpc>
                  <a:spcPct val="120000"/>
                </a:lnSpc>
              </a:pPr>
              <a:r>
                <a:rPr lang="zh-CN" altLang="en-US" sz="1600" b="1" dirty="0">
                  <a:latin typeface="方正教材规范楷体_GBK" charset="0"/>
                  <a:ea typeface="方正教材规范楷体_GBK" charset="0"/>
                </a:rPr>
                <a:t>代理销售</a:t>
              </a:r>
              <a:r>
                <a:rPr lang="zh-CN" altLang="en-US" sz="1600" dirty="0">
                  <a:latin typeface="方正教材规范楷体_GBK" charset="0"/>
                  <a:ea typeface="方正教材规范楷体_GBK" charset="0"/>
                </a:rPr>
                <a:t>：全国招募代理商、渠道商，将代理进行等级化如：代理商-</a:t>
              </a:r>
              <a:r>
                <a:rPr lang="zh-CN" altLang="en-US" sz="1600" dirty="0">
                  <a:latin typeface="方正教材规范楷体_GBK" charset="0"/>
                  <a:ea typeface="方正教材规范楷体_GBK" charset="0"/>
                  <a:sym typeface="+mn-ea"/>
                </a:rPr>
                <a:t>城市合伙人-设分公司-联合创业模式，3年内合作30+代理商，目前高校业务代理商有；北京、深圳、湖南、安徽、陕西等地代理</a:t>
              </a:r>
              <a:endParaRPr kumimoji="0" lang="zh-CN" altLang="en-US" sz="1600" i="0" u="none" strike="noStrike" kern="1200" cap="none" spc="0" normalizeH="0" baseline="0" dirty="0">
                <a:latin typeface="方正教材规范楷体_GBK" charset="0"/>
                <a:ea typeface="方正教材规范楷体_GBK" charset="0"/>
                <a:cs typeface="+mn-cs"/>
              </a:endParaRPr>
            </a:p>
            <a:p>
              <a:pPr indent="457200" algn="l" fontAlgn="auto">
                <a:lnSpc>
                  <a:spcPct val="120000"/>
                </a:lnSpc>
              </a:pPr>
              <a:endParaRPr lang="zh-CN" altLang="en-US" sz="1600" dirty="0">
                <a:latin typeface="方正教材规范楷体_GBK" charset="0"/>
                <a:ea typeface="方正教材规范楷体_GBK" charset="0"/>
              </a:endParaRPr>
            </a:p>
            <a:p>
              <a:pPr indent="457200" algn="l" fontAlgn="auto">
                <a:lnSpc>
                  <a:spcPct val="120000"/>
                </a:lnSpc>
              </a:pPr>
              <a:endParaRPr lang="zh-CN" altLang="en-US" sz="1600" dirty="0">
                <a:latin typeface="方正教材规范楷体_GBK" charset="0"/>
                <a:ea typeface="方正教材规范楷体_GBK" charset="0"/>
              </a:endParaRPr>
            </a:p>
            <a:p>
              <a:pPr indent="457200" algn="l" fontAlgn="auto">
                <a:lnSpc>
                  <a:spcPct val="120000"/>
                </a:lnSpc>
              </a:pPr>
              <a:endParaRPr lang="zh-CN" altLang="en-US" sz="1600" dirty="0">
                <a:latin typeface="方正教材规范楷体_GBK" charset="0"/>
                <a:ea typeface="方正教材规范楷体_GBK"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6.3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运营数据</a:t>
            </a:r>
          </a:p>
        </p:txBody>
      </p:sp>
      <p:grpSp>
        <p:nvGrpSpPr>
          <p:cNvPr id="80" name="组合 79"/>
          <p:cNvGrpSpPr/>
          <p:nvPr/>
        </p:nvGrpSpPr>
        <p:grpSpPr>
          <a:xfrm>
            <a:off x="1703705" y="2016125"/>
            <a:ext cx="2446020" cy="3764915"/>
            <a:chOff x="3065" y="2314"/>
            <a:chExt cx="3852" cy="7157"/>
          </a:xfrm>
        </p:grpSpPr>
        <p:grpSp>
          <p:nvGrpSpPr>
            <p:cNvPr id="77" name="组合 76"/>
            <p:cNvGrpSpPr/>
            <p:nvPr/>
          </p:nvGrpSpPr>
          <p:grpSpPr>
            <a:xfrm>
              <a:off x="3065" y="2314"/>
              <a:ext cx="3852" cy="7157"/>
              <a:chOff x="2410" y="4566"/>
              <a:chExt cx="6118" cy="7157"/>
            </a:xfrm>
          </p:grpSpPr>
          <p:sp>
            <p:nvSpPr>
              <p:cNvPr id="76" name="矩形 75"/>
              <p:cNvSpPr/>
              <p:nvPr/>
            </p:nvSpPr>
            <p:spPr>
              <a:xfrm>
                <a:off x="2410" y="4566"/>
                <a:ext cx="6118" cy="71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2410" y="4566"/>
                <a:ext cx="6118" cy="1348"/>
              </a:xfrm>
              <a:prstGeom prst="rect">
                <a:avLst/>
              </a:prstGeom>
              <a:solidFill>
                <a:srgbClr val="279F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方正教材规范楷体_GBK" charset="0"/>
                    <a:ea typeface="方正教材规范楷体_GBK" charset="0"/>
                  </a:rPr>
                  <a:t>会员数</a:t>
                </a:r>
              </a:p>
            </p:txBody>
          </p:sp>
        </p:grpSp>
        <p:sp>
          <p:nvSpPr>
            <p:cNvPr id="79" name="文本框 78"/>
            <p:cNvSpPr txBox="1"/>
            <p:nvPr/>
          </p:nvSpPr>
          <p:spPr>
            <a:xfrm>
              <a:off x="3065" y="5000"/>
              <a:ext cx="3852" cy="3684"/>
            </a:xfrm>
            <a:prstGeom prst="rect">
              <a:avLst/>
            </a:prstGeom>
            <a:noFill/>
          </p:spPr>
          <p:txBody>
            <a:bodyPr wrap="square" rtlCol="0">
              <a:spAutoFit/>
            </a:bodyPr>
            <a:lstStyle/>
            <a:p>
              <a:pPr>
                <a:lnSpc>
                  <a:spcPct val="200000"/>
                </a:lnSpc>
              </a:pPr>
              <a:r>
                <a:rPr lang="zh-CN" altLang="en-US" sz="2000">
                  <a:latin typeface="方正教材规范楷体_GBK" charset="0"/>
                  <a:ea typeface="方正教材规范楷体_GBK" charset="0"/>
                </a:rPr>
                <a:t>截至</a:t>
              </a:r>
              <a:r>
                <a:rPr lang="en-US" altLang="zh-CN" sz="2000">
                  <a:latin typeface="方正教材规范楷体_GBK" charset="0"/>
                  <a:ea typeface="方正教材规范楷体_GBK" charset="0"/>
                </a:rPr>
                <a:t>2022</a:t>
              </a:r>
              <a:r>
                <a:rPr lang="zh-CN" altLang="en-US" sz="2000">
                  <a:latin typeface="方正教材规范楷体_GBK" charset="0"/>
                  <a:ea typeface="方正教材规范楷体_GBK" charset="0"/>
                </a:rPr>
                <a:t>年</a:t>
              </a:r>
              <a:r>
                <a:rPr lang="en-US" altLang="zh-CN" sz="2000">
                  <a:latin typeface="方正教材规范楷体_GBK" charset="0"/>
                  <a:ea typeface="方正教材规范楷体_GBK" charset="0"/>
                </a:rPr>
                <a:t>12</a:t>
              </a:r>
              <a:r>
                <a:rPr lang="zh-CN" altLang="en-US" sz="2000">
                  <a:latin typeface="方正教材规范楷体_GBK" charset="0"/>
                  <a:ea typeface="方正教材规范楷体_GBK" charset="0"/>
                </a:rPr>
                <a:t>月</a:t>
              </a:r>
              <a:r>
                <a:rPr lang="en-US" altLang="zh-CN" sz="2000">
                  <a:latin typeface="方正教材规范楷体_GBK" charset="0"/>
                  <a:ea typeface="方正教材规范楷体_GBK" charset="0"/>
                </a:rPr>
                <a:t>31</a:t>
              </a:r>
              <a:r>
                <a:rPr lang="zh-CN" altLang="en-US" sz="2000">
                  <a:latin typeface="方正教材规范楷体_GBK" charset="0"/>
                  <a:ea typeface="方正教材规范楷体_GBK" charset="0"/>
                </a:rPr>
                <a:t>日累计注册会员</a:t>
              </a:r>
              <a:r>
                <a:rPr lang="en-US" altLang="zh-CN" sz="2000">
                  <a:latin typeface="方正教材规范楷体_GBK" charset="0"/>
                  <a:ea typeface="方正教材规范楷体_GBK" charset="0"/>
                </a:rPr>
                <a:t>4</a:t>
              </a:r>
              <a:r>
                <a:rPr lang="zh-CN" altLang="en-US" sz="2000">
                  <a:latin typeface="方正教材规范楷体_GBK" charset="0"/>
                  <a:ea typeface="方正教材规范楷体_GBK" charset="0"/>
                </a:rPr>
                <a:t>万</a:t>
              </a:r>
              <a:r>
                <a:rPr lang="en-US" altLang="zh-CN" sz="2000">
                  <a:latin typeface="方正教材规范楷体_GBK" charset="0"/>
                  <a:ea typeface="方正教材规范楷体_GBK" charset="0"/>
                </a:rPr>
                <a:t>+</a:t>
              </a:r>
            </a:p>
          </p:txBody>
        </p:sp>
      </p:grpSp>
      <p:grpSp>
        <p:nvGrpSpPr>
          <p:cNvPr id="81" name="组合 80"/>
          <p:cNvGrpSpPr/>
          <p:nvPr/>
        </p:nvGrpSpPr>
        <p:grpSpPr>
          <a:xfrm>
            <a:off x="5028565" y="2016125"/>
            <a:ext cx="2543810" cy="3764915"/>
            <a:chOff x="3054" y="2314"/>
            <a:chExt cx="4006" cy="7157"/>
          </a:xfrm>
        </p:grpSpPr>
        <p:grpSp>
          <p:nvGrpSpPr>
            <p:cNvPr id="82" name="组合 81"/>
            <p:cNvGrpSpPr/>
            <p:nvPr/>
          </p:nvGrpSpPr>
          <p:grpSpPr>
            <a:xfrm>
              <a:off x="3065" y="2314"/>
              <a:ext cx="3852" cy="7157"/>
              <a:chOff x="2410" y="4566"/>
              <a:chExt cx="6118" cy="7157"/>
            </a:xfrm>
          </p:grpSpPr>
          <p:sp>
            <p:nvSpPr>
              <p:cNvPr id="83" name="矩形 82"/>
              <p:cNvSpPr/>
              <p:nvPr/>
            </p:nvSpPr>
            <p:spPr>
              <a:xfrm>
                <a:off x="2410" y="4566"/>
                <a:ext cx="6118" cy="71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2410" y="4566"/>
                <a:ext cx="6118" cy="1348"/>
              </a:xfrm>
              <a:prstGeom prst="rect">
                <a:avLst/>
              </a:prstGeom>
              <a:solidFill>
                <a:srgbClr val="279F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方正教材规范楷体_GBK" charset="0"/>
                    <a:ea typeface="方正教材规范楷体_GBK" charset="0"/>
                  </a:rPr>
                  <a:t>企业用户</a:t>
                </a:r>
              </a:p>
            </p:txBody>
          </p:sp>
        </p:grpSp>
        <p:sp>
          <p:nvSpPr>
            <p:cNvPr id="85" name="文本框 84"/>
            <p:cNvSpPr txBox="1"/>
            <p:nvPr/>
          </p:nvSpPr>
          <p:spPr>
            <a:xfrm>
              <a:off x="3054" y="5000"/>
              <a:ext cx="4006" cy="2513"/>
            </a:xfrm>
            <a:prstGeom prst="rect">
              <a:avLst/>
            </a:prstGeom>
            <a:noFill/>
          </p:spPr>
          <p:txBody>
            <a:bodyPr wrap="square" rtlCol="0">
              <a:spAutoFit/>
            </a:bodyPr>
            <a:lstStyle/>
            <a:p>
              <a:pPr>
                <a:lnSpc>
                  <a:spcPct val="200000"/>
                </a:lnSpc>
              </a:pPr>
              <a:r>
                <a:rPr lang="zh-CN" altLang="en-US" sz="2000">
                  <a:latin typeface="方正教材规范楷体_GBK" charset="0"/>
                  <a:ea typeface="方正教材规范楷体_GBK" charset="0"/>
                </a:rPr>
                <a:t>截至</a:t>
              </a:r>
              <a:r>
                <a:rPr lang="en-US" altLang="zh-CN" sz="2000">
                  <a:latin typeface="方正教材规范楷体_GBK" charset="0"/>
                  <a:ea typeface="方正教材规范楷体_GBK" charset="0"/>
                </a:rPr>
                <a:t>2022</a:t>
              </a:r>
              <a:r>
                <a:rPr lang="zh-CN" altLang="en-US" sz="2000">
                  <a:latin typeface="方正教材规范楷体_GBK" charset="0"/>
                  <a:ea typeface="方正教材规范楷体_GBK" charset="0"/>
                </a:rPr>
                <a:t>年</a:t>
              </a:r>
              <a:r>
                <a:rPr lang="en-US" altLang="zh-CN" sz="2000">
                  <a:latin typeface="方正教材规范楷体_GBK" charset="0"/>
                  <a:ea typeface="方正教材规范楷体_GBK" charset="0"/>
                </a:rPr>
                <a:t>12</a:t>
              </a:r>
              <a:r>
                <a:rPr lang="zh-CN" altLang="en-US" sz="2000">
                  <a:latin typeface="方正教材规范楷体_GBK" charset="0"/>
                  <a:ea typeface="方正教材规范楷体_GBK" charset="0"/>
                </a:rPr>
                <a:t>月</a:t>
              </a:r>
              <a:r>
                <a:rPr lang="en-US" altLang="zh-CN" sz="2000">
                  <a:latin typeface="方正教材规范楷体_GBK" charset="0"/>
                  <a:ea typeface="方正教材规范楷体_GBK" charset="0"/>
                </a:rPr>
                <a:t>31</a:t>
              </a:r>
              <a:r>
                <a:rPr lang="zh-CN" altLang="en-US" sz="2000">
                  <a:latin typeface="方正教材规范楷体_GBK" charset="0"/>
                  <a:ea typeface="方正教材规范楷体_GBK" charset="0"/>
                </a:rPr>
                <a:t>日</a:t>
              </a:r>
              <a:endParaRPr lang="en-US" altLang="zh-CN" sz="2000">
                <a:latin typeface="方正教材规范楷体_GBK" charset="0"/>
                <a:ea typeface="方正教材规范楷体_GBK" charset="0"/>
              </a:endParaRPr>
            </a:p>
            <a:p>
              <a:pPr>
                <a:lnSpc>
                  <a:spcPct val="200000"/>
                </a:lnSpc>
              </a:pPr>
              <a:r>
                <a:rPr lang="zh-CN" altLang="en-US" sz="2000">
                  <a:latin typeface="方正教材规范楷体_GBK" charset="0"/>
                  <a:ea typeface="方正教材规范楷体_GBK" charset="0"/>
                </a:rPr>
                <a:t>累计成交</a:t>
              </a:r>
              <a:r>
                <a:rPr lang="en-US" altLang="zh-CN" sz="2000">
                  <a:latin typeface="方正教材规范楷体_GBK" charset="0"/>
                  <a:ea typeface="方正教材规范楷体_GBK" charset="0"/>
                </a:rPr>
                <a:t>30+</a:t>
              </a:r>
              <a:r>
                <a:rPr lang="zh-CN" altLang="en-US" sz="2000">
                  <a:latin typeface="方正教材规范楷体_GBK" charset="0"/>
                  <a:ea typeface="方正教材规范楷体_GBK" charset="0"/>
                </a:rPr>
                <a:t>单位</a:t>
              </a:r>
            </a:p>
          </p:txBody>
        </p:sp>
      </p:grpSp>
      <p:grpSp>
        <p:nvGrpSpPr>
          <p:cNvPr id="86" name="组合 85"/>
          <p:cNvGrpSpPr/>
          <p:nvPr/>
        </p:nvGrpSpPr>
        <p:grpSpPr>
          <a:xfrm>
            <a:off x="8368030" y="2016125"/>
            <a:ext cx="2506345" cy="3764915"/>
            <a:chOff x="3065" y="2314"/>
            <a:chExt cx="3947" cy="7157"/>
          </a:xfrm>
        </p:grpSpPr>
        <p:grpSp>
          <p:nvGrpSpPr>
            <p:cNvPr id="87" name="组合 86"/>
            <p:cNvGrpSpPr/>
            <p:nvPr/>
          </p:nvGrpSpPr>
          <p:grpSpPr>
            <a:xfrm>
              <a:off x="3065" y="2314"/>
              <a:ext cx="3852" cy="7157"/>
              <a:chOff x="2410" y="4566"/>
              <a:chExt cx="6118" cy="7157"/>
            </a:xfrm>
          </p:grpSpPr>
          <p:sp>
            <p:nvSpPr>
              <p:cNvPr id="88" name="矩形 87"/>
              <p:cNvSpPr/>
              <p:nvPr/>
            </p:nvSpPr>
            <p:spPr>
              <a:xfrm>
                <a:off x="2410" y="4566"/>
                <a:ext cx="6118" cy="71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410" y="4566"/>
                <a:ext cx="6118" cy="1348"/>
              </a:xfrm>
              <a:prstGeom prst="rect">
                <a:avLst/>
              </a:prstGeom>
              <a:solidFill>
                <a:srgbClr val="279F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方正教材规范楷体_GBK" charset="0"/>
                    <a:ea typeface="方正教材规范楷体_GBK" charset="0"/>
                  </a:rPr>
                  <a:t>服务价值</a:t>
                </a:r>
              </a:p>
            </p:txBody>
          </p:sp>
        </p:grpSp>
        <p:sp>
          <p:nvSpPr>
            <p:cNvPr id="90" name="文本框 89"/>
            <p:cNvSpPr txBox="1"/>
            <p:nvPr/>
          </p:nvSpPr>
          <p:spPr>
            <a:xfrm>
              <a:off x="3065" y="3979"/>
              <a:ext cx="3947" cy="4854"/>
            </a:xfrm>
            <a:prstGeom prst="rect">
              <a:avLst/>
            </a:prstGeom>
            <a:noFill/>
          </p:spPr>
          <p:txBody>
            <a:bodyPr wrap="square" rtlCol="0">
              <a:spAutoFit/>
            </a:bodyPr>
            <a:lstStyle/>
            <a:p>
              <a:pPr>
                <a:lnSpc>
                  <a:spcPct val="200000"/>
                </a:lnSpc>
              </a:pPr>
              <a:r>
                <a:rPr lang="zh-CN" altLang="en-US" sz="2000">
                  <a:latin typeface="方正教材规范楷体_GBK" charset="0"/>
                  <a:ea typeface="方正教材规范楷体_GBK" charset="0"/>
                </a:rPr>
                <a:t>截至</a:t>
              </a:r>
              <a:r>
                <a:rPr lang="en-US" altLang="zh-CN" sz="2000">
                  <a:latin typeface="方正教材规范楷体_GBK" charset="0"/>
                  <a:ea typeface="方正教材规范楷体_GBK" charset="0"/>
                </a:rPr>
                <a:t>2022</a:t>
              </a:r>
              <a:r>
                <a:rPr lang="zh-CN" altLang="en-US" sz="2000">
                  <a:latin typeface="方正教材规范楷体_GBK" charset="0"/>
                  <a:ea typeface="方正教材规范楷体_GBK" charset="0"/>
                </a:rPr>
                <a:t>年</a:t>
              </a:r>
              <a:r>
                <a:rPr lang="en-US" altLang="zh-CN" sz="2000">
                  <a:latin typeface="方正教材规范楷体_GBK" charset="0"/>
                  <a:ea typeface="方正教材规范楷体_GBK" charset="0"/>
                </a:rPr>
                <a:t>12</a:t>
              </a:r>
              <a:r>
                <a:rPr lang="zh-CN" altLang="en-US" sz="2000">
                  <a:latin typeface="方正教材规范楷体_GBK" charset="0"/>
                  <a:ea typeface="方正教材规范楷体_GBK" charset="0"/>
                </a:rPr>
                <a:t>月</a:t>
              </a:r>
              <a:r>
                <a:rPr lang="en-US" altLang="zh-CN" sz="2000">
                  <a:latin typeface="方正教材规范楷体_GBK" charset="0"/>
                  <a:ea typeface="方正教材规范楷体_GBK" charset="0"/>
                </a:rPr>
                <a:t>31</a:t>
              </a:r>
              <a:r>
                <a:rPr lang="zh-CN" altLang="en-US" sz="2000">
                  <a:latin typeface="方正教材规范楷体_GBK" charset="0"/>
                  <a:ea typeface="方正教材规范楷体_GBK" charset="0"/>
                </a:rPr>
                <a:t>日</a:t>
              </a:r>
            </a:p>
            <a:p>
              <a:pPr>
                <a:lnSpc>
                  <a:spcPct val="200000"/>
                </a:lnSpc>
              </a:pPr>
              <a:r>
                <a:rPr lang="zh-CN" altLang="en-US" sz="2000">
                  <a:latin typeface="方正教材规范楷体_GBK" charset="0"/>
                  <a:ea typeface="方正教材规范楷体_GBK" charset="0"/>
                </a:rPr>
                <a:t>累计翻译</a:t>
              </a:r>
              <a:r>
                <a:rPr lang="en-US" altLang="zh-CN" sz="2000">
                  <a:latin typeface="方正教材规范楷体_GBK" charset="0"/>
                  <a:ea typeface="方正教材规范楷体_GBK" charset="0"/>
                </a:rPr>
                <a:t>20</a:t>
              </a:r>
              <a:r>
                <a:rPr lang="zh-CN" altLang="en-US" sz="2000">
                  <a:latin typeface="方正教材规范楷体_GBK" charset="0"/>
                  <a:ea typeface="方正教材规范楷体_GBK" charset="0"/>
                </a:rPr>
                <a:t>亿字符</a:t>
              </a:r>
            </a:p>
            <a:p>
              <a:pPr>
                <a:lnSpc>
                  <a:spcPct val="200000"/>
                </a:lnSpc>
              </a:pPr>
              <a:r>
                <a:rPr lang="zh-CN" altLang="en-US" sz="2000">
                  <a:latin typeface="方正教材规范楷体_GBK" charset="0"/>
                  <a:ea typeface="方正教材规范楷体_GBK" charset="0"/>
                </a:rPr>
                <a:t>累计节约</a:t>
              </a:r>
              <a:r>
                <a:rPr lang="en-US" altLang="zh-CN" sz="2000">
                  <a:latin typeface="方正教材规范楷体_GBK" charset="0"/>
                  <a:ea typeface="方正教材规范楷体_GBK" charset="0"/>
                </a:rPr>
                <a:t>260W</a:t>
              </a:r>
              <a:r>
                <a:rPr lang="zh-CN" altLang="en-US" sz="2000">
                  <a:latin typeface="方正教材规范楷体_GBK" charset="0"/>
                  <a:ea typeface="方正教材规范楷体_GBK" charset="0"/>
                </a:rPr>
                <a:t>小时</a:t>
              </a:r>
            </a:p>
            <a:p>
              <a:pPr>
                <a:lnSpc>
                  <a:spcPct val="200000"/>
                </a:lnSpc>
              </a:pPr>
              <a:r>
                <a:rPr lang="zh-CN" altLang="en-US" sz="2000">
                  <a:latin typeface="方正教材规范楷体_GBK" charset="0"/>
                  <a:ea typeface="方正教材规范楷体_GBK" charset="0"/>
                </a:rPr>
                <a:t>累计节约</a:t>
              </a:r>
              <a:r>
                <a:rPr lang="en-US" altLang="zh-CN" sz="2000">
                  <a:latin typeface="方正教材规范楷体_GBK" charset="0"/>
                  <a:ea typeface="方正教材规范楷体_GBK" charset="0"/>
                </a:rPr>
                <a:t>2700</a:t>
              </a:r>
              <a:r>
                <a:rPr lang="zh-CN" altLang="en-US" sz="2000">
                  <a:latin typeface="方正教材规范楷体_GBK" charset="0"/>
                  <a:ea typeface="方正教材规范楷体_GBK" charset="0"/>
                </a:rPr>
                <a:t>万元</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6.4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发展规划</a:t>
            </a:r>
          </a:p>
        </p:txBody>
      </p:sp>
      <p:sp>
        <p:nvSpPr>
          <p:cNvPr id="9" name="任意多边形 8"/>
          <p:cNvSpPr/>
          <p:nvPr/>
        </p:nvSpPr>
        <p:spPr>
          <a:xfrm>
            <a:off x="3112952" y="2839759"/>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任意多边形 9"/>
          <p:cNvSpPr/>
          <p:nvPr/>
        </p:nvSpPr>
        <p:spPr>
          <a:xfrm>
            <a:off x="4947563" y="4803127"/>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任意多边形 10"/>
          <p:cNvSpPr/>
          <p:nvPr/>
        </p:nvSpPr>
        <p:spPr>
          <a:xfrm>
            <a:off x="7790564" y="3457559"/>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任意多边形 11"/>
          <p:cNvSpPr/>
          <p:nvPr/>
        </p:nvSpPr>
        <p:spPr>
          <a:xfrm>
            <a:off x="8933697" y="2869731"/>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任意多边形 12"/>
          <p:cNvSpPr/>
          <p:nvPr/>
        </p:nvSpPr>
        <p:spPr>
          <a:xfrm>
            <a:off x="6434677" y="1868564"/>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任意多边形 13"/>
          <p:cNvSpPr/>
          <p:nvPr/>
        </p:nvSpPr>
        <p:spPr>
          <a:xfrm>
            <a:off x="2790291" y="2889082"/>
            <a:ext cx="6833993" cy="3285811"/>
          </a:xfrm>
          <a:custGeom>
            <a:avLst/>
            <a:gdLst>
              <a:gd name="connsiteX0" fmla="*/ 6833993 w 6833993"/>
              <a:gd name="connsiteY0" fmla="*/ 0 h 3285811"/>
              <a:gd name="connsiteX1" fmla="*/ 5859303 w 6833993"/>
              <a:gd name="connsiteY1" fmla="*/ 170822 h 3285811"/>
              <a:gd name="connsiteX2" fmla="*/ 6040173 w 6833993"/>
              <a:gd name="connsiteY2" fmla="*/ 532563 h 3285811"/>
              <a:gd name="connsiteX3" fmla="*/ 4502775 w 6833993"/>
              <a:gd name="connsiteY3" fmla="*/ 803869 h 3285811"/>
              <a:gd name="connsiteX4" fmla="*/ 4723839 w 6833993"/>
              <a:gd name="connsiteY4" fmla="*/ 1155561 h 3285811"/>
              <a:gd name="connsiteX5" fmla="*/ 3106055 w 6833993"/>
              <a:gd name="connsiteY5" fmla="*/ 1446963 h 3285811"/>
              <a:gd name="connsiteX6" fmla="*/ 3296973 w 6833993"/>
              <a:gd name="connsiteY6" fmla="*/ 1778559 h 3285811"/>
              <a:gd name="connsiteX7" fmla="*/ 1588753 w 6833993"/>
              <a:gd name="connsiteY7" fmla="*/ 2160396 h 3285811"/>
              <a:gd name="connsiteX8" fmla="*/ 1809817 w 6833993"/>
              <a:gd name="connsiteY8" fmla="*/ 2491992 h 3285811"/>
              <a:gd name="connsiteX9" fmla="*/ 161887 w 6833993"/>
              <a:gd name="connsiteY9" fmla="*/ 2793442 h 3285811"/>
              <a:gd name="connsiteX10" fmla="*/ 151839 w 6833993"/>
              <a:gd name="connsiteY10" fmla="*/ 3285811 h 328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33993" h="3285811">
                <a:moveTo>
                  <a:pt x="6833993" y="0"/>
                </a:moveTo>
                <a:cubicBezTo>
                  <a:pt x="6412799" y="41031"/>
                  <a:pt x="5991606" y="82062"/>
                  <a:pt x="5859303" y="170822"/>
                </a:cubicBezTo>
                <a:cubicBezTo>
                  <a:pt x="5727000" y="259582"/>
                  <a:pt x="6266261" y="427055"/>
                  <a:pt x="6040173" y="532563"/>
                </a:cubicBezTo>
                <a:cubicBezTo>
                  <a:pt x="5814085" y="638071"/>
                  <a:pt x="4722164" y="700036"/>
                  <a:pt x="4502775" y="803869"/>
                </a:cubicBezTo>
                <a:cubicBezTo>
                  <a:pt x="4283386" y="907702"/>
                  <a:pt x="4956626" y="1048379"/>
                  <a:pt x="4723839" y="1155561"/>
                </a:cubicBezTo>
                <a:cubicBezTo>
                  <a:pt x="4491052" y="1262743"/>
                  <a:pt x="3343866" y="1343130"/>
                  <a:pt x="3106055" y="1446963"/>
                </a:cubicBezTo>
                <a:cubicBezTo>
                  <a:pt x="2868244" y="1550796"/>
                  <a:pt x="3549857" y="1659654"/>
                  <a:pt x="3296973" y="1778559"/>
                </a:cubicBezTo>
                <a:cubicBezTo>
                  <a:pt x="3044089" y="1897464"/>
                  <a:pt x="1836612" y="2041491"/>
                  <a:pt x="1588753" y="2160396"/>
                </a:cubicBezTo>
                <a:cubicBezTo>
                  <a:pt x="1340894" y="2279301"/>
                  <a:pt x="2047628" y="2386484"/>
                  <a:pt x="1809817" y="2491992"/>
                </a:cubicBezTo>
                <a:cubicBezTo>
                  <a:pt x="1572006" y="2597500"/>
                  <a:pt x="438217" y="2661139"/>
                  <a:pt x="161887" y="2793442"/>
                </a:cubicBezTo>
                <a:cubicBezTo>
                  <a:pt x="-114443" y="2925745"/>
                  <a:pt x="18698" y="3105778"/>
                  <a:pt x="151839" y="3285811"/>
                </a:cubicBez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5" name="组合 14"/>
          <p:cNvGrpSpPr/>
          <p:nvPr/>
        </p:nvGrpSpPr>
        <p:grpSpPr>
          <a:xfrm>
            <a:off x="8471587" y="2037831"/>
            <a:ext cx="890516" cy="770518"/>
            <a:chOff x="8471587" y="2198088"/>
            <a:chExt cx="890516" cy="770518"/>
          </a:xfrm>
        </p:grpSpPr>
        <p:sp>
          <p:nvSpPr>
            <p:cNvPr id="16" name="泪滴形 15"/>
            <p:cNvSpPr/>
            <p:nvPr/>
          </p:nvSpPr>
          <p:spPr>
            <a:xfrm rot="8100000">
              <a:off x="8531586" y="2198088"/>
              <a:ext cx="770518" cy="770518"/>
            </a:xfrm>
            <a:prstGeom prst="teardrop">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矩形 16"/>
            <p:cNvSpPr/>
            <p:nvPr/>
          </p:nvSpPr>
          <p:spPr>
            <a:xfrm>
              <a:off x="8471587" y="2401523"/>
              <a:ext cx="890516" cy="39878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方正教材规范楷体_GBK" charset="0"/>
                  <a:ea typeface="方正教材规范楷体_GBK" charset="0"/>
                  <a:cs typeface="+mn-ea"/>
                  <a:sym typeface="+mn-lt"/>
                </a:rPr>
                <a:t>2021</a:t>
              </a:r>
            </a:p>
          </p:txBody>
        </p:sp>
      </p:grpSp>
      <p:grpSp>
        <p:nvGrpSpPr>
          <p:cNvPr id="18" name="组合 17"/>
          <p:cNvGrpSpPr/>
          <p:nvPr/>
        </p:nvGrpSpPr>
        <p:grpSpPr>
          <a:xfrm>
            <a:off x="7332620" y="2479817"/>
            <a:ext cx="919197" cy="919197"/>
            <a:chOff x="7332620" y="2640074"/>
            <a:chExt cx="919197" cy="919197"/>
          </a:xfrm>
        </p:grpSpPr>
        <p:sp>
          <p:nvSpPr>
            <p:cNvPr id="19" name="泪滴形 18"/>
            <p:cNvSpPr/>
            <p:nvPr/>
          </p:nvSpPr>
          <p:spPr>
            <a:xfrm rot="8100000">
              <a:off x="7332620" y="2640074"/>
              <a:ext cx="919197" cy="919197"/>
            </a:xfrm>
            <a:prstGeom prst="teardrop">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矩形 19"/>
            <p:cNvSpPr/>
            <p:nvPr/>
          </p:nvSpPr>
          <p:spPr>
            <a:xfrm>
              <a:off x="7345306" y="2926302"/>
              <a:ext cx="890516" cy="39878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方正教材规范楷体_GBK" charset="0"/>
                  <a:ea typeface="方正教材规范楷体_GBK" charset="0"/>
                  <a:cs typeface="+mn-ea"/>
                  <a:sym typeface="+mn-lt"/>
                </a:rPr>
                <a:t>2022</a:t>
              </a:r>
            </a:p>
          </p:txBody>
        </p:sp>
      </p:grpSp>
      <p:grpSp>
        <p:nvGrpSpPr>
          <p:cNvPr id="21" name="组合 20"/>
          <p:cNvGrpSpPr/>
          <p:nvPr/>
        </p:nvGrpSpPr>
        <p:grpSpPr>
          <a:xfrm>
            <a:off x="5896663" y="2932049"/>
            <a:ext cx="1087277" cy="1087277"/>
            <a:chOff x="5896663" y="3092306"/>
            <a:chExt cx="1087277" cy="1087277"/>
          </a:xfrm>
        </p:grpSpPr>
        <p:sp>
          <p:nvSpPr>
            <p:cNvPr id="22" name="泪滴形 21"/>
            <p:cNvSpPr/>
            <p:nvPr/>
          </p:nvSpPr>
          <p:spPr>
            <a:xfrm rot="8100000">
              <a:off x="5896663" y="3092306"/>
              <a:ext cx="1087277" cy="1087277"/>
            </a:xfrm>
            <a:prstGeom prst="teardrop">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矩形 22"/>
            <p:cNvSpPr/>
            <p:nvPr/>
          </p:nvSpPr>
          <p:spPr>
            <a:xfrm>
              <a:off x="5999423" y="3435889"/>
              <a:ext cx="890516" cy="39878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方正教材规范楷体_GBK" charset="0"/>
                  <a:ea typeface="方正教材规范楷体_GBK" charset="0"/>
                  <a:cs typeface="+mn-ea"/>
                  <a:sym typeface="+mn-lt"/>
                </a:rPr>
                <a:t>2023</a:t>
              </a:r>
            </a:p>
          </p:txBody>
        </p:sp>
      </p:grpSp>
      <p:grpSp>
        <p:nvGrpSpPr>
          <p:cNvPr id="24" name="组合 23"/>
          <p:cNvGrpSpPr/>
          <p:nvPr/>
        </p:nvGrpSpPr>
        <p:grpSpPr>
          <a:xfrm>
            <a:off x="4305643" y="3390104"/>
            <a:ext cx="1250281" cy="1250281"/>
            <a:chOff x="4305643" y="3550361"/>
            <a:chExt cx="1250281" cy="1250281"/>
          </a:xfrm>
        </p:grpSpPr>
        <p:sp>
          <p:nvSpPr>
            <p:cNvPr id="25" name="泪滴形 24"/>
            <p:cNvSpPr/>
            <p:nvPr/>
          </p:nvSpPr>
          <p:spPr>
            <a:xfrm rot="8100000">
              <a:off x="4305643" y="3550361"/>
              <a:ext cx="1250281" cy="1250281"/>
            </a:xfrm>
            <a:prstGeom prst="teardrop">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矩形 25"/>
            <p:cNvSpPr/>
            <p:nvPr/>
          </p:nvSpPr>
          <p:spPr>
            <a:xfrm>
              <a:off x="4502305" y="4004656"/>
              <a:ext cx="890516" cy="39878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方正教材规范楷体_GBK" charset="0"/>
                  <a:ea typeface="方正教材规范楷体_GBK" charset="0"/>
                  <a:cs typeface="+mn-ea"/>
                  <a:sym typeface="+mn-lt"/>
                </a:rPr>
                <a:t>2024</a:t>
              </a:r>
            </a:p>
          </p:txBody>
        </p:sp>
      </p:grpSp>
      <p:grpSp>
        <p:nvGrpSpPr>
          <p:cNvPr id="27" name="组合 26"/>
          <p:cNvGrpSpPr/>
          <p:nvPr/>
        </p:nvGrpSpPr>
        <p:grpSpPr>
          <a:xfrm>
            <a:off x="2526251" y="3895037"/>
            <a:ext cx="1416071" cy="1416071"/>
            <a:chOff x="2526251" y="4055294"/>
            <a:chExt cx="1416071" cy="1416071"/>
          </a:xfrm>
        </p:grpSpPr>
        <p:sp>
          <p:nvSpPr>
            <p:cNvPr id="28" name="泪滴形 27"/>
            <p:cNvSpPr/>
            <p:nvPr/>
          </p:nvSpPr>
          <p:spPr>
            <a:xfrm rot="8100000">
              <a:off x="2526251" y="4055294"/>
              <a:ext cx="1416071" cy="1416071"/>
            </a:xfrm>
            <a:prstGeom prst="teardrop">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矩形 28"/>
            <p:cNvSpPr/>
            <p:nvPr/>
          </p:nvSpPr>
          <p:spPr>
            <a:xfrm>
              <a:off x="2719319" y="4563274"/>
              <a:ext cx="890516" cy="39878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方正教材规范楷体_GBK" charset="0"/>
                  <a:ea typeface="方正教材规范楷体_GBK" charset="0"/>
                  <a:cs typeface="+mn-ea"/>
                  <a:sym typeface="+mn-lt"/>
                </a:rPr>
                <a:t>2025</a:t>
              </a:r>
            </a:p>
          </p:txBody>
        </p:sp>
      </p:grpSp>
      <p:sp>
        <p:nvSpPr>
          <p:cNvPr id="30" name="文本框 29"/>
          <p:cNvSpPr txBox="1"/>
          <p:nvPr/>
        </p:nvSpPr>
        <p:spPr>
          <a:xfrm>
            <a:off x="3966406" y="1456776"/>
            <a:ext cx="2342247" cy="1229995"/>
          </a:xfrm>
          <a:prstGeom prst="rect">
            <a:avLst/>
          </a:prstGeom>
          <a:noFill/>
          <a:effectLst/>
        </p:spPr>
        <p:txBody>
          <a:bodyPr wrap="square" rtlCol="0">
            <a:sp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产学研转</a:t>
            </a:r>
          </a:p>
          <a:p>
            <a:pPr marL="0" marR="0" lvl="0" algn="l" defTabSz="1218565" rtl="0" eaLnBrk="1" fontAlgn="auto" latinLnBrk="0" hangingPunct="1">
              <a:lnSpc>
                <a:spcPct val="100000"/>
              </a:lnSpc>
              <a:spcBef>
                <a:spcPts val="0"/>
              </a:spcBef>
              <a:spcAft>
                <a:spcPts val="0"/>
              </a:spcAft>
              <a:buClrTx/>
              <a:buSzTx/>
              <a:buFontTx/>
              <a:buNone/>
              <a:defRPr/>
            </a:pPr>
            <a:r>
              <a:rPr lang="zh-CN" altLang="en-US" sz="1400" noProof="0" dirty="0">
                <a:ln>
                  <a:noFill/>
                </a:ln>
                <a:solidFill>
                  <a:prstClr val="black">
                    <a:lumMod val="85000"/>
                    <a:lumOff val="15000"/>
                  </a:prstClr>
                </a:solidFill>
                <a:effectLst/>
                <a:uLnTx/>
                <a:uFillTx/>
                <a:latin typeface="方正教材规范楷体_GBK" charset="0"/>
                <a:ea typeface="方正教材规范楷体_GBK" charset="0"/>
                <a:cs typeface="+mn-ea"/>
                <a:sym typeface="+mn-ea"/>
              </a:rPr>
              <a:t>校企合作超20家+，深耕行业细分领域，建造上层语料训练模型，与高校或研究机构深入绑定进行成果转化</a:t>
            </a:r>
          </a:p>
        </p:txBody>
      </p:sp>
      <p:sp>
        <p:nvSpPr>
          <p:cNvPr id="31" name="文本框 30"/>
          <p:cNvSpPr txBox="1"/>
          <p:nvPr/>
        </p:nvSpPr>
        <p:spPr>
          <a:xfrm>
            <a:off x="9083162" y="3589437"/>
            <a:ext cx="2342247" cy="1229995"/>
          </a:xfrm>
          <a:prstGeom prst="rect">
            <a:avLst/>
          </a:prstGeom>
          <a:noFill/>
          <a:effectLst/>
        </p:spPr>
        <p:txBody>
          <a:bodyPr wrap="square" rtlCol="0">
            <a:sp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产品上线</a:t>
            </a:r>
          </a:p>
          <a:p>
            <a:pPr marL="0" marR="0" lvl="0" indent="0" algn="l" defTabSz="1218565" rtl="0" eaLnBrk="1" fontAlgn="auto" latinLnBrk="0" hangingPunct="1">
              <a:lnSpc>
                <a:spcPct val="100000"/>
              </a:lnSpc>
              <a:spcBef>
                <a:spcPts val="0"/>
              </a:spcBef>
              <a:spcAft>
                <a:spcPts val="0"/>
              </a:spcAft>
              <a:buClrTx/>
              <a:buSzTx/>
              <a:buFontTx/>
              <a:buNone/>
              <a:defRPr/>
            </a:pPr>
            <a:r>
              <a:rPr kumimoji="0" lang="en-US" altLang="zh-CN"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2021</a:t>
            </a:r>
            <a:r>
              <a:rPr kumimoji="0" lang="zh-CN" altLang="en-US"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年</a:t>
            </a:r>
            <a:r>
              <a:rPr kumimoji="0" lang="en-US" altLang="zh-CN"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7</a:t>
            </a:r>
            <a:r>
              <a:rPr kumimoji="0" lang="zh-CN" altLang="en-US"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月</a:t>
            </a:r>
            <a:r>
              <a:rPr kumimoji="0" lang="en-US" altLang="zh-CN"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15</a:t>
            </a:r>
            <a:r>
              <a:rPr kumimoji="0" lang="zh-CN" altLang="en-US"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日文档翻译系统正式上线</a:t>
            </a:r>
            <a:r>
              <a:rPr kumimoji="0" lang="en-US" altLang="zh-CN"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8</a:t>
            </a:r>
            <a:r>
              <a:rPr kumimoji="0" lang="zh-CN" altLang="en-US"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月</a:t>
            </a:r>
            <a:r>
              <a:rPr kumimoji="0" lang="en-US" altLang="zh-CN"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20</a:t>
            </a:r>
            <a:r>
              <a:rPr kumimoji="0" lang="zh-CN" altLang="en-US" sz="140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日迎来第一个客户浙江外国语学院与华东勘测设计院</a:t>
            </a:r>
          </a:p>
        </p:txBody>
      </p:sp>
      <p:sp>
        <p:nvSpPr>
          <p:cNvPr id="32" name="文本框 31"/>
          <p:cNvSpPr txBox="1"/>
          <p:nvPr/>
        </p:nvSpPr>
        <p:spPr>
          <a:xfrm>
            <a:off x="7632381" y="4850778"/>
            <a:ext cx="2342247" cy="1229995"/>
          </a:xfrm>
          <a:prstGeom prst="rect">
            <a:avLst/>
          </a:prstGeom>
          <a:noFill/>
          <a:effectLst/>
        </p:spPr>
        <p:txBody>
          <a:bodyPr wrap="square" rtlCol="0">
            <a:sp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自负盈亏</a:t>
            </a:r>
          </a:p>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业务：</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TOB</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市场重点高校研究院辅助科研实现营收</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650W</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endParaRPr>
          </a:p>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技术：持续升级优化产品同步拓展产品生态服务</a:t>
            </a:r>
          </a:p>
        </p:txBody>
      </p:sp>
      <p:sp>
        <p:nvSpPr>
          <p:cNvPr id="33" name="文本框 32"/>
          <p:cNvSpPr txBox="1"/>
          <p:nvPr/>
        </p:nvSpPr>
        <p:spPr>
          <a:xfrm>
            <a:off x="5120421" y="5666988"/>
            <a:ext cx="2342247" cy="1229995"/>
          </a:xfrm>
          <a:prstGeom prst="rect">
            <a:avLst/>
          </a:prstGeom>
          <a:noFill/>
          <a:effectLst/>
        </p:spPr>
        <p:txBody>
          <a:bodyPr wrap="square" rtlCol="0">
            <a:sp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行标企业</a:t>
            </a:r>
          </a:p>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专业上层语料智能化标准化商业化，升级自拓翻译引擎提供精准、高效、专业的标准化服务</a:t>
            </a:r>
          </a:p>
        </p:txBody>
      </p:sp>
      <p:sp>
        <p:nvSpPr>
          <p:cNvPr id="34" name="文本框 33"/>
          <p:cNvSpPr txBox="1"/>
          <p:nvPr/>
        </p:nvSpPr>
        <p:spPr>
          <a:xfrm>
            <a:off x="577270" y="2879709"/>
            <a:ext cx="2342247" cy="1014730"/>
          </a:xfrm>
          <a:prstGeom prst="rect">
            <a:avLst/>
          </a:prstGeom>
          <a:noFill/>
          <a:effectLst/>
        </p:spPr>
        <p:txBody>
          <a:bodyPr wrap="square" rtlCol="0">
            <a:sp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国际化</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endParaRPr>
          </a:p>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方正教材规范楷体_GBK" charset="0"/>
                <a:ea typeface="方正教材规范楷体_GBK" charset="0"/>
                <a:cs typeface="+mn-ea"/>
                <a:sym typeface="+mn-lt"/>
              </a:rPr>
              <a:t>持续稳固产品技术，业务拓展面向国际化，实现全球语言无障碍，知识无国界</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99459" y="1"/>
            <a:ext cx="1295400" cy="5543549"/>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ts val="0"/>
              </a:spcBef>
              <a:spcAft>
                <a:spcPts val="0"/>
              </a:spcAft>
              <a:buClrTx/>
              <a:buSzTx/>
              <a:buFontTx/>
              <a:defRPr/>
            </a:pPr>
            <a:endParaRPr lang="zh-CN" altLang="en-US" noProof="0">
              <a:ln>
                <a:noFill/>
              </a:ln>
              <a:solidFill>
                <a:prstClr val="white"/>
              </a:solidFill>
              <a:effectLst/>
              <a:uLnTx/>
              <a:uFillTx/>
              <a:cs typeface="+mn-ea"/>
              <a:sym typeface="+mn-lt"/>
            </a:endParaRPr>
          </a:p>
        </p:txBody>
      </p:sp>
      <p:sp>
        <p:nvSpPr>
          <p:cNvPr id="6" name="TextBox 67"/>
          <p:cNvSpPr txBox="1"/>
          <p:nvPr/>
        </p:nvSpPr>
        <p:spPr>
          <a:xfrm>
            <a:off x="1838413" y="307839"/>
            <a:ext cx="1413510" cy="2208530"/>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300" normalizeH="0" baseline="0" noProof="0" dirty="0">
                <a:ln>
                  <a:noFill/>
                </a:ln>
                <a:gradFill>
                  <a:gsLst>
                    <a:gs pos="0">
                      <a:srgbClr val="007BD3"/>
                    </a:gs>
                    <a:gs pos="100000">
                      <a:srgbClr val="034373"/>
                    </a:gs>
                  </a:gsLst>
                  <a:lin scaled="0"/>
                </a:gradFill>
                <a:effectLst>
                  <a:outerShdw blurRad="38100" dist="38100" dir="2700000" algn="tl">
                    <a:srgbClr val="000000">
                      <a:alpha val="43137"/>
                    </a:srgbClr>
                  </a:outerShdw>
                </a:effectLst>
                <a:uLnTx/>
                <a:uFillTx/>
                <a:latin typeface="方正教材规范楷体_GBK" charset="0"/>
                <a:ea typeface="方正教材规范楷体_GBK" charset="0"/>
                <a:cs typeface="+mn-ea"/>
                <a:sym typeface="+mn-lt"/>
              </a:rPr>
              <a:t>目录</a:t>
            </a:r>
          </a:p>
        </p:txBody>
      </p:sp>
      <p:sp>
        <p:nvSpPr>
          <p:cNvPr id="7" name="TextBox 68"/>
          <p:cNvSpPr txBox="1"/>
          <p:nvPr/>
        </p:nvSpPr>
        <p:spPr>
          <a:xfrm>
            <a:off x="3349078" y="922230"/>
            <a:ext cx="1198245" cy="4084320"/>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600" normalizeH="0" baseline="0" noProof="0" dirty="0">
                <a:ln>
                  <a:noFill/>
                </a:ln>
                <a:solidFill>
                  <a:schemeClr val="bg1"/>
                </a:solidFill>
                <a:effectLst/>
                <a:uLnTx/>
                <a:uFillTx/>
                <a:latin typeface="方正教材规范楷体_GBK" charset="0"/>
                <a:ea typeface="方正教材规范楷体_GBK" charset="0"/>
                <a:cs typeface="+mn-ea"/>
                <a:sym typeface="+mn-lt"/>
              </a:rPr>
              <a:t>CONTENTS</a:t>
            </a:r>
          </a:p>
        </p:txBody>
      </p:sp>
      <p:grpSp>
        <p:nvGrpSpPr>
          <p:cNvPr id="4" name="组合 3"/>
          <p:cNvGrpSpPr/>
          <p:nvPr/>
        </p:nvGrpSpPr>
        <p:grpSpPr>
          <a:xfrm>
            <a:off x="5388610" y="523875"/>
            <a:ext cx="5915025" cy="5628399"/>
            <a:chOff x="9406" y="2616"/>
            <a:chExt cx="7894" cy="7461"/>
          </a:xfrm>
        </p:grpSpPr>
        <p:sp>
          <p:nvSpPr>
            <p:cNvPr id="9" name="文本框 8"/>
            <p:cNvSpPr txBox="1"/>
            <p:nvPr/>
          </p:nvSpPr>
          <p:spPr>
            <a:xfrm>
              <a:off x="9406" y="2616"/>
              <a:ext cx="7056" cy="69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baseline="0" noProof="0" dirty="0">
                  <a:ln>
                    <a:noFill/>
                  </a:ln>
                  <a:solidFill>
                    <a:schemeClr val="tx1"/>
                  </a:solidFill>
                  <a:effectLst/>
                  <a:uLnTx/>
                  <a:uFillTx/>
                  <a:latin typeface="方正教材规范楷体_GBK" charset="0"/>
                  <a:ea typeface="方正教材规范楷体_GBK" charset="0"/>
                  <a:cs typeface="+mn-ea"/>
                  <a:sym typeface="+mn-lt"/>
                </a:rPr>
                <a:t>01 . </a:t>
              </a:r>
              <a:r>
                <a:rPr kumimoji="0" lang="zh-CN" altLang="en-US" sz="2800" b="1" i="0" baseline="0" noProof="0" dirty="0">
                  <a:ln>
                    <a:noFill/>
                  </a:ln>
                  <a:solidFill>
                    <a:schemeClr val="tx1"/>
                  </a:solidFill>
                  <a:effectLst/>
                  <a:uLnTx/>
                  <a:uFillTx/>
                  <a:latin typeface="方正教材规范楷体_GBK" charset="0"/>
                  <a:ea typeface="方正教材规范楷体_GBK" charset="0"/>
                  <a:cs typeface="+mn-ea"/>
                  <a:sym typeface="+mn-lt"/>
                </a:rPr>
                <a:t>申请人及团队情况</a:t>
              </a:r>
            </a:p>
          </p:txBody>
        </p:sp>
        <p:sp>
          <p:nvSpPr>
            <p:cNvPr id="12" name="文本框 11"/>
            <p:cNvSpPr txBox="1"/>
            <p:nvPr/>
          </p:nvSpPr>
          <p:spPr>
            <a:xfrm>
              <a:off x="9406" y="4008"/>
              <a:ext cx="7894" cy="69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baseline="0" noProof="0" dirty="0">
                  <a:ln>
                    <a:noFill/>
                  </a:ln>
                  <a:solidFill>
                    <a:schemeClr val="tx1"/>
                  </a:solidFill>
                  <a:effectLst/>
                  <a:uLnTx/>
                  <a:uFillTx/>
                  <a:latin typeface="方正教材规范楷体_GBK" charset="0"/>
                  <a:ea typeface="方正教材规范楷体_GBK" charset="0"/>
                  <a:cs typeface="+mn-ea"/>
                  <a:sym typeface="+mn-lt"/>
                </a:rPr>
                <a:t>02 . </a:t>
              </a:r>
              <a:r>
                <a:rPr lang="zh-CN" altLang="en-US" sz="2800" b="1" noProof="0" dirty="0">
                  <a:ln>
                    <a:noFill/>
                  </a:ln>
                  <a:effectLst/>
                  <a:uLnTx/>
                  <a:uFillTx/>
                  <a:latin typeface="方正教材规范楷体_GBK" charset="0"/>
                  <a:ea typeface="方正教材规范楷体_GBK" charset="0"/>
                  <a:cs typeface="+mn-ea"/>
                  <a:sym typeface="+mn-lt"/>
                </a:rPr>
                <a:t>项目基本情况及技术创新水平</a:t>
              </a:r>
            </a:p>
          </p:txBody>
        </p:sp>
        <p:sp>
          <p:nvSpPr>
            <p:cNvPr id="28" name="文本框 27"/>
            <p:cNvSpPr txBox="1"/>
            <p:nvPr/>
          </p:nvSpPr>
          <p:spPr>
            <a:xfrm>
              <a:off x="9431" y="5400"/>
              <a:ext cx="7434" cy="69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baseline="0" noProof="0" dirty="0">
                  <a:ln>
                    <a:noFill/>
                  </a:ln>
                  <a:solidFill>
                    <a:schemeClr val="tx1"/>
                  </a:solidFill>
                  <a:effectLst/>
                  <a:uLnTx/>
                  <a:uFillTx/>
                  <a:latin typeface="方正教材规范楷体_GBK" charset="0"/>
                  <a:ea typeface="方正教材规范楷体_GBK" charset="0"/>
                  <a:cs typeface="+mn-ea"/>
                  <a:sym typeface="+mn-lt"/>
                </a:rPr>
                <a:t>03 . </a:t>
              </a:r>
              <a:r>
                <a:rPr kumimoji="0" lang="zh-CN" altLang="en-US" sz="2800" b="1" i="0" baseline="0" noProof="0" dirty="0">
                  <a:ln>
                    <a:noFill/>
                  </a:ln>
                  <a:solidFill>
                    <a:schemeClr val="tx1"/>
                  </a:solidFill>
                  <a:effectLst/>
                  <a:uLnTx/>
                  <a:uFillTx/>
                  <a:latin typeface="方正教材规范楷体_GBK" charset="0"/>
                  <a:ea typeface="方正教材规范楷体_GBK" charset="0"/>
                  <a:cs typeface="+mn-ea"/>
                  <a:sym typeface="+mn-lt"/>
                </a:rPr>
                <a:t>市场前景分析以及行业痛点</a:t>
              </a:r>
            </a:p>
          </p:txBody>
        </p:sp>
        <p:sp>
          <p:nvSpPr>
            <p:cNvPr id="31" name="文本框 30"/>
            <p:cNvSpPr txBox="1"/>
            <p:nvPr/>
          </p:nvSpPr>
          <p:spPr>
            <a:xfrm>
              <a:off x="9431" y="6792"/>
              <a:ext cx="5220" cy="69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baseline="0" noProof="0" dirty="0">
                  <a:ln>
                    <a:noFill/>
                  </a:ln>
                  <a:solidFill>
                    <a:schemeClr val="tx1"/>
                  </a:solidFill>
                  <a:effectLst/>
                  <a:uLnTx/>
                  <a:uFillTx/>
                  <a:latin typeface="方正教材规范楷体_GBK" charset="0"/>
                  <a:ea typeface="方正教材规范楷体_GBK" charset="0"/>
                  <a:cs typeface="+mn-ea"/>
                  <a:sym typeface="+mn-lt"/>
                </a:rPr>
                <a:t>04 . </a:t>
              </a:r>
              <a:r>
                <a:rPr lang="zh-CN" altLang="en-US" sz="2800" b="1" noProof="0" dirty="0">
                  <a:ln>
                    <a:noFill/>
                  </a:ln>
                  <a:effectLst/>
                  <a:uLnTx/>
                  <a:uFillTx/>
                  <a:latin typeface="方正教材规范楷体_GBK" charset="0"/>
                  <a:ea typeface="方正教材规范楷体_GBK" charset="0"/>
                  <a:cs typeface="+mn-ea"/>
                  <a:sym typeface="+mn-lt"/>
                </a:rPr>
                <a:t>已有的基础条件</a:t>
              </a:r>
            </a:p>
          </p:txBody>
        </p:sp>
        <p:sp>
          <p:nvSpPr>
            <p:cNvPr id="2" name="文本框 1"/>
            <p:cNvSpPr txBox="1"/>
            <p:nvPr/>
          </p:nvSpPr>
          <p:spPr>
            <a:xfrm>
              <a:off x="9444" y="8184"/>
              <a:ext cx="5592" cy="69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baseline="0" noProof="0" dirty="0">
                  <a:ln>
                    <a:noFill/>
                  </a:ln>
                  <a:solidFill>
                    <a:schemeClr val="tx1"/>
                  </a:solidFill>
                  <a:effectLst/>
                  <a:uLnTx/>
                  <a:uFillTx/>
                  <a:latin typeface="方正教材规范楷体_GBK" charset="0"/>
                  <a:ea typeface="方正教材规范楷体_GBK" charset="0"/>
                  <a:cs typeface="+mn-ea"/>
                  <a:sym typeface="+mn-lt"/>
                </a:rPr>
                <a:t>05 . </a:t>
              </a:r>
              <a:r>
                <a:rPr lang="zh-CN" altLang="en-US" sz="2800" b="1" noProof="0" dirty="0">
                  <a:ln>
                    <a:noFill/>
                  </a:ln>
                  <a:effectLst/>
                  <a:uLnTx/>
                  <a:uFillTx/>
                  <a:latin typeface="方正教材规范楷体_GBK" charset="0"/>
                  <a:ea typeface="方正教材规范楷体_GBK" charset="0"/>
                  <a:cs typeface="+mn-ea"/>
                  <a:sym typeface="+mn-lt"/>
                </a:rPr>
                <a:t>管理及资金状况</a:t>
              </a:r>
            </a:p>
          </p:txBody>
        </p:sp>
        <p:sp>
          <p:nvSpPr>
            <p:cNvPr id="3" name="文本框 2"/>
            <p:cNvSpPr txBox="1"/>
            <p:nvPr/>
          </p:nvSpPr>
          <p:spPr>
            <a:xfrm>
              <a:off x="9444" y="9385"/>
              <a:ext cx="5781" cy="69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baseline="0" noProof="0" dirty="0">
                  <a:ln>
                    <a:noFill/>
                  </a:ln>
                  <a:solidFill>
                    <a:schemeClr val="tx1"/>
                  </a:solidFill>
                  <a:effectLst/>
                  <a:uLnTx/>
                  <a:uFillTx/>
                  <a:latin typeface="方正教材规范楷体_GBK" charset="0"/>
                  <a:ea typeface="方正教材规范楷体_GBK" charset="0"/>
                  <a:cs typeface="+mn-ea"/>
                  <a:sym typeface="+mn-lt"/>
                </a:rPr>
                <a:t>06 . </a:t>
              </a:r>
              <a:r>
                <a:rPr kumimoji="0" lang="zh-CN" altLang="en-US" sz="2800" b="1" i="0" baseline="0" noProof="0" dirty="0">
                  <a:ln>
                    <a:noFill/>
                  </a:ln>
                  <a:solidFill>
                    <a:schemeClr val="tx1"/>
                  </a:solidFill>
                  <a:effectLst/>
                  <a:uLnTx/>
                  <a:uFillTx/>
                  <a:latin typeface="方正教材规范楷体_GBK" charset="0"/>
                  <a:ea typeface="方正教材规范楷体_GBK" charset="0"/>
                  <a:cs typeface="+mn-ea"/>
                  <a:sym typeface="+mn-lt"/>
                </a:rPr>
                <a:t>商业模式分析</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7"/>
          <p:cNvSpPr>
            <a:spLocks noChangeArrowheads="1"/>
          </p:cNvSpPr>
          <p:nvPr/>
        </p:nvSpPr>
        <p:spPr bwMode="auto">
          <a:xfrm>
            <a:off x="0" y="2057400"/>
            <a:ext cx="12192000" cy="4150360"/>
          </a:xfrm>
          <a:prstGeom prst="rect">
            <a:avLst/>
          </a:prstGeom>
          <a:gradFill>
            <a:gsLst>
              <a:gs pos="44000">
                <a:srgbClr val="A7CAD8"/>
              </a:gs>
              <a:gs pos="0">
                <a:srgbClr val="C4DCE5"/>
              </a:gs>
              <a:gs pos="100000">
                <a:srgbClr val="89B8CA"/>
              </a:gs>
            </a:gsLst>
            <a:lin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34" charset="-122"/>
              <a:ea typeface="微软雅黑" panose="020B0503020204020204" pitchFamily="34" charset="-122"/>
            </a:endParaRPr>
          </a:p>
        </p:txBody>
      </p:sp>
      <p:sp>
        <p:nvSpPr>
          <p:cNvPr id="10255" name="TextBox 41"/>
          <p:cNvSpPr>
            <a:spLocks noChangeArrowheads="1"/>
          </p:cNvSpPr>
          <p:nvPr/>
        </p:nvSpPr>
        <p:spPr bwMode="auto">
          <a:xfrm>
            <a:off x="4772025" y="3147695"/>
            <a:ext cx="2351405"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782A7"/>
                </a:solidFill>
                <a:latin typeface="方正教材规范楷体_GBK" charset="0"/>
                <a:ea typeface="方正教材规范楷体_GBK" charset="0"/>
                <a:sym typeface="Bebas Neue" pitchFamily="2" charset="0"/>
              </a:rPr>
              <a:t>2023</a:t>
            </a:r>
            <a:r>
              <a:rPr lang="zh-CN" altLang="en-US" sz="2800" b="1">
                <a:solidFill>
                  <a:srgbClr val="2782A7"/>
                </a:solidFill>
                <a:latin typeface="方正教材规范楷体_GBK" charset="0"/>
                <a:ea typeface="方正教材规范楷体_GBK" charset="0"/>
                <a:sym typeface="Bebas Neue" pitchFamily="2" charset="0"/>
              </a:rPr>
              <a:t>年度</a:t>
            </a:r>
          </a:p>
          <a:p>
            <a:pPr algn="ctr" eaLnBrk="1" hangingPunct="1"/>
            <a:endParaRPr lang="zh-CN" altLang="en-US" sz="1600" b="1">
              <a:solidFill>
                <a:srgbClr val="2782A7"/>
              </a:solidFill>
              <a:latin typeface="方正教材规范楷体_GBK" charset="0"/>
              <a:ea typeface="方正教材规范楷体_GBK" charset="0"/>
              <a:sym typeface="Bebas Neue" pitchFamily="2" charset="0"/>
            </a:endParaRPr>
          </a:p>
          <a:p>
            <a:pPr algn="l" eaLnBrk="1" hangingPunct="1"/>
            <a:r>
              <a:rPr lang="zh-CN" altLang="en-US" sz="2000">
                <a:solidFill>
                  <a:srgbClr val="2782A7"/>
                </a:solidFill>
                <a:latin typeface="方正教材规范楷体_GBK" charset="0"/>
                <a:ea typeface="方正教材规范楷体_GBK" charset="0"/>
                <a:sym typeface="Open Sans" panose="020B0606030504020204" pitchFamily="34" charset="0"/>
              </a:rPr>
              <a:t>营收目标：</a:t>
            </a:r>
            <a:r>
              <a:rPr lang="en-US" altLang="zh-CN" sz="2000">
                <a:solidFill>
                  <a:srgbClr val="2782A7"/>
                </a:solidFill>
                <a:latin typeface="方正教材规范楷体_GBK" charset="0"/>
                <a:ea typeface="方正教材规范楷体_GBK" charset="0"/>
                <a:sym typeface="Open Sans" panose="020B0606030504020204" pitchFamily="34" charset="0"/>
              </a:rPr>
              <a:t>650</a:t>
            </a:r>
            <a:r>
              <a:rPr lang="zh-CN" altLang="en-US" sz="2000">
                <a:solidFill>
                  <a:srgbClr val="2782A7"/>
                </a:solidFill>
                <a:latin typeface="方正教材规范楷体_GBK" charset="0"/>
                <a:ea typeface="方正教材规范楷体_GBK" charset="0"/>
                <a:sym typeface="Open Sans" panose="020B0606030504020204" pitchFamily="34" charset="0"/>
              </a:rPr>
              <a:t>万</a:t>
            </a:r>
          </a:p>
          <a:p>
            <a:pPr algn="l" eaLnBrk="1" hangingPunct="1"/>
            <a:r>
              <a:rPr lang="zh-CN" altLang="en-US" sz="2000">
                <a:solidFill>
                  <a:srgbClr val="2782A7"/>
                </a:solidFill>
                <a:latin typeface="方正教材规范楷体_GBK" charset="0"/>
                <a:ea typeface="方正教材规范楷体_GBK" charset="0"/>
                <a:sym typeface="Open Sans" panose="020B0606030504020204" pitchFamily="34" charset="0"/>
              </a:rPr>
              <a:t>  </a:t>
            </a:r>
          </a:p>
          <a:p>
            <a:pPr algn="l" eaLnBrk="1" hangingPunct="1"/>
            <a:r>
              <a:rPr lang="zh-CN" altLang="en-US" sz="2000">
                <a:solidFill>
                  <a:srgbClr val="2782A7"/>
                </a:solidFill>
                <a:latin typeface="方正教材规范楷体_GBK" charset="0"/>
                <a:ea typeface="方正教材规范楷体_GBK" charset="0"/>
                <a:sym typeface="Open Sans" panose="020B0606030504020204" pitchFamily="34" charset="0"/>
              </a:rPr>
              <a:t>盈利状态：</a:t>
            </a:r>
            <a:r>
              <a:rPr lang="en-US" altLang="zh-CN" sz="2000">
                <a:solidFill>
                  <a:srgbClr val="2782A7"/>
                </a:solidFill>
                <a:latin typeface="方正教材规范楷体_GBK" charset="0"/>
                <a:ea typeface="方正教材规范楷体_GBK" charset="0"/>
                <a:sym typeface="Open Sans" panose="020B0606030504020204" pitchFamily="34" charset="0"/>
              </a:rPr>
              <a:t>300</a:t>
            </a:r>
            <a:r>
              <a:rPr lang="zh-CN" altLang="en-US" sz="2000">
                <a:solidFill>
                  <a:srgbClr val="2782A7"/>
                </a:solidFill>
                <a:latin typeface="方正教材规范楷体_GBK" charset="0"/>
                <a:ea typeface="方正教材规范楷体_GBK" charset="0"/>
                <a:sym typeface="Open Sans" panose="020B0606030504020204" pitchFamily="34" charset="0"/>
              </a:rPr>
              <a:t>万</a:t>
            </a:r>
          </a:p>
        </p:txBody>
      </p:sp>
      <p:sp>
        <p:nvSpPr>
          <p:cNvPr id="7" name="灯片编号占位符 6"/>
          <p:cNvSpPr>
            <a:spLocks noGrp="1"/>
          </p:cNvSpPr>
          <p:nvPr>
            <p:ph type="sldNum" sz="quarter" idx="10"/>
          </p:nvPr>
        </p:nvSpPr>
        <p:spPr/>
        <p:txBody>
          <a:bodyPr/>
          <a:lstStyle/>
          <a:p>
            <a:fld id="{642AAC39-54A7-46FA-AB9A-5E4BC7AEF119}" type="slidenum">
              <a:rPr lang="zh-CN" altLang="en-US" sz="1600" smtClean="0"/>
              <a:t>20</a:t>
            </a:fld>
            <a:endParaRPr lang="zh-CN" altLang="en-US" sz="1600"/>
          </a:p>
        </p:txBody>
      </p:sp>
      <p:sp>
        <p:nvSpPr>
          <p:cNvPr id="3" name="TextBox 58"/>
          <p:cNvSpPr>
            <a:spLocks noChangeArrowheads="1"/>
          </p:cNvSpPr>
          <p:nvPr/>
        </p:nvSpPr>
        <p:spPr bwMode="auto">
          <a:xfrm>
            <a:off x="9426575" y="3109383"/>
            <a:ext cx="19812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1600">
              <a:solidFill>
                <a:srgbClr val="2782A7"/>
              </a:solidFill>
              <a:latin typeface="方正教材规范楷体_GBK" charset="0"/>
              <a:ea typeface="方正教材规范楷体_GBK" charset="0"/>
              <a:sym typeface="Open Sans" panose="020B0606030504020204" pitchFamily="34" charset="0"/>
            </a:endParaRPr>
          </a:p>
          <a:p>
            <a:pPr algn="l" eaLnBrk="1" hangingPunct="1"/>
            <a:endParaRPr lang="zh-CN" altLang="en-US" sz="1600">
              <a:solidFill>
                <a:srgbClr val="2782A7"/>
              </a:solidFill>
              <a:latin typeface="方正教材规范楷体_GBK" charset="0"/>
              <a:ea typeface="方正教材规范楷体_GBK" charset="0"/>
              <a:sym typeface="Open Sans" panose="020B0606030504020204" pitchFamily="34" charset="0"/>
            </a:endParaRPr>
          </a:p>
          <a:p>
            <a:pPr algn="l" eaLnBrk="1" hangingPunct="1"/>
            <a:endParaRPr lang="zh-CN" altLang="en-US" sz="1600">
              <a:solidFill>
                <a:srgbClr val="2782A7"/>
              </a:solidFill>
              <a:latin typeface="方正教材规范楷体_GBK" charset="0"/>
              <a:ea typeface="方正教材规范楷体_GBK" charset="0"/>
              <a:sym typeface="Open Sans" panose="020B0606030504020204" pitchFamily="34" charset="0"/>
            </a:endParaRPr>
          </a:p>
        </p:txBody>
      </p:sp>
      <p:grpSp>
        <p:nvGrpSpPr>
          <p:cNvPr id="8" name="组合 7"/>
          <p:cNvGrpSpPr/>
          <p:nvPr/>
        </p:nvGrpSpPr>
        <p:grpSpPr>
          <a:xfrm>
            <a:off x="695325" y="0"/>
            <a:ext cx="723054" cy="996950"/>
            <a:chOff x="695325" y="0"/>
            <a:chExt cx="723054" cy="996950"/>
          </a:xfrm>
        </p:grpSpPr>
        <p:sp>
          <p:nvSpPr>
            <p:cNvPr id="9" name="矩形 8"/>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11"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6.5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营收计划</a:t>
            </a:r>
          </a:p>
        </p:txBody>
      </p:sp>
      <p:sp>
        <p:nvSpPr>
          <p:cNvPr id="12" name="椭圆 11"/>
          <p:cNvSpPr/>
          <p:nvPr/>
        </p:nvSpPr>
        <p:spPr bwMode="auto">
          <a:xfrm>
            <a:off x="1236980" y="2690495"/>
            <a:ext cx="2773680" cy="2883535"/>
          </a:xfrm>
          <a:prstGeom prst="ellipse">
            <a:avLst/>
          </a:prstGeom>
          <a:blipFill dpi="0" rotWithShape="1">
            <a:blip r:embed="rId2" cstate="screen"/>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TextBox 41"/>
          <p:cNvSpPr>
            <a:spLocks noChangeArrowheads="1"/>
          </p:cNvSpPr>
          <p:nvPr/>
        </p:nvSpPr>
        <p:spPr bwMode="auto">
          <a:xfrm>
            <a:off x="7123430" y="3147695"/>
            <a:ext cx="2351405"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782A7"/>
                </a:solidFill>
                <a:latin typeface="方正教材规范楷体_GBK" charset="0"/>
                <a:ea typeface="方正教材规范楷体_GBK" charset="0"/>
                <a:sym typeface="Bebas Neue" pitchFamily="2" charset="0"/>
              </a:rPr>
              <a:t>2024</a:t>
            </a:r>
            <a:r>
              <a:rPr lang="zh-CN" altLang="en-US" sz="2800" b="1">
                <a:solidFill>
                  <a:srgbClr val="2782A7"/>
                </a:solidFill>
                <a:latin typeface="方正教材规范楷体_GBK" charset="0"/>
                <a:ea typeface="方正教材规范楷体_GBK" charset="0"/>
                <a:sym typeface="Bebas Neue" pitchFamily="2" charset="0"/>
              </a:rPr>
              <a:t>年度</a:t>
            </a:r>
          </a:p>
          <a:p>
            <a:pPr algn="ctr" eaLnBrk="1" hangingPunct="1"/>
            <a:endParaRPr lang="zh-CN" altLang="en-US" sz="1600" b="1">
              <a:solidFill>
                <a:srgbClr val="2782A7"/>
              </a:solidFill>
              <a:latin typeface="方正教材规范楷体_GBK" charset="0"/>
              <a:ea typeface="方正教材规范楷体_GBK" charset="0"/>
              <a:sym typeface="Bebas Neue" pitchFamily="2" charset="0"/>
            </a:endParaRPr>
          </a:p>
          <a:p>
            <a:pPr algn="l" eaLnBrk="1" hangingPunct="1"/>
            <a:r>
              <a:rPr lang="zh-CN" altLang="en-US" sz="2000">
                <a:solidFill>
                  <a:srgbClr val="2782A7"/>
                </a:solidFill>
                <a:latin typeface="方正教材规范楷体_GBK" charset="0"/>
                <a:ea typeface="方正教材规范楷体_GBK" charset="0"/>
                <a:sym typeface="Open Sans" panose="020B0606030504020204" pitchFamily="34" charset="0"/>
              </a:rPr>
              <a:t>营收目标：</a:t>
            </a:r>
            <a:r>
              <a:rPr lang="en-US" altLang="zh-CN" sz="2000">
                <a:solidFill>
                  <a:srgbClr val="2782A7"/>
                </a:solidFill>
                <a:latin typeface="方正教材规范楷体_GBK" charset="0"/>
                <a:ea typeface="方正教材规范楷体_GBK" charset="0"/>
                <a:sym typeface="Open Sans" panose="020B0606030504020204" pitchFamily="34" charset="0"/>
              </a:rPr>
              <a:t>1100</a:t>
            </a:r>
            <a:r>
              <a:rPr lang="zh-CN" altLang="en-US" sz="2000">
                <a:solidFill>
                  <a:srgbClr val="2782A7"/>
                </a:solidFill>
                <a:latin typeface="方正教材规范楷体_GBK" charset="0"/>
                <a:ea typeface="方正教材规范楷体_GBK" charset="0"/>
                <a:sym typeface="Open Sans" panose="020B0606030504020204" pitchFamily="34" charset="0"/>
              </a:rPr>
              <a:t>万</a:t>
            </a:r>
          </a:p>
          <a:p>
            <a:pPr algn="l" eaLnBrk="1" hangingPunct="1"/>
            <a:endParaRPr lang="zh-CN" altLang="en-US" sz="2000">
              <a:solidFill>
                <a:srgbClr val="2782A7"/>
              </a:solidFill>
              <a:latin typeface="方正教材规范楷体_GBK" charset="0"/>
              <a:ea typeface="方正教材规范楷体_GBK" charset="0"/>
              <a:sym typeface="Open Sans" panose="020B0606030504020204" pitchFamily="34" charset="0"/>
            </a:endParaRPr>
          </a:p>
          <a:p>
            <a:pPr algn="l" eaLnBrk="1" hangingPunct="1"/>
            <a:r>
              <a:rPr lang="zh-CN" altLang="en-US" sz="2000">
                <a:solidFill>
                  <a:srgbClr val="2782A7"/>
                </a:solidFill>
                <a:latin typeface="方正教材规范楷体_GBK" charset="0"/>
                <a:ea typeface="方正教材规范楷体_GBK" charset="0"/>
                <a:sym typeface="Open Sans" panose="020B0606030504020204" pitchFamily="34" charset="0"/>
              </a:rPr>
              <a:t>盈利状态：</a:t>
            </a:r>
            <a:r>
              <a:rPr lang="en-US" altLang="zh-CN" sz="2000">
                <a:solidFill>
                  <a:srgbClr val="2782A7"/>
                </a:solidFill>
                <a:latin typeface="方正教材规范楷体_GBK" charset="0"/>
                <a:ea typeface="方正教材规范楷体_GBK" charset="0"/>
                <a:sym typeface="Open Sans" panose="020B0606030504020204" pitchFamily="34" charset="0"/>
              </a:rPr>
              <a:t>500</a:t>
            </a:r>
            <a:r>
              <a:rPr lang="zh-CN" altLang="en-US" sz="2000">
                <a:solidFill>
                  <a:srgbClr val="2782A7"/>
                </a:solidFill>
                <a:latin typeface="方正教材规范楷体_GBK" charset="0"/>
                <a:ea typeface="方正教材规范楷体_GBK" charset="0"/>
                <a:sym typeface="Open Sans" panose="020B0606030504020204" pitchFamily="34" charset="0"/>
              </a:rPr>
              <a:t>万</a:t>
            </a:r>
          </a:p>
        </p:txBody>
      </p:sp>
      <p:sp>
        <p:nvSpPr>
          <p:cNvPr id="14" name="TextBox 41"/>
          <p:cNvSpPr>
            <a:spLocks noChangeArrowheads="1"/>
          </p:cNvSpPr>
          <p:nvPr/>
        </p:nvSpPr>
        <p:spPr bwMode="auto">
          <a:xfrm>
            <a:off x="9426575" y="3147695"/>
            <a:ext cx="235140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782A7"/>
                </a:solidFill>
                <a:latin typeface="方正教材规范楷体_GBK" charset="0"/>
                <a:ea typeface="方正教材规范楷体_GBK" charset="0"/>
                <a:sym typeface="Open Sans" panose="020B0606030504020204" pitchFamily="34" charset="0"/>
              </a:rPr>
              <a:t>2025</a:t>
            </a:r>
            <a:r>
              <a:rPr lang="zh-CN" altLang="en-US" sz="2800" b="1">
                <a:solidFill>
                  <a:srgbClr val="2782A7"/>
                </a:solidFill>
                <a:latin typeface="方正教材规范楷体_GBK" charset="0"/>
                <a:ea typeface="方正教材规范楷体_GBK" charset="0"/>
                <a:sym typeface="Open Sans" panose="020B0606030504020204" pitchFamily="34" charset="0"/>
              </a:rPr>
              <a:t>年度</a:t>
            </a:r>
          </a:p>
          <a:p>
            <a:pPr algn="ctr" eaLnBrk="1" hangingPunct="1"/>
            <a:endParaRPr lang="zh-CN" altLang="en-US" sz="2000">
              <a:solidFill>
                <a:srgbClr val="2782A7"/>
              </a:solidFill>
              <a:latin typeface="方正教材规范楷体_GBK" charset="0"/>
              <a:ea typeface="方正教材规范楷体_GBK" charset="0"/>
              <a:sym typeface="Open Sans" panose="020B0606030504020204" pitchFamily="34" charset="0"/>
            </a:endParaRPr>
          </a:p>
          <a:p>
            <a:pPr algn="l" eaLnBrk="1" hangingPunct="1"/>
            <a:r>
              <a:rPr lang="zh-CN" altLang="en-US" sz="2000">
                <a:solidFill>
                  <a:srgbClr val="2782A7"/>
                </a:solidFill>
                <a:latin typeface="方正教材规范楷体_GBK" charset="0"/>
                <a:ea typeface="方正教材规范楷体_GBK" charset="0"/>
                <a:sym typeface="Open Sans" panose="020B0606030504020204" pitchFamily="34" charset="0"/>
              </a:rPr>
              <a:t>营收目标：</a:t>
            </a:r>
            <a:r>
              <a:rPr lang="en-US" altLang="zh-CN" sz="2000">
                <a:solidFill>
                  <a:srgbClr val="2782A7"/>
                </a:solidFill>
                <a:latin typeface="方正教材规范楷体_GBK" charset="0"/>
                <a:ea typeface="方正教材规范楷体_GBK" charset="0"/>
                <a:sym typeface="Open Sans" panose="020B0606030504020204" pitchFamily="34" charset="0"/>
              </a:rPr>
              <a:t>1800</a:t>
            </a:r>
            <a:r>
              <a:rPr lang="zh-CN" altLang="en-US" sz="2000">
                <a:solidFill>
                  <a:srgbClr val="2782A7"/>
                </a:solidFill>
                <a:latin typeface="方正教材规范楷体_GBK" charset="0"/>
                <a:ea typeface="方正教材规范楷体_GBK" charset="0"/>
                <a:sym typeface="Open Sans" panose="020B0606030504020204" pitchFamily="34" charset="0"/>
              </a:rPr>
              <a:t>万</a:t>
            </a:r>
          </a:p>
          <a:p>
            <a:pPr algn="l" eaLnBrk="1" hangingPunct="1"/>
            <a:endParaRPr lang="zh-CN" altLang="en-US" sz="2000">
              <a:solidFill>
                <a:srgbClr val="2782A7"/>
              </a:solidFill>
              <a:latin typeface="方正教材规范楷体_GBK" charset="0"/>
              <a:ea typeface="方正教材规范楷体_GBK" charset="0"/>
              <a:sym typeface="Open Sans" panose="020B0606030504020204" pitchFamily="34" charset="0"/>
            </a:endParaRPr>
          </a:p>
          <a:p>
            <a:pPr algn="l" eaLnBrk="1" hangingPunct="1"/>
            <a:r>
              <a:rPr lang="zh-CN" altLang="en-US" sz="2000">
                <a:solidFill>
                  <a:srgbClr val="2782A7"/>
                </a:solidFill>
                <a:latin typeface="方正教材规范楷体_GBK" charset="0"/>
                <a:ea typeface="方正教材规范楷体_GBK" charset="0"/>
                <a:sym typeface="Open Sans" panose="020B0606030504020204" pitchFamily="34" charset="0"/>
              </a:rPr>
              <a:t>盈利状态：</a:t>
            </a:r>
            <a:r>
              <a:rPr lang="en-US" altLang="zh-CN" sz="2000">
                <a:solidFill>
                  <a:srgbClr val="2782A7"/>
                </a:solidFill>
                <a:latin typeface="方正教材规范楷体_GBK" charset="0"/>
                <a:ea typeface="方正教材规范楷体_GBK" charset="0"/>
                <a:sym typeface="Open Sans" panose="020B0606030504020204" pitchFamily="34" charset="0"/>
              </a:rPr>
              <a:t>900</a:t>
            </a:r>
            <a:r>
              <a:rPr lang="zh-CN" altLang="en-US" sz="2000">
                <a:solidFill>
                  <a:srgbClr val="2782A7"/>
                </a:solidFill>
                <a:latin typeface="方正教材规范楷体_GBK" charset="0"/>
                <a:ea typeface="方正教材规范楷体_GBK" charset="0"/>
                <a:sym typeface="Open Sans" panose="020B0606030504020204" pitchFamily="34" charset="0"/>
              </a:rPr>
              <a:t>万</a:t>
            </a:r>
          </a:p>
        </p:txBody>
      </p:sp>
    </p:spTree>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5588000" y="743539"/>
            <a:ext cx="2489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6" name="任意多边形 12"/>
          <p:cNvSpPr/>
          <p:nvPr/>
        </p:nvSpPr>
        <p:spPr>
          <a:xfrm rot="2700000">
            <a:off x="4760633" y="688228"/>
            <a:ext cx="2670733" cy="2670733"/>
          </a:xfrm>
          <a:custGeom>
            <a:avLst/>
            <a:gdLst>
              <a:gd name="connsiteX0" fmla="*/ 0 w 2670733"/>
              <a:gd name="connsiteY0" fmla="*/ 0 h 2670733"/>
              <a:gd name="connsiteX1" fmla="*/ 2670733 w 2670733"/>
              <a:gd name="connsiteY1" fmla="*/ 0 h 2670733"/>
              <a:gd name="connsiteX2" fmla="*/ 2440201 w 2670733"/>
              <a:gd name="connsiteY2" fmla="*/ 230532 h 2670733"/>
              <a:gd name="connsiteX3" fmla="*/ 230532 w 2670733"/>
              <a:gd name="connsiteY3" fmla="*/ 230532 h 2670733"/>
              <a:gd name="connsiteX4" fmla="*/ 230532 w 2670733"/>
              <a:gd name="connsiteY4" fmla="*/ 2440201 h 2670733"/>
              <a:gd name="connsiteX5" fmla="*/ 0 w 2670733"/>
              <a:gd name="connsiteY5" fmla="*/ 2670733 h 267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0733" h="2670733">
                <a:moveTo>
                  <a:pt x="0" y="0"/>
                </a:moveTo>
                <a:lnTo>
                  <a:pt x="2670733" y="0"/>
                </a:lnTo>
                <a:lnTo>
                  <a:pt x="2440201" y="230532"/>
                </a:lnTo>
                <a:lnTo>
                  <a:pt x="230532" y="230532"/>
                </a:lnTo>
                <a:lnTo>
                  <a:pt x="230532" y="2440201"/>
                </a:lnTo>
                <a:lnTo>
                  <a:pt x="0" y="2670733"/>
                </a:lnTo>
                <a:close/>
              </a:path>
            </a:pathLst>
          </a:cu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ts val="0"/>
              </a:spcBef>
              <a:spcAft>
                <a:spcPts val="0"/>
              </a:spcAft>
              <a:buClrTx/>
              <a:buSzTx/>
              <a:buFontTx/>
              <a:defRPr/>
            </a:pPr>
            <a:endParaRPr lang="zh-CN" altLang="en-US" noProof="0">
              <a:ln>
                <a:noFill/>
              </a:ln>
              <a:solidFill>
                <a:prstClr val="white"/>
              </a:solidFill>
              <a:effectLst/>
              <a:uLnTx/>
              <a:uFillTx/>
              <a:cs typeface="+mn-ea"/>
              <a:sym typeface="+mn-lt"/>
            </a:endParaRPr>
          </a:p>
        </p:txBody>
      </p:sp>
      <p:sp>
        <p:nvSpPr>
          <p:cNvPr id="7" name="任意多边形 16"/>
          <p:cNvSpPr/>
          <p:nvPr/>
        </p:nvSpPr>
        <p:spPr>
          <a:xfrm rot="18900000" flipV="1">
            <a:off x="4959832" y="3867394"/>
            <a:ext cx="2272334" cy="2272332"/>
          </a:xfrm>
          <a:custGeom>
            <a:avLst/>
            <a:gdLst>
              <a:gd name="connsiteX0" fmla="*/ 0 w 2670733"/>
              <a:gd name="connsiteY0" fmla="*/ 0 h 2670733"/>
              <a:gd name="connsiteX1" fmla="*/ 2670733 w 2670733"/>
              <a:gd name="connsiteY1" fmla="*/ 0 h 2670733"/>
              <a:gd name="connsiteX2" fmla="*/ 2440201 w 2670733"/>
              <a:gd name="connsiteY2" fmla="*/ 230532 h 2670733"/>
              <a:gd name="connsiteX3" fmla="*/ 230532 w 2670733"/>
              <a:gd name="connsiteY3" fmla="*/ 230532 h 2670733"/>
              <a:gd name="connsiteX4" fmla="*/ 230532 w 2670733"/>
              <a:gd name="connsiteY4" fmla="*/ 2440201 h 2670733"/>
              <a:gd name="connsiteX5" fmla="*/ 0 w 2670733"/>
              <a:gd name="connsiteY5" fmla="*/ 2670733 h 267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0733" h="2670733">
                <a:moveTo>
                  <a:pt x="0" y="0"/>
                </a:moveTo>
                <a:lnTo>
                  <a:pt x="2670733" y="0"/>
                </a:lnTo>
                <a:lnTo>
                  <a:pt x="2440201" y="230532"/>
                </a:lnTo>
                <a:lnTo>
                  <a:pt x="230532" y="230532"/>
                </a:lnTo>
                <a:lnTo>
                  <a:pt x="230532" y="2440201"/>
                </a:lnTo>
                <a:lnTo>
                  <a:pt x="0" y="2670733"/>
                </a:lnTo>
                <a:close/>
              </a:path>
            </a:pathLst>
          </a:cu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文本框 13"/>
          <p:cNvSpPr txBox="1">
            <a:spLocks noChangeArrowheads="1"/>
          </p:cNvSpPr>
          <p:nvPr/>
        </p:nvSpPr>
        <p:spPr bwMode="auto">
          <a:xfrm>
            <a:off x="1528445" y="2475865"/>
            <a:ext cx="950087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9600" b="1" dirty="0">
                <a:gradFill>
                  <a:gsLst>
                    <a:gs pos="0">
                      <a:srgbClr val="56A0B9"/>
                    </a:gs>
                    <a:gs pos="100000">
                      <a:srgbClr val="5DBDC3"/>
                    </a:gs>
                  </a:gsLst>
                  <a:lin scaled="1"/>
                </a:gradFill>
                <a:effectLst>
                  <a:reflection blurRad="6350" stA="53000" endA="300" endPos="35500" dir="5400000" sy="-90000" algn="bl" rotWithShape="0"/>
                </a:effectLst>
                <a:latin typeface="方正教材规范楷体_GBK" charset="0"/>
                <a:ea typeface="方正教材规范楷体_GBK" charset="0"/>
                <a:sym typeface="+mn-ea"/>
              </a:rPr>
              <a:t>感谢聆听</a:t>
            </a:r>
            <a:endParaRPr kumimoji="0" lang="zh-CN" altLang="en-US" sz="9600" b="1" i="0" u="none" strike="noStrike" kern="1200" cap="none" spc="0" normalizeH="0" baseline="0" noProof="0" dirty="0">
              <a:ln>
                <a:noFill/>
              </a:ln>
              <a:gradFill>
                <a:gsLst>
                  <a:gs pos="0">
                    <a:srgbClr val="56A0B9"/>
                  </a:gs>
                  <a:gs pos="100000">
                    <a:srgbClr val="5DBDC3"/>
                  </a:gs>
                </a:gsLst>
                <a:lin scaled="1"/>
              </a:gradFill>
              <a:effectLst>
                <a:reflection blurRad="6350" stA="53000" endA="300" endPos="35500" dir="5400000" sy="-90000" algn="bl" rotWithShape="0"/>
              </a:effectLst>
              <a:uLnTx/>
              <a:uFillTx/>
              <a:latin typeface="方正教材规范楷体_GBK" charset="0"/>
              <a:ea typeface="方正教材规范楷体_GBK" charset="0"/>
              <a:cs typeface="+mn-ea"/>
              <a:sym typeface="+mn-ea"/>
            </a:endParaRPr>
          </a:p>
        </p:txBody>
      </p:sp>
      <p:sp>
        <p:nvSpPr>
          <p:cNvPr id="3" name="文本框 2"/>
          <p:cNvSpPr txBox="1"/>
          <p:nvPr/>
        </p:nvSpPr>
        <p:spPr>
          <a:xfrm>
            <a:off x="7984490" y="5074285"/>
            <a:ext cx="4207510" cy="1783715"/>
          </a:xfrm>
          <a:prstGeom prst="rect">
            <a:avLst/>
          </a:prstGeom>
          <a:noFill/>
        </p:spPr>
        <p:txBody>
          <a:bodyPr wrap="square" rtlCol="0" anchor="t">
            <a:spAutoFit/>
          </a:bodyPr>
          <a:lstStyle/>
          <a:p>
            <a:pPr algn="l">
              <a:lnSpc>
                <a:spcPct val="150000"/>
              </a:lnSpc>
            </a:pPr>
            <a:r>
              <a:rPr lang="zh-CN" altLang="en-US"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汇报人：谢</a:t>
            </a:r>
            <a:r>
              <a:rPr lang="en-US" altLang="zh-CN"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  </a:t>
            </a:r>
            <a:r>
              <a:rPr lang="zh-CN" altLang="en-US"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烨</a:t>
            </a:r>
            <a:r>
              <a:rPr lang="en-US" altLang="zh-CN"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  </a:t>
            </a:r>
          </a:p>
          <a:p>
            <a:pPr algn="l">
              <a:lnSpc>
                <a:spcPct val="150000"/>
              </a:lnSpc>
            </a:pPr>
            <a:r>
              <a:rPr lang="zh-CN" altLang="en-US"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时间：</a:t>
            </a:r>
            <a:r>
              <a:rPr lang="en-US" altLang="zh-CN"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2022·11·18</a:t>
            </a:r>
            <a:endParaRPr lang="zh-CN" altLang="en-US"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endParaRPr>
          </a:p>
          <a:p>
            <a:pPr algn="l">
              <a:lnSpc>
                <a:spcPct val="150000"/>
              </a:lnSpc>
            </a:pPr>
            <a:r>
              <a:rPr lang="zh-CN" altLang="en-US"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联系电话：13685794323（微信同步）</a:t>
            </a:r>
          </a:p>
          <a:p>
            <a:pPr algn="l">
              <a:lnSpc>
                <a:spcPct val="100000"/>
              </a:lnSpc>
            </a:pPr>
            <a:r>
              <a:rPr lang="zh-CN" altLang="en-US" sz="2000" b="1" noProof="0" dirty="0">
                <a:ln>
                  <a:noFill/>
                </a:ln>
                <a:gradFill>
                  <a:gsLst>
                    <a:gs pos="0">
                      <a:srgbClr val="0F72CA"/>
                    </a:gs>
                    <a:gs pos="71000">
                      <a:srgbClr val="36B7C5"/>
                    </a:gs>
                  </a:gsLst>
                  <a:lin ang="5400000" scaled="0"/>
                </a:gradFill>
                <a:effectLst/>
                <a:uLnTx/>
                <a:uFillTx/>
                <a:latin typeface="方正教材规范楷体_GBK" charset="0"/>
                <a:ea typeface="方正教材规范楷体_GBK" charset="0"/>
                <a:cs typeface="+mn-ea"/>
                <a:sym typeface="+mn-ea"/>
              </a:rPr>
              <a:t>产品网站：</a:t>
            </a:r>
            <a:r>
              <a:rPr lang="en-US" altLang="zh-CN" sz="2000" dirty="0">
                <a:gradFill>
                  <a:gsLst>
                    <a:gs pos="0">
                      <a:srgbClr val="56A0B9"/>
                    </a:gs>
                    <a:gs pos="100000">
                      <a:srgbClr val="5DBDC3"/>
                    </a:gs>
                  </a:gsLst>
                  <a:lin scaled="1"/>
                </a:gradFill>
                <a:latin typeface="方正教材规范楷体_GBK" charset="0"/>
                <a:ea typeface="方正教材规范楷体_GBK" charset="0"/>
                <a:sym typeface="+mn-ea"/>
                <a:hlinkClick r:id="rId2"/>
              </a:rPr>
              <a:t>www.tangpafanyi.com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6"/>
          <p:cNvSpPr>
            <a:spLocks noChangeArrowheads="1"/>
          </p:cNvSpPr>
          <p:nvPr/>
        </p:nvSpPr>
        <p:spPr bwMode="auto">
          <a:xfrm>
            <a:off x="-635" y="1000125"/>
            <a:ext cx="12192635" cy="5858510"/>
          </a:xfrm>
          <a:prstGeom prst="rect">
            <a:avLst/>
          </a:prstGeom>
          <a:solidFill>
            <a:srgbClr val="279F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6346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01</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、团队介绍</a:t>
            </a:r>
          </a:p>
        </p:txBody>
      </p:sp>
      <p:grpSp>
        <p:nvGrpSpPr>
          <p:cNvPr id="90" name="组合 89"/>
          <p:cNvGrpSpPr/>
          <p:nvPr/>
        </p:nvGrpSpPr>
        <p:grpSpPr>
          <a:xfrm>
            <a:off x="525606" y="1297940"/>
            <a:ext cx="11225461" cy="5227320"/>
            <a:chOff x="2749" y="3019"/>
            <a:chExt cx="17330" cy="8232"/>
          </a:xfrm>
        </p:grpSpPr>
        <p:grpSp>
          <p:nvGrpSpPr>
            <p:cNvPr id="46" name="组合 45"/>
            <p:cNvGrpSpPr/>
            <p:nvPr/>
          </p:nvGrpSpPr>
          <p:grpSpPr>
            <a:xfrm>
              <a:off x="2916" y="9026"/>
              <a:ext cx="1304" cy="1640"/>
              <a:chOff x="6462" y="3431"/>
              <a:chExt cx="1304" cy="1304"/>
            </a:xfrm>
          </p:grpSpPr>
          <p:sp>
            <p:nvSpPr>
              <p:cNvPr id="47" name="椭圆 46"/>
              <p:cNvSpPr/>
              <p:nvPr>
                <p:custDataLst>
                  <p:tags r:id="rId24"/>
                </p:custDataLst>
              </p:nvPr>
            </p:nvSpPr>
            <p:spPr>
              <a:xfrm>
                <a:off x="6462" y="3431"/>
                <a:ext cx="1304" cy="1304"/>
              </a:xfrm>
              <a:prstGeom prst="ellipse">
                <a:avLst/>
              </a:prstGeom>
              <a:solidFill>
                <a:srgbClr val="2094C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8" name="椭圆 47"/>
              <p:cNvSpPr/>
              <p:nvPr>
                <p:custDataLst>
                  <p:tags r:id="rId25"/>
                </p:custDataLst>
              </p:nvPr>
            </p:nvSpPr>
            <p:spPr>
              <a:xfrm>
                <a:off x="6632" y="3599"/>
                <a:ext cx="964" cy="964"/>
              </a:xfrm>
              <a:prstGeom prst="ellipse">
                <a:avLst/>
              </a:prstGeom>
              <a:solidFill>
                <a:srgbClr val="2094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9" name="椭圆 48"/>
              <p:cNvSpPr/>
              <p:nvPr>
                <p:custDataLst>
                  <p:tags r:id="rId26"/>
                </p:custDataLst>
              </p:nvPr>
            </p:nvSpPr>
            <p:spPr>
              <a:xfrm>
                <a:off x="6746" y="3714"/>
                <a:ext cx="737" cy="737"/>
              </a:xfrm>
              <a:prstGeom prst="ellipse">
                <a:avLst/>
              </a:prstGeom>
              <a:solidFill>
                <a:srgbClr val="2094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50" name="文本框 49"/>
            <p:cNvSpPr txBox="1"/>
            <p:nvPr>
              <p:custDataLst>
                <p:tags r:id="rId1"/>
              </p:custDataLst>
            </p:nvPr>
          </p:nvSpPr>
          <p:spPr>
            <a:xfrm>
              <a:off x="12656" y="5437"/>
              <a:ext cx="2947" cy="3706"/>
            </a:xfrm>
            <a:prstGeom prst="rect">
              <a:avLst/>
            </a:prstGeom>
            <a:noFill/>
          </p:spPr>
          <p:txBody>
            <a:bodyPr wrap="square" rtlCol="0">
              <a:spAutoFit/>
            </a:bodyPr>
            <a:lstStyle/>
            <a:p>
              <a:pPr>
                <a:lnSpc>
                  <a:spcPct val="150000"/>
                </a:lnSpc>
              </a:pPr>
              <a:r>
                <a:rPr lang="en-US" altLang="zh-CN" sz="1400" dirty="0">
                  <a:solidFill>
                    <a:schemeClr val="lt1"/>
                  </a:solidFill>
                  <a:latin typeface="方正教材规范楷体_GBK" charset="0"/>
                  <a:ea typeface="方正教材规范楷体_GBK" charset="0"/>
                  <a:sym typeface="+mn-ea"/>
                </a:rPr>
                <a:t>XX</a:t>
              </a:r>
              <a:r>
                <a:rPr lang="zh-CN" altLang="en-US" sz="1400" dirty="0">
                  <a:solidFill>
                    <a:schemeClr val="lt1"/>
                  </a:solidFill>
                  <a:latin typeface="方正教材规范楷体_GBK" charset="0"/>
                  <a:ea typeface="方正教材规范楷体_GBK" charset="0"/>
                  <a:sym typeface="+mn-ea"/>
                </a:rPr>
                <a:t>科技创始人，拥有</a:t>
              </a:r>
              <a:r>
                <a:rPr lang="en-US" altLang="zh-CN" sz="1400" dirty="0">
                  <a:solidFill>
                    <a:schemeClr val="lt1"/>
                  </a:solidFill>
                  <a:latin typeface="方正教材规范楷体_GBK" charset="0"/>
                  <a:ea typeface="方正教材规范楷体_GBK" charset="0"/>
                  <a:sym typeface="+mn-ea"/>
                </a:rPr>
                <a:t>7</a:t>
              </a:r>
              <a:r>
                <a:rPr lang="zh-CN" altLang="en-US" sz="1400" dirty="0">
                  <a:solidFill>
                    <a:schemeClr val="lt1"/>
                  </a:solidFill>
                  <a:latin typeface="方正教材规范楷体_GBK" charset="0"/>
                  <a:ea typeface="方正教材规范楷体_GBK" charset="0"/>
                  <a:sym typeface="+mn-ea"/>
                </a:rPr>
                <a:t>年多翻译市场营销实战和管理经验，了解市场需求在翻译领域，服务众行业，擅长战略布局市场营销及需求探索</a:t>
              </a:r>
            </a:p>
          </p:txBody>
        </p:sp>
        <p:cxnSp>
          <p:nvCxnSpPr>
            <p:cNvPr id="131" name="直接连接符 130"/>
            <p:cNvCxnSpPr/>
            <p:nvPr/>
          </p:nvCxnSpPr>
          <p:spPr>
            <a:xfrm>
              <a:off x="2749" y="3167"/>
              <a:ext cx="0" cy="5272"/>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760" y="8475"/>
              <a:ext cx="518" cy="1013"/>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grpSp>
          <p:nvGrpSpPr>
            <p:cNvPr id="138" name="组合 137"/>
            <p:cNvGrpSpPr/>
            <p:nvPr/>
          </p:nvGrpSpPr>
          <p:grpSpPr>
            <a:xfrm>
              <a:off x="6162" y="3019"/>
              <a:ext cx="1618" cy="1723"/>
              <a:chOff x="6632" y="3083"/>
              <a:chExt cx="1304" cy="1304"/>
            </a:xfrm>
          </p:grpSpPr>
          <p:sp>
            <p:nvSpPr>
              <p:cNvPr id="139" name="椭圆 138"/>
              <p:cNvSpPr/>
              <p:nvPr>
                <p:custDataLst>
                  <p:tags r:id="rId21"/>
                </p:custDataLst>
              </p:nvPr>
            </p:nvSpPr>
            <p:spPr>
              <a:xfrm>
                <a:off x="6632" y="3083"/>
                <a:ext cx="1304" cy="1304"/>
              </a:xfrm>
              <a:prstGeom prst="ellipse">
                <a:avLst/>
              </a:prstGeom>
              <a:solidFill>
                <a:srgbClr val="2094C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0" name="椭圆 139"/>
              <p:cNvSpPr/>
              <p:nvPr>
                <p:custDataLst>
                  <p:tags r:id="rId22"/>
                </p:custDataLst>
              </p:nvPr>
            </p:nvSpPr>
            <p:spPr>
              <a:xfrm>
                <a:off x="6802" y="3254"/>
                <a:ext cx="964" cy="964"/>
              </a:xfrm>
              <a:prstGeom prst="ellipse">
                <a:avLst/>
              </a:prstGeom>
              <a:solidFill>
                <a:srgbClr val="2094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1" name="椭圆 140"/>
              <p:cNvSpPr/>
              <p:nvPr>
                <p:custDataLst>
                  <p:tags r:id="rId23"/>
                </p:custDataLst>
              </p:nvPr>
            </p:nvSpPr>
            <p:spPr>
              <a:xfrm>
                <a:off x="6915" y="3367"/>
                <a:ext cx="737" cy="737"/>
              </a:xfrm>
              <a:prstGeom prst="ellipse">
                <a:avLst/>
              </a:prstGeom>
              <a:solidFill>
                <a:srgbClr val="2094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48" name="文本框 147"/>
            <p:cNvSpPr txBox="1"/>
            <p:nvPr>
              <p:custDataLst>
                <p:tags r:id="rId2"/>
              </p:custDataLst>
            </p:nvPr>
          </p:nvSpPr>
          <p:spPr>
            <a:xfrm>
              <a:off x="6162" y="5214"/>
              <a:ext cx="3082" cy="4724"/>
            </a:xfrm>
            <a:prstGeom prst="rect">
              <a:avLst/>
            </a:prstGeom>
            <a:noFill/>
          </p:spPr>
          <p:txBody>
            <a:bodyPr wrap="square" rtlCol="0">
              <a:spAutoFit/>
            </a:bodyPr>
            <a:lstStyle/>
            <a:p>
              <a:pPr>
                <a:lnSpc>
                  <a:spcPct val="150000"/>
                </a:lnSpc>
              </a:pPr>
              <a:r>
                <a:rPr lang="en-US" altLang="zh-CN" sz="1400" dirty="0">
                  <a:solidFill>
                    <a:schemeClr val="lt1"/>
                  </a:solidFill>
                  <a:latin typeface="方正教材规范楷体_GBK" charset="0"/>
                  <a:ea typeface="方正教材规范楷体_GBK" charset="0"/>
                  <a:sym typeface="+mn-ea"/>
                </a:rPr>
                <a:t>xx</a:t>
              </a:r>
              <a:r>
                <a:rPr lang="zh-CN" altLang="en-US" sz="1400" dirty="0">
                  <a:solidFill>
                    <a:schemeClr val="lt1"/>
                  </a:solidFill>
                  <a:latin typeface="方正教材规范楷体_GBK" charset="0"/>
                  <a:ea typeface="方正教材规范楷体_GBK" charset="0"/>
                  <a:sym typeface="+mn-ea"/>
                </a:rPr>
                <a:t>科技创始人，浙江大学计算机专业博士，浙大城市学院副教授，人工智能专业负责人。浙江大学、浙江工业大学硕士生导师，杭州市特支人才计划第二层次，杭州市教育系 统优秀教师</a:t>
              </a:r>
            </a:p>
          </p:txBody>
        </p:sp>
        <p:grpSp>
          <p:nvGrpSpPr>
            <p:cNvPr id="150" name="组合 149"/>
            <p:cNvGrpSpPr/>
            <p:nvPr/>
          </p:nvGrpSpPr>
          <p:grpSpPr>
            <a:xfrm rot="10800000" flipH="1">
              <a:off x="6094" y="4360"/>
              <a:ext cx="586" cy="6079"/>
              <a:chOff x="5989" y="1320"/>
              <a:chExt cx="491" cy="4602"/>
            </a:xfrm>
          </p:grpSpPr>
          <p:cxnSp>
            <p:nvCxnSpPr>
              <p:cNvPr id="151" name="直接连接符 150"/>
              <p:cNvCxnSpPr/>
              <p:nvPr/>
            </p:nvCxnSpPr>
            <p:spPr>
              <a:xfrm>
                <a:off x="5991" y="1320"/>
                <a:ext cx="0" cy="4139"/>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989" y="5456"/>
                <a:ext cx="465" cy="442"/>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sp>
            <p:nvSpPr>
              <p:cNvPr id="153" name="椭圆 152"/>
              <p:cNvSpPr/>
              <p:nvPr>
                <p:custDataLst>
                  <p:tags r:id="rId20"/>
                </p:custDataLst>
              </p:nvPr>
            </p:nvSpPr>
            <p:spPr>
              <a:xfrm>
                <a:off x="6423" y="5865"/>
                <a:ext cx="57" cy="57"/>
              </a:xfrm>
              <a:prstGeom prst="ellipse">
                <a:avLst/>
              </a:prstGeom>
              <a:solidFill>
                <a:srgbClr val="2094CE"/>
              </a:solidFill>
              <a:ln w="6350">
                <a:solidFill>
                  <a:srgbClr val="1C6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52" name="文本框 51"/>
            <p:cNvSpPr txBox="1"/>
            <p:nvPr>
              <p:custDataLst>
                <p:tags r:id="rId3"/>
              </p:custDataLst>
            </p:nvPr>
          </p:nvSpPr>
          <p:spPr>
            <a:xfrm>
              <a:off x="12857" y="4475"/>
              <a:ext cx="2778" cy="725"/>
            </a:xfrm>
            <a:prstGeom prst="rect">
              <a:avLst/>
            </a:prstGeom>
            <a:noFill/>
          </p:spPr>
          <p:txBody>
            <a:bodyPr wrap="square" rtlCol="0">
              <a:spAutoFit/>
            </a:bodyPr>
            <a:lstStyle/>
            <a:p>
              <a:pPr algn="ctr"/>
              <a:r>
                <a:rPr lang="zh-CN" altLang="en-US" sz="2400" b="1" dirty="0">
                  <a:solidFill>
                    <a:schemeClr val="lt1"/>
                  </a:solidFill>
                  <a:latin typeface="方正教材规范楷体_GBK" charset="0"/>
                  <a:ea typeface="方正教材规范楷体_GBK" charset="0"/>
                </a:rPr>
                <a:t>谢    烨</a:t>
              </a:r>
            </a:p>
          </p:txBody>
        </p:sp>
        <p:sp>
          <p:nvSpPr>
            <p:cNvPr id="93" name="文本框 92"/>
            <p:cNvSpPr txBox="1"/>
            <p:nvPr>
              <p:custDataLst>
                <p:tags r:id="rId4"/>
              </p:custDataLst>
            </p:nvPr>
          </p:nvSpPr>
          <p:spPr>
            <a:xfrm>
              <a:off x="6445" y="4277"/>
              <a:ext cx="2778" cy="725"/>
            </a:xfrm>
            <a:prstGeom prst="rect">
              <a:avLst/>
            </a:prstGeom>
            <a:noFill/>
          </p:spPr>
          <p:txBody>
            <a:bodyPr wrap="square" rtlCol="0">
              <a:spAutoFit/>
            </a:bodyPr>
            <a:lstStyle/>
            <a:p>
              <a:pPr algn="ctr"/>
              <a:r>
                <a:rPr lang="en-US" altLang="zh-CN" sz="2400" dirty="0">
                  <a:solidFill>
                    <a:schemeClr val="lt1"/>
                  </a:solidFill>
                  <a:latin typeface="方正教材规范楷体_GBK" charset="0"/>
                  <a:ea typeface="方正教材规范楷体_GBK" charset="0"/>
                </a:rPr>
                <a:t>金苍宏博士</a:t>
              </a:r>
              <a:endParaRPr lang="zh-CN" altLang="en-US" sz="2400" b="1" dirty="0">
                <a:solidFill>
                  <a:schemeClr val="lt1"/>
                </a:solidFill>
                <a:latin typeface="方正教材规范楷体_GBK" charset="0"/>
                <a:ea typeface="方正教材规范楷体_GBK" charset="0"/>
              </a:endParaRPr>
            </a:p>
          </p:txBody>
        </p:sp>
        <p:sp>
          <p:nvSpPr>
            <p:cNvPr id="57" name="椭圆 56"/>
            <p:cNvSpPr/>
            <p:nvPr>
              <p:custDataLst>
                <p:tags r:id="rId5"/>
              </p:custDataLst>
            </p:nvPr>
          </p:nvSpPr>
          <p:spPr>
            <a:xfrm>
              <a:off x="9192" y="9611"/>
              <a:ext cx="1304" cy="1640"/>
            </a:xfrm>
            <a:prstGeom prst="ellipse">
              <a:avLst/>
            </a:prstGeom>
            <a:solidFill>
              <a:srgbClr val="2094C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 name="椭圆 57"/>
            <p:cNvSpPr/>
            <p:nvPr>
              <p:custDataLst>
                <p:tags r:id="rId6"/>
              </p:custDataLst>
            </p:nvPr>
          </p:nvSpPr>
          <p:spPr>
            <a:xfrm>
              <a:off x="9383" y="9825"/>
              <a:ext cx="964" cy="1212"/>
            </a:xfrm>
            <a:prstGeom prst="ellipse">
              <a:avLst/>
            </a:prstGeom>
            <a:solidFill>
              <a:srgbClr val="2094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椭圆 58"/>
            <p:cNvSpPr/>
            <p:nvPr>
              <p:custDataLst>
                <p:tags r:id="rId7"/>
              </p:custDataLst>
            </p:nvPr>
          </p:nvSpPr>
          <p:spPr>
            <a:xfrm>
              <a:off x="9527" y="9968"/>
              <a:ext cx="737" cy="927"/>
            </a:xfrm>
            <a:prstGeom prst="ellipse">
              <a:avLst/>
            </a:prstGeom>
            <a:solidFill>
              <a:srgbClr val="2094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2" name="椭圆 81"/>
            <p:cNvSpPr/>
            <p:nvPr>
              <p:custDataLst>
                <p:tags r:id="rId8"/>
              </p:custDataLst>
            </p:nvPr>
          </p:nvSpPr>
          <p:spPr>
            <a:xfrm>
              <a:off x="16163" y="10110"/>
              <a:ext cx="737" cy="927"/>
            </a:xfrm>
            <a:prstGeom prst="ellipse">
              <a:avLst/>
            </a:prstGeom>
            <a:solidFill>
              <a:srgbClr val="2094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文本框 59"/>
            <p:cNvSpPr txBox="1"/>
            <p:nvPr>
              <p:custDataLst>
                <p:tags r:id="rId9"/>
              </p:custDataLst>
            </p:nvPr>
          </p:nvSpPr>
          <p:spPr>
            <a:xfrm>
              <a:off x="2923" y="4580"/>
              <a:ext cx="3001" cy="4724"/>
            </a:xfrm>
            <a:prstGeom prst="rect">
              <a:avLst/>
            </a:prstGeom>
            <a:noFill/>
          </p:spPr>
          <p:txBody>
            <a:bodyPr wrap="square" rtlCol="0">
              <a:spAutoFit/>
            </a:bodyPr>
            <a:lstStyle/>
            <a:p>
              <a:pPr>
                <a:lnSpc>
                  <a:spcPct val="150000"/>
                </a:lnSpc>
                <a:defRPr/>
              </a:pPr>
              <a:r>
                <a:rPr lang="en-US" altLang="zh-CN" sz="1400" dirty="0">
                  <a:solidFill>
                    <a:schemeClr val="lt1"/>
                  </a:solidFill>
                  <a:latin typeface="方正教材规范楷体_GBK" charset="0"/>
                  <a:ea typeface="方正教材规范楷体_GBK" charset="0"/>
                  <a:sym typeface="+mn-ea"/>
                </a:rPr>
                <a:t>XX</a:t>
              </a:r>
              <a:r>
                <a:rPr lang="zh-CN" altLang="en-US" sz="1400" dirty="0">
                  <a:solidFill>
                    <a:schemeClr val="lt1"/>
                  </a:solidFill>
                  <a:latin typeface="方正教材规范楷体_GBK" charset="0"/>
                  <a:ea typeface="方正教材规范楷体_GBK" charset="0"/>
                  <a:sym typeface="+mn-ea"/>
                </a:rPr>
                <a:t>科技创始人，美国德克萨斯大学达拉斯分校计算科学硕士，曾任职美国</a:t>
              </a:r>
              <a:r>
                <a:rPr lang="en-US" altLang="zh-CN" sz="1400" dirty="0" err="1">
                  <a:solidFill>
                    <a:schemeClr val="lt1"/>
                  </a:solidFill>
                  <a:latin typeface="方正教材规范楷体_GBK" charset="0"/>
                  <a:ea typeface="方正教材规范楷体_GBK" charset="0"/>
                  <a:sym typeface="+mn-ea"/>
                </a:rPr>
                <a:t>TraxID</a:t>
              </a:r>
              <a:r>
                <a:rPr lang="en-US" altLang="zh-CN" sz="1400" dirty="0">
                  <a:solidFill>
                    <a:schemeClr val="lt1"/>
                  </a:solidFill>
                  <a:latin typeface="方正教材规范楷体_GBK" charset="0"/>
                  <a:ea typeface="方正教材规范楷体_GBK" charset="0"/>
                  <a:sym typeface="+mn-ea"/>
                </a:rPr>
                <a:t>, LLC</a:t>
              </a:r>
              <a:r>
                <a:rPr lang="zh-CN" altLang="en-US" sz="1400" dirty="0">
                  <a:solidFill>
                    <a:schemeClr val="lt1"/>
                  </a:solidFill>
                  <a:latin typeface="方正教材规范楷体_GBK" charset="0"/>
                  <a:ea typeface="方正教材规范楷体_GBK" charset="0"/>
                  <a:sym typeface="+mn-ea"/>
                </a:rPr>
                <a:t>公司软件工程师一职，拥有</a:t>
              </a:r>
              <a:r>
                <a:rPr lang="en-US" altLang="zh-CN" sz="1400" dirty="0">
                  <a:solidFill>
                    <a:schemeClr val="lt1"/>
                  </a:solidFill>
                  <a:latin typeface="方正教材规范楷体_GBK" charset="0"/>
                  <a:ea typeface="方正教材规范楷体_GBK" charset="0"/>
                  <a:sym typeface="+mn-ea"/>
                </a:rPr>
                <a:t>8</a:t>
              </a:r>
              <a:r>
                <a:rPr lang="zh-CN" altLang="en-US" sz="1400" dirty="0">
                  <a:solidFill>
                    <a:schemeClr val="lt1"/>
                  </a:solidFill>
                  <a:latin typeface="方正教材规范楷体_GBK" charset="0"/>
                  <a:ea typeface="方正教材规范楷体_GBK" charset="0"/>
                  <a:sym typeface="+mn-ea"/>
                </a:rPr>
                <a:t>年多软件开发及管理经验，专注于人工智能及数据分析研究</a:t>
              </a:r>
            </a:p>
          </p:txBody>
        </p:sp>
        <p:cxnSp>
          <p:nvCxnSpPr>
            <p:cNvPr id="62" name="直接连接符 61"/>
            <p:cNvCxnSpPr/>
            <p:nvPr/>
          </p:nvCxnSpPr>
          <p:spPr>
            <a:xfrm>
              <a:off x="15690" y="3614"/>
              <a:ext cx="0" cy="5386"/>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5691" y="9004"/>
              <a:ext cx="376" cy="1108"/>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sp>
          <p:nvSpPr>
            <p:cNvPr id="94" name="文本框 93"/>
            <p:cNvSpPr txBox="1"/>
            <p:nvPr>
              <p:custDataLst>
                <p:tags r:id="rId10"/>
              </p:custDataLst>
            </p:nvPr>
          </p:nvSpPr>
          <p:spPr>
            <a:xfrm>
              <a:off x="2915" y="3778"/>
              <a:ext cx="2778" cy="725"/>
            </a:xfrm>
            <a:prstGeom prst="rect">
              <a:avLst/>
            </a:prstGeom>
            <a:noFill/>
          </p:spPr>
          <p:txBody>
            <a:bodyPr wrap="square" rtlCol="0">
              <a:spAutoFit/>
            </a:bodyPr>
            <a:lstStyle/>
            <a:p>
              <a:pPr algn="ctr"/>
              <a:r>
                <a:rPr lang="zh-CN" altLang="en-US" sz="2400" dirty="0">
                  <a:solidFill>
                    <a:schemeClr val="lt1"/>
                  </a:solidFill>
                  <a:latin typeface="方正教材规范楷体_GBK" charset="0"/>
                  <a:ea typeface="方正教材规范楷体_GBK" charset="0"/>
                </a:rPr>
                <a:t>鲍世哲硕士</a:t>
              </a:r>
            </a:p>
          </p:txBody>
        </p:sp>
        <p:sp>
          <p:nvSpPr>
            <p:cNvPr id="67" name="椭圆 66"/>
            <p:cNvSpPr/>
            <p:nvPr>
              <p:custDataLst>
                <p:tags r:id="rId11"/>
              </p:custDataLst>
            </p:nvPr>
          </p:nvSpPr>
          <p:spPr>
            <a:xfrm>
              <a:off x="12611" y="3090"/>
              <a:ext cx="1529" cy="1722"/>
            </a:xfrm>
            <a:prstGeom prst="ellipse">
              <a:avLst/>
            </a:prstGeom>
            <a:solidFill>
              <a:srgbClr val="2094C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8" name="椭圆 67"/>
            <p:cNvSpPr/>
            <p:nvPr>
              <p:custDataLst>
                <p:tags r:id="rId12"/>
              </p:custDataLst>
            </p:nvPr>
          </p:nvSpPr>
          <p:spPr>
            <a:xfrm>
              <a:off x="12812" y="3316"/>
              <a:ext cx="1130" cy="1273"/>
            </a:xfrm>
            <a:prstGeom prst="ellipse">
              <a:avLst/>
            </a:prstGeom>
            <a:solidFill>
              <a:srgbClr val="2094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椭圆 68"/>
            <p:cNvSpPr/>
            <p:nvPr>
              <p:custDataLst>
                <p:tags r:id="rId13"/>
              </p:custDataLst>
            </p:nvPr>
          </p:nvSpPr>
          <p:spPr>
            <a:xfrm>
              <a:off x="12945" y="3465"/>
              <a:ext cx="864" cy="973"/>
            </a:xfrm>
            <a:prstGeom prst="ellipse">
              <a:avLst/>
            </a:prstGeom>
            <a:solidFill>
              <a:srgbClr val="2094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 name="文本框 69"/>
            <p:cNvSpPr txBox="1"/>
            <p:nvPr>
              <p:custDataLst>
                <p:tags r:id="rId14"/>
              </p:custDataLst>
            </p:nvPr>
          </p:nvSpPr>
          <p:spPr>
            <a:xfrm>
              <a:off x="15792" y="4589"/>
              <a:ext cx="4287" cy="6251"/>
            </a:xfrm>
            <a:prstGeom prst="rect">
              <a:avLst/>
            </a:prstGeom>
            <a:noFill/>
          </p:spPr>
          <p:txBody>
            <a:bodyPr wrap="square" rtlCol="0">
              <a:spAutoFit/>
            </a:bodyPr>
            <a:lstStyle/>
            <a:p>
              <a:pPr algn="ctr">
                <a:lnSpc>
                  <a:spcPct val="150000"/>
                </a:lnSpc>
              </a:pPr>
              <a:r>
                <a:rPr lang="zh-CN" altLang="en-US" sz="1400" dirty="0">
                  <a:solidFill>
                    <a:schemeClr val="lt1"/>
                  </a:solidFill>
                  <a:latin typeface="方正教材规范楷体_GBK" charset="0"/>
                  <a:ea typeface="方正教材规范楷体_GBK" charset="0"/>
                  <a:sym typeface="+mn-ea"/>
                </a:rPr>
                <a:t>特聘专家</a:t>
              </a:r>
            </a:p>
            <a:p>
              <a:pPr>
                <a:lnSpc>
                  <a:spcPct val="150000"/>
                </a:lnSpc>
              </a:pPr>
              <a:r>
                <a:rPr lang="zh-CN" altLang="en-US" sz="1400" dirty="0">
                  <a:solidFill>
                    <a:schemeClr val="lt1"/>
                  </a:solidFill>
                  <a:latin typeface="方正教材规范楷体_GBK" charset="0"/>
                  <a:ea typeface="方正教材规范楷体_GBK" charset="0"/>
                  <a:sym typeface="+mn-ea"/>
                </a:rPr>
                <a:t>浙江大学计算机学院教授，博士生导师，浙江大学计算机软件研究所副所长，浙江大学智能教育研究中心主任，历任杭州市信息化办公室副主任、浙江大学城市学院副院长。担任中国计算机学会软件工程专业委员会委员，杭州市数字经济人才协会会长，杭州市数字经济联合会副会长。</a:t>
              </a:r>
              <a:r>
                <a:rPr lang="zh-CN" altLang="en-US" sz="1400" dirty="0">
                  <a:solidFill>
                    <a:schemeClr val="bg1"/>
                  </a:solidFill>
                  <a:latin typeface="方正教材规范楷体_GBK" charset="0"/>
                  <a:ea typeface="方正教材规范楷体_GBK" charset="0"/>
                  <a:sym typeface="+mn-ea"/>
                </a:rPr>
                <a:t>获霍英东优秀青年教师奖，入选浙江省151人才工程。</a:t>
              </a:r>
            </a:p>
          </p:txBody>
        </p:sp>
        <p:cxnSp>
          <p:nvCxnSpPr>
            <p:cNvPr id="72" name="直接连接符 71"/>
            <p:cNvCxnSpPr/>
            <p:nvPr/>
          </p:nvCxnSpPr>
          <p:spPr>
            <a:xfrm rot="10800000" flipH="1">
              <a:off x="12545" y="5040"/>
              <a:ext cx="0" cy="5467"/>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12543" y="4460"/>
              <a:ext cx="524" cy="584"/>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15"/>
              </p:custDataLst>
            </p:nvPr>
          </p:nvSpPr>
          <p:spPr>
            <a:xfrm rot="10800000" flipH="1">
              <a:off x="13032" y="4428"/>
              <a:ext cx="64" cy="75"/>
            </a:xfrm>
            <a:prstGeom prst="ellipse">
              <a:avLst/>
            </a:prstGeom>
            <a:solidFill>
              <a:srgbClr val="2094CE"/>
            </a:solidFill>
            <a:ln w="6350">
              <a:solidFill>
                <a:srgbClr val="1C6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2" name="文本框 91"/>
            <p:cNvSpPr txBox="1"/>
            <p:nvPr>
              <p:custDataLst>
                <p:tags r:id="rId16"/>
              </p:custDataLst>
            </p:nvPr>
          </p:nvSpPr>
          <p:spPr>
            <a:xfrm>
              <a:off x="16256" y="3864"/>
              <a:ext cx="3114" cy="725"/>
            </a:xfrm>
            <a:prstGeom prst="rect">
              <a:avLst/>
            </a:prstGeom>
            <a:noFill/>
          </p:spPr>
          <p:txBody>
            <a:bodyPr wrap="square" rtlCol="0">
              <a:spAutoFit/>
            </a:bodyPr>
            <a:lstStyle/>
            <a:p>
              <a:pPr algn="ctr"/>
              <a:r>
                <a:rPr lang="zh-CN" altLang="en-US" sz="2400" dirty="0">
                  <a:solidFill>
                    <a:schemeClr val="lt1"/>
                  </a:solidFill>
                  <a:latin typeface="方正教材规范楷体_GBK" charset="0"/>
                  <a:ea typeface="方正教材规范楷体_GBK" charset="0"/>
                </a:rPr>
                <a:t>应</a:t>
              </a:r>
              <a:r>
                <a:rPr lang="en-US" altLang="zh-CN" sz="2400" dirty="0">
                  <a:solidFill>
                    <a:schemeClr val="lt1"/>
                  </a:solidFill>
                  <a:latin typeface="方正教材规范楷体_GBK" charset="0"/>
                  <a:ea typeface="方正教材规范楷体_GBK" charset="0"/>
                </a:rPr>
                <a:t> </a:t>
              </a:r>
              <a:r>
                <a:rPr lang="zh-CN" altLang="en-US" sz="2400" dirty="0">
                  <a:solidFill>
                    <a:schemeClr val="lt1"/>
                  </a:solidFill>
                  <a:latin typeface="方正教材规范楷体_GBK" charset="0"/>
                  <a:ea typeface="方正教材规范楷体_GBK" charset="0"/>
                </a:rPr>
                <a:t>晶</a:t>
              </a:r>
              <a:r>
                <a:rPr lang="en-US" altLang="zh-CN" sz="2400" dirty="0">
                  <a:solidFill>
                    <a:schemeClr val="lt1"/>
                  </a:solidFill>
                  <a:latin typeface="方正教材规范楷体_GBK" charset="0"/>
                  <a:ea typeface="方正教材规范楷体_GBK" charset="0"/>
                </a:rPr>
                <a:t> </a:t>
              </a:r>
              <a:r>
                <a:rPr lang="zh-CN" altLang="en-US" sz="2400" dirty="0">
                  <a:solidFill>
                    <a:schemeClr val="lt1"/>
                  </a:solidFill>
                  <a:latin typeface="方正教材规范楷体_GBK" charset="0"/>
                  <a:ea typeface="方正教材规范楷体_GBK" charset="0"/>
                </a:rPr>
                <a:t>教</a:t>
              </a:r>
              <a:r>
                <a:rPr lang="en-US" altLang="zh-CN" sz="2400" dirty="0">
                  <a:solidFill>
                    <a:schemeClr val="lt1"/>
                  </a:solidFill>
                  <a:latin typeface="方正教材规范楷体_GBK" charset="0"/>
                  <a:ea typeface="方正教材规范楷体_GBK" charset="0"/>
                </a:rPr>
                <a:t> </a:t>
              </a:r>
              <a:r>
                <a:rPr lang="zh-CN" altLang="en-US" sz="2400" dirty="0">
                  <a:solidFill>
                    <a:schemeClr val="lt1"/>
                  </a:solidFill>
                  <a:latin typeface="方正教材规范楷体_GBK" charset="0"/>
                  <a:ea typeface="方正教材规范楷体_GBK" charset="0"/>
                </a:rPr>
                <a:t>授</a:t>
              </a:r>
            </a:p>
          </p:txBody>
        </p:sp>
        <p:sp>
          <p:nvSpPr>
            <p:cNvPr id="76" name="椭圆 75"/>
            <p:cNvSpPr/>
            <p:nvPr>
              <p:custDataLst>
                <p:tags r:id="rId17"/>
              </p:custDataLst>
            </p:nvPr>
          </p:nvSpPr>
          <p:spPr>
            <a:xfrm>
              <a:off x="9207" y="8867"/>
              <a:ext cx="1304" cy="1640"/>
            </a:xfrm>
            <a:prstGeom prst="ellipse">
              <a:avLst/>
            </a:prstGeom>
            <a:solidFill>
              <a:srgbClr val="2094C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 name="文本框 76"/>
            <p:cNvSpPr txBox="1"/>
            <p:nvPr>
              <p:custDataLst>
                <p:tags r:id="rId18"/>
              </p:custDataLst>
            </p:nvPr>
          </p:nvSpPr>
          <p:spPr>
            <a:xfrm>
              <a:off x="9572" y="4277"/>
              <a:ext cx="2971" cy="5233"/>
            </a:xfrm>
            <a:prstGeom prst="rect">
              <a:avLst/>
            </a:prstGeom>
            <a:noFill/>
          </p:spPr>
          <p:txBody>
            <a:bodyPr wrap="square" rtlCol="0">
              <a:spAutoFit/>
            </a:bodyPr>
            <a:lstStyle/>
            <a:p>
              <a:pPr>
                <a:lnSpc>
                  <a:spcPct val="150000"/>
                </a:lnSpc>
                <a:defRPr/>
              </a:pPr>
              <a:r>
                <a:rPr lang="zh-CN" altLang="en-US" sz="1400" dirty="0">
                  <a:solidFill>
                    <a:schemeClr val="lt1"/>
                  </a:solidFill>
                  <a:latin typeface="方正教材规范楷体_GBK" charset="0"/>
                  <a:ea typeface="方正教材规范楷体_GBK" charset="0"/>
                  <a:sym typeface="+mn-ea"/>
                </a:rPr>
                <a:t>唐帕科技联合创始人，现任深圳大学计算系研究员，曾任中科院自动所研究员；</a:t>
              </a:r>
              <a:r>
                <a:rPr lang="en-US" altLang="zh-CN" sz="1400" dirty="0">
                  <a:solidFill>
                    <a:schemeClr val="lt1"/>
                  </a:solidFill>
                  <a:latin typeface="方正教材规范楷体_GBK" charset="0"/>
                  <a:ea typeface="方正教材规范楷体_GBK" charset="0"/>
                  <a:sym typeface="+mn-ea"/>
                </a:rPr>
                <a:t>2013—2017</a:t>
              </a:r>
              <a:r>
                <a:rPr lang="zh-CN" altLang="en-US" sz="1400" dirty="0">
                  <a:solidFill>
                    <a:schemeClr val="lt1"/>
                  </a:solidFill>
                  <a:latin typeface="方正教材规范楷体_GBK" charset="0"/>
                  <a:ea typeface="方正教材规范楷体_GBK" charset="0"/>
                  <a:sym typeface="+mn-ea"/>
                </a:rPr>
                <a:t>年，曾任澳大利亚新南威尔士大学计算机学院和联邦科学研究院任职研究员，并获得了计算机博士学位</a:t>
              </a:r>
            </a:p>
          </p:txBody>
        </p:sp>
        <p:cxnSp>
          <p:nvCxnSpPr>
            <p:cNvPr id="79" name="直接连接符 78"/>
            <p:cNvCxnSpPr/>
            <p:nvPr/>
          </p:nvCxnSpPr>
          <p:spPr>
            <a:xfrm>
              <a:off x="9354" y="3601"/>
              <a:ext cx="0" cy="5205"/>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347" y="8756"/>
              <a:ext cx="250" cy="1075"/>
            </a:xfrm>
            <a:prstGeom prst="line">
              <a:avLst/>
            </a:prstGeom>
            <a:ln>
              <a:solidFill>
                <a:srgbClr val="1C6694"/>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custDataLst>
                <p:tags r:id="rId19"/>
              </p:custDataLst>
            </p:nvPr>
          </p:nvSpPr>
          <p:spPr>
            <a:xfrm>
              <a:off x="9383" y="3462"/>
              <a:ext cx="2778" cy="725"/>
            </a:xfrm>
            <a:prstGeom prst="rect">
              <a:avLst/>
            </a:prstGeom>
            <a:noFill/>
          </p:spPr>
          <p:txBody>
            <a:bodyPr wrap="square" rtlCol="0">
              <a:spAutoFit/>
            </a:bodyPr>
            <a:lstStyle/>
            <a:p>
              <a:pPr algn="ctr"/>
              <a:r>
                <a:rPr lang="zh-CN" altLang="en-US" sz="2400" dirty="0">
                  <a:solidFill>
                    <a:schemeClr val="lt1"/>
                  </a:solidFill>
                  <a:latin typeface="方正教材规范楷体_GBK" charset="0"/>
                  <a:ea typeface="方正教材规范楷体_GBK" charset="0"/>
                </a:rPr>
                <a:t>张</a:t>
              </a:r>
              <a:r>
                <a:rPr lang="en-US" altLang="zh-CN" sz="2400" dirty="0">
                  <a:solidFill>
                    <a:schemeClr val="lt1"/>
                  </a:solidFill>
                  <a:latin typeface="方正教材规范楷体_GBK" charset="0"/>
                  <a:ea typeface="方正教材规范楷体_GBK" charset="0"/>
                </a:rPr>
                <a:t> </a:t>
              </a:r>
              <a:r>
                <a:rPr lang="zh-CN" altLang="en-US" sz="2400" dirty="0">
                  <a:solidFill>
                    <a:schemeClr val="lt1"/>
                  </a:solidFill>
                  <a:latin typeface="方正教材规范楷体_GBK" charset="0"/>
                  <a:ea typeface="方正教材规范楷体_GBK" charset="0"/>
                </a:rPr>
                <a:t>劲</a:t>
              </a:r>
              <a:r>
                <a:rPr lang="en-US" altLang="zh-CN" sz="2400" dirty="0">
                  <a:solidFill>
                    <a:schemeClr val="lt1"/>
                  </a:solidFill>
                  <a:latin typeface="方正教材规范楷体_GBK" charset="0"/>
                  <a:ea typeface="方正教材规范楷体_GBK" charset="0"/>
                </a:rPr>
                <a:t> </a:t>
              </a:r>
              <a:r>
                <a:rPr lang="zh-CN" altLang="en-US" sz="2400" dirty="0">
                  <a:solidFill>
                    <a:schemeClr val="lt1"/>
                  </a:solidFill>
                  <a:latin typeface="方正教材规范楷体_GBK" charset="0"/>
                  <a:ea typeface="方正教材规范楷体_GBK" charset="0"/>
                </a:rPr>
                <a:t>博士</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形状 8"/>
          <p:cNvSpPr/>
          <p:nvPr/>
        </p:nvSpPr>
        <p:spPr>
          <a:xfrm>
            <a:off x="0" y="3372550"/>
            <a:ext cx="12192000" cy="3485450"/>
          </a:xfrm>
          <a:custGeom>
            <a:avLst/>
            <a:gdLst>
              <a:gd name="connsiteX0" fmla="*/ 12192000 w 12192000"/>
              <a:gd name="connsiteY0" fmla="*/ 0 h 3485450"/>
              <a:gd name="connsiteX1" fmla="*/ 12192000 w 12192000"/>
              <a:gd name="connsiteY1" fmla="*/ 3485450 h 3485450"/>
              <a:gd name="connsiteX2" fmla="*/ 0 w 12192000"/>
              <a:gd name="connsiteY2" fmla="*/ 3485450 h 3485450"/>
              <a:gd name="connsiteX3" fmla="*/ 0 w 12192000"/>
              <a:gd name="connsiteY3" fmla="*/ 2625058 h 3485450"/>
            </a:gdLst>
            <a:ahLst/>
            <a:cxnLst>
              <a:cxn ang="0">
                <a:pos x="connsiteX0" y="connsiteY0"/>
              </a:cxn>
              <a:cxn ang="0">
                <a:pos x="connsiteX1" y="connsiteY1"/>
              </a:cxn>
              <a:cxn ang="0">
                <a:pos x="connsiteX2" y="connsiteY2"/>
              </a:cxn>
              <a:cxn ang="0">
                <a:pos x="connsiteX3" y="connsiteY3"/>
              </a:cxn>
            </a:cxnLst>
            <a:rect l="l" t="t" r="r" b="b"/>
            <a:pathLst>
              <a:path w="12192000" h="3485450">
                <a:moveTo>
                  <a:pt x="12192000" y="0"/>
                </a:moveTo>
                <a:lnTo>
                  <a:pt x="12192000" y="3485450"/>
                </a:lnTo>
                <a:lnTo>
                  <a:pt x="0" y="3485450"/>
                </a:lnTo>
                <a:lnTo>
                  <a:pt x="0" y="2625058"/>
                </a:lnTo>
                <a:close/>
              </a:path>
            </a:pathLst>
          </a:custGeom>
          <a:blipFill dpi="0" rotWithShape="1">
            <a:blip r:embed="rId3"/>
            <a:srcRect/>
            <a:stretch>
              <a:fillRect l="-3637" t="-56820" r="-5224" b="-9706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651446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02</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a:t>
            </a:r>
            <a:r>
              <a:rPr lang="zh-CN" altLang="en-US" sz="3200" b="1" noProof="0" dirty="0">
                <a:ln>
                  <a:noFill/>
                </a:ln>
                <a:effectLst/>
                <a:uLnTx/>
                <a:uFillTx/>
                <a:latin typeface="方正教材规范楷体_GBK" charset="0"/>
                <a:ea typeface="方正教材规范楷体_GBK" charset="0"/>
                <a:cs typeface="+mn-ea"/>
                <a:sym typeface="+mn-lt"/>
              </a:rPr>
              <a:t>项目基本情况及技术创新水平</a:t>
            </a:r>
            <a:r>
              <a:rPr lang="en-US" altLang="zh-CN" sz="3200" b="1">
                <a:latin typeface="方正教材规范楷体_GBK" charset="0"/>
                <a:ea typeface="方正教材规范楷体_GBK" charset="0"/>
                <a:sym typeface="+mn-ea"/>
              </a:rPr>
              <a:t> </a:t>
            </a:r>
            <a:endParaRPr lang="en-US" altLang="zh-CN" sz="3200" b="1">
              <a:latin typeface="方正教材规范楷体_GBK" charset="0"/>
              <a:ea typeface="方正教材规范楷体_GBK"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endParaRPr>
          </a:p>
        </p:txBody>
      </p:sp>
      <p:sp>
        <p:nvSpPr>
          <p:cNvPr id="2" name="文本框 1"/>
          <p:cNvSpPr txBox="1"/>
          <p:nvPr/>
        </p:nvSpPr>
        <p:spPr>
          <a:xfrm>
            <a:off x="695325" y="2256790"/>
            <a:ext cx="7879080" cy="3444240"/>
          </a:xfrm>
          <a:prstGeom prst="rect">
            <a:avLst/>
          </a:prstGeom>
          <a:noFill/>
        </p:spPr>
        <p:txBody>
          <a:bodyPr wrap="square" rtlCol="0">
            <a:noAutofit/>
          </a:bodyPr>
          <a:lstStyle/>
          <a:p>
            <a:pPr algn="l">
              <a:lnSpc>
                <a:spcPct val="150000"/>
              </a:lnSpc>
              <a:buClrTx/>
              <a:buSzTx/>
              <a:buNone/>
            </a:pPr>
            <a:r>
              <a:rPr lang="en-US" altLang="zh-CN" sz="1800" dirty="0">
                <a:latin typeface="方正教材规范楷体_GBK" charset="0"/>
                <a:ea typeface="方正教材规范楷体_GBK" charset="0"/>
              </a:rPr>
              <a:t>      </a:t>
            </a:r>
            <a:r>
              <a:rPr lang="zh-CN" altLang="en-US" sz="2000" dirty="0">
                <a:latin typeface="方正教材规范楷体_GBK" charset="0"/>
                <a:ea typeface="方正教材规范楷体_GBK" charset="0"/>
              </a:rPr>
              <a:t>项目：</a:t>
            </a:r>
            <a:r>
              <a:rPr lang="en-US" altLang="zh-CN" sz="2000" dirty="0">
                <a:latin typeface="方正教材规范楷体_GBK" charset="0"/>
                <a:ea typeface="方正教材规范楷体_GBK" charset="0"/>
              </a:rPr>
              <a:t>XX</a:t>
            </a:r>
            <a:r>
              <a:rPr lang="zh-CN" altLang="en-US" sz="2000" dirty="0">
                <a:latin typeface="方正教材规范楷体_GBK" charset="0"/>
                <a:ea typeface="方正教材规范楷体_GBK" charset="0"/>
              </a:rPr>
              <a:t>科技主要从事</a:t>
            </a:r>
            <a:r>
              <a:rPr lang="en-US" altLang="zh-CN" sz="2000" dirty="0">
                <a:latin typeface="方正教材规范楷体_GBK" charset="0"/>
                <a:ea typeface="方正教材规范楷体_GBK" charset="0"/>
              </a:rPr>
              <a:t>NLP</a:t>
            </a:r>
            <a:r>
              <a:rPr lang="zh-CN" altLang="en-US" sz="2000" dirty="0">
                <a:latin typeface="方正教材规范楷体_GBK" charset="0"/>
                <a:ea typeface="方正教材规范楷体_GBK" charset="0"/>
              </a:rPr>
              <a:t>智能</a:t>
            </a:r>
            <a:r>
              <a:rPr lang="zh-CN" altLang="en-US" sz="2000" dirty="0">
                <a:solidFill>
                  <a:srgbClr val="FF0000"/>
                </a:solidFill>
                <a:latin typeface="方正教材规范楷体_GBK" charset="0"/>
                <a:ea typeface="方正教材规范楷体_GBK" charset="0"/>
              </a:rPr>
              <a:t>场景翻译</a:t>
            </a:r>
            <a:r>
              <a:rPr lang="zh-CN" altLang="en-US" sz="2000" dirty="0">
                <a:latin typeface="方正教材规范楷体_GBK" charset="0"/>
                <a:ea typeface="方正教材规范楷体_GBK" charset="0"/>
              </a:rPr>
              <a:t>的软件系统与硬件产品研发及销售，产品基于</a:t>
            </a:r>
            <a:r>
              <a:rPr lang="zh-CN" altLang="en-US" sz="2000" dirty="0">
                <a:latin typeface="方正教材规范楷体_GBK" charset="0"/>
                <a:ea typeface="方正教材规范楷体_GBK" charset="0"/>
                <a:sym typeface="+mn-ea"/>
              </a:rPr>
              <a:t>翻译系统的为底层优势为企业、研究所、高校、医院等行业提供相应的服务。</a:t>
            </a:r>
            <a:endParaRPr lang="zh-CN" altLang="en-US" sz="2000" dirty="0">
              <a:latin typeface="方正教材规范楷体_GBK" charset="0"/>
              <a:ea typeface="方正教材规范楷体_GBK" charset="0"/>
            </a:endParaRPr>
          </a:p>
          <a:p>
            <a:pPr algn="l">
              <a:lnSpc>
                <a:spcPct val="150000"/>
              </a:lnSpc>
              <a:buClrTx/>
              <a:buSzTx/>
              <a:buNone/>
            </a:pPr>
            <a:r>
              <a:rPr lang="zh-CN" altLang="en-US" sz="2000" dirty="0">
                <a:latin typeface="方正教材规范楷体_GBK" charset="0"/>
                <a:ea typeface="方正教材规范楷体_GBK" charset="0"/>
              </a:rPr>
              <a:t>     自主研发：文档翻译系统、语音翻译系统、</a:t>
            </a:r>
            <a:r>
              <a:rPr lang="zh-CN" altLang="en-US" sz="2000" dirty="0">
                <a:solidFill>
                  <a:schemeClr val="tx1"/>
                </a:solidFill>
                <a:latin typeface="方正教材规范楷体_GBK" charset="0"/>
                <a:ea typeface="方正教材规范楷体_GBK" charset="0"/>
              </a:rPr>
              <a:t>翻译辅助教学系统、科研辅助翻译系统、语料SNLP系统、国际会议系统、同传实时字幕系统、同传耳机、手持翻译器、智能语音翻译盒子。</a:t>
            </a:r>
            <a:endParaRPr lang="en-US" altLang="zh-CN" sz="2000" dirty="0">
              <a:solidFill>
                <a:schemeClr val="tx1"/>
              </a:solidFill>
              <a:latin typeface="方正教材规范楷体_GBK" charset="0"/>
              <a:ea typeface="方正教材规范楷体_GBK" charset="0"/>
            </a:endParaRPr>
          </a:p>
        </p:txBody>
      </p:sp>
      <p:sp>
        <p:nvSpPr>
          <p:cNvPr id="4" name="文本框 3"/>
          <p:cNvSpPr txBox="1"/>
          <p:nvPr/>
        </p:nvSpPr>
        <p:spPr>
          <a:xfrm>
            <a:off x="2789555" y="1123950"/>
            <a:ext cx="6096000" cy="460375"/>
          </a:xfrm>
          <a:prstGeom prst="rect">
            <a:avLst/>
          </a:prstGeom>
          <a:noFill/>
        </p:spPr>
        <p:txBody>
          <a:bodyPr wrap="square" rtlCol="0" anchor="t">
            <a:spAutoFit/>
          </a:bodyPr>
          <a:lstStyle/>
          <a:p>
            <a:r>
              <a:rPr lang="en-US" altLang="zh-CN"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2.1 </a:t>
            </a:r>
            <a:r>
              <a:rPr lang="zh-CN" altLang="en-US"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项目介绍</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38582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2.2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核心优势（问题方案）</a:t>
            </a:r>
          </a:p>
        </p:txBody>
      </p:sp>
      <p:sp>
        <p:nvSpPr>
          <p:cNvPr id="2" name="文本框 1"/>
          <p:cNvSpPr txBox="1"/>
          <p:nvPr/>
        </p:nvSpPr>
        <p:spPr>
          <a:xfrm>
            <a:off x="3298190" y="1094105"/>
            <a:ext cx="6416040" cy="675640"/>
          </a:xfrm>
          <a:prstGeom prst="rect">
            <a:avLst/>
          </a:prstGeom>
          <a:gradFill>
            <a:gsLst>
              <a:gs pos="42000">
                <a:srgbClr val="88CBCC"/>
              </a:gs>
              <a:gs pos="0">
                <a:srgbClr val="ADDBDC"/>
              </a:gs>
              <a:gs pos="100000">
                <a:srgbClr val="62BBBB"/>
              </a:gs>
            </a:gsLst>
            <a:lin scaled="1"/>
          </a:gradFill>
        </p:spPr>
        <p:txBody>
          <a:bodyPr wrap="square" rtlCol="0">
            <a:spAutoFit/>
          </a:bodyPr>
          <a:lstStyle/>
          <a:p>
            <a:r>
              <a:rPr lang="zh-CN" altLang="en-US" sz="3800" dirty="0">
                <a:solidFill>
                  <a:schemeClr val="tx1"/>
                </a:solidFill>
                <a:latin typeface="方正教材规范楷体_GBK" charset="0"/>
                <a:ea typeface="方正教材规范楷体_GBK" charset="0"/>
              </a:rPr>
              <a:t>我</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们</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要</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解</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决</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的</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问</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题</a:t>
            </a:r>
            <a:r>
              <a:rPr lang="en-US" altLang="zh-CN" sz="3800" dirty="0">
                <a:solidFill>
                  <a:schemeClr val="tx1"/>
                </a:solidFill>
                <a:latin typeface="方正教材规范楷体_GBK" charset="0"/>
                <a:ea typeface="方正教材规范楷体_GBK" charset="0"/>
              </a:rPr>
              <a:t> </a:t>
            </a:r>
            <a:r>
              <a:rPr lang="zh-CN" altLang="en-US" sz="3800" dirty="0">
                <a:solidFill>
                  <a:schemeClr val="tx1"/>
                </a:solidFill>
                <a:latin typeface="方正教材规范楷体_GBK" charset="0"/>
                <a:ea typeface="方正教材规范楷体_GBK" charset="0"/>
              </a:rPr>
              <a:t>！</a:t>
            </a:r>
          </a:p>
        </p:txBody>
      </p:sp>
      <p:sp>
        <p:nvSpPr>
          <p:cNvPr id="31" name="矩形 30"/>
          <p:cNvSpPr/>
          <p:nvPr/>
        </p:nvSpPr>
        <p:spPr>
          <a:xfrm>
            <a:off x="695325" y="2133600"/>
            <a:ext cx="2160270" cy="899795"/>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2800" dirty="0">
                <a:ln>
                  <a:solidFill>
                    <a:sysClr val="windowText" lastClr="000000"/>
                  </a:solidFill>
                </a:ln>
                <a:solidFill>
                  <a:schemeClr val="tx1"/>
                </a:solidFill>
                <a:latin typeface="方正教材规范楷体_GBK" charset="0"/>
                <a:ea typeface="方正教材规范楷体_GBK" charset="0"/>
                <a:sym typeface="+mn-ea"/>
              </a:rPr>
              <a:t>准确率</a:t>
            </a:r>
          </a:p>
          <a:p>
            <a:pPr marL="0" marR="0" lvl="0" indent="0" algn="ctr" defTabSz="914400" rtl="0" eaLnBrk="1" fontAlgn="auto" latinLnBrk="0" hangingPunct="1">
              <a:lnSpc>
                <a:spcPct val="120000"/>
              </a:lnSpc>
              <a:spcBef>
                <a:spcPts val="0"/>
              </a:spcBef>
              <a:spcAft>
                <a:spcPts val="0"/>
              </a:spcAft>
              <a:buClrTx/>
              <a:buSzTx/>
              <a:buFontTx/>
              <a:buNone/>
              <a:defRPr/>
            </a:pPr>
            <a:r>
              <a:rPr lang="zh-CN" altLang="en-US" sz="2800" dirty="0">
                <a:ln>
                  <a:solidFill>
                    <a:sysClr val="windowText" lastClr="000000"/>
                  </a:solidFill>
                </a:ln>
                <a:solidFill>
                  <a:schemeClr val="tx1"/>
                </a:solidFill>
                <a:latin typeface="方正教材规范楷体_GBK" charset="0"/>
                <a:ea typeface="方正教材规范楷体_GBK" charset="0"/>
                <a:sym typeface="+mn-ea"/>
              </a:rPr>
              <a:t>专业性</a:t>
            </a:r>
          </a:p>
        </p:txBody>
      </p:sp>
      <p:sp>
        <p:nvSpPr>
          <p:cNvPr id="44" name="矩形 43"/>
          <p:cNvSpPr/>
          <p:nvPr/>
        </p:nvSpPr>
        <p:spPr>
          <a:xfrm>
            <a:off x="2855595" y="2133600"/>
            <a:ext cx="8999855" cy="89979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200">
                <a:solidFill>
                  <a:schemeClr val="tx1"/>
                </a:solidFill>
                <a:latin typeface="方正教材规范楷体_GBK" charset="0"/>
                <a:ea typeface="方正教材规范楷体_GBK" charset="0"/>
              </a:rPr>
              <a:t>拥有</a:t>
            </a:r>
            <a:r>
              <a:rPr lang="en-US" altLang="zh-CN" sz="2200">
                <a:solidFill>
                  <a:schemeClr val="tx1"/>
                </a:solidFill>
                <a:latin typeface="方正教材规范楷体_GBK" charset="0"/>
                <a:ea typeface="方正教材规范楷体_GBK" charset="0"/>
              </a:rPr>
              <a:t>10</a:t>
            </a:r>
            <a:r>
              <a:rPr lang="zh-CN" altLang="zh-CN" sz="2200">
                <a:solidFill>
                  <a:schemeClr val="tx1"/>
                </a:solidFill>
                <a:latin typeface="方正教材规范楷体_GBK" charset="0"/>
                <a:ea typeface="方正教材规范楷体_GBK" charset="0"/>
              </a:rPr>
              <a:t>亿条术语语料</a:t>
            </a:r>
            <a:r>
              <a:rPr lang="en-US" altLang="zh-CN" sz="2200">
                <a:solidFill>
                  <a:schemeClr val="tx1"/>
                </a:solidFill>
                <a:latin typeface="方正教材规范楷体_GBK" charset="0"/>
                <a:ea typeface="方正教材规范楷体_GBK" charset="0"/>
              </a:rPr>
              <a:t>,</a:t>
            </a:r>
            <a:r>
              <a:rPr lang="zh-CN" altLang="en-US" sz="2200">
                <a:solidFill>
                  <a:schemeClr val="tx1"/>
                </a:solidFill>
                <a:latin typeface="方正教材规范楷体_GBK" charset="0"/>
                <a:ea typeface="方正教材规范楷体_GBK" charset="0"/>
              </a:rPr>
              <a:t>覆盖</a:t>
            </a:r>
            <a:r>
              <a:rPr lang="en-US" altLang="zh-CN" sz="2200">
                <a:solidFill>
                  <a:schemeClr val="tx1"/>
                </a:solidFill>
                <a:latin typeface="方正教材规范楷体_GBK" charset="0"/>
                <a:ea typeface="方正教材规范楷体_GBK" charset="0"/>
              </a:rPr>
              <a:t>40</a:t>
            </a:r>
            <a:r>
              <a:rPr lang="zh-CN" altLang="en-US" sz="2200">
                <a:solidFill>
                  <a:schemeClr val="tx1"/>
                </a:solidFill>
                <a:latin typeface="方正教材规范楷体_GBK" charset="0"/>
                <a:ea typeface="方正教材规范楷体_GBK" charset="0"/>
              </a:rPr>
              <a:t>多个专业细分领域</a:t>
            </a:r>
            <a:r>
              <a:rPr lang="en-US" altLang="zh-CN" sz="2200">
                <a:solidFill>
                  <a:schemeClr val="tx1"/>
                </a:solidFill>
                <a:latin typeface="方正教材规范楷体_GBK" charset="0"/>
                <a:ea typeface="方正教材规范楷体_GBK" charset="0"/>
              </a:rPr>
              <a:t> </a:t>
            </a:r>
            <a:r>
              <a:rPr lang="zh-CN" altLang="en-US" sz="2200">
                <a:solidFill>
                  <a:schemeClr val="tx1"/>
                </a:solidFill>
                <a:latin typeface="方正教材规范楷体_GBK" charset="0"/>
                <a:ea typeface="方正教材规范楷体_GBK" charset="0"/>
              </a:rPr>
              <a:t>如：医学、法律、金融</a:t>
            </a:r>
          </a:p>
        </p:txBody>
      </p:sp>
      <p:grpSp>
        <p:nvGrpSpPr>
          <p:cNvPr id="41" name="组合 40"/>
          <p:cNvGrpSpPr/>
          <p:nvPr/>
        </p:nvGrpSpPr>
        <p:grpSpPr>
          <a:xfrm>
            <a:off x="695325" y="5594350"/>
            <a:ext cx="2160270" cy="899795"/>
            <a:chOff x="1470654" y="2114550"/>
            <a:chExt cx="3867380" cy="1600200"/>
          </a:xfrm>
        </p:grpSpPr>
        <p:sp>
          <p:nvSpPr>
            <p:cNvPr id="42" name="矩形 41"/>
            <p:cNvSpPr/>
            <p:nvPr/>
          </p:nvSpPr>
          <p:spPr>
            <a:xfrm>
              <a:off x="1470654" y="2114550"/>
              <a:ext cx="3867380" cy="160020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2800" dirty="0">
                  <a:ln>
                    <a:solidFill>
                      <a:sysClr val="windowText" lastClr="000000"/>
                    </a:solidFill>
                  </a:ln>
                  <a:solidFill>
                    <a:schemeClr val="tx1"/>
                  </a:solidFill>
                  <a:latin typeface="方正教材规范楷体_GBK" charset="0"/>
                  <a:ea typeface="方正教材规范楷体_GBK" charset="0"/>
                  <a:sym typeface="+mn-ea"/>
                </a:rPr>
                <a:t>数据安全</a:t>
              </a:r>
              <a:endParaRPr kumimoji="0" lang="zh-CN" altLang="en-US" sz="2800" i="0" u="none" strike="noStrike" kern="1200" cap="none" spc="0" normalizeH="0" baseline="0" dirty="0">
                <a:ln>
                  <a:solidFill>
                    <a:sysClr val="windowText" lastClr="000000"/>
                  </a:solidFill>
                </a:ln>
                <a:solidFill>
                  <a:schemeClr val="tx1"/>
                </a:solidFill>
                <a:latin typeface="方正教材规范楷体_GBK" charset="0"/>
                <a:ea typeface="方正教材规范楷体_GBK" charset="0"/>
                <a:sym typeface="+mn-ea"/>
              </a:endParaRPr>
            </a:p>
          </p:txBody>
        </p:sp>
        <p:sp>
          <p:nvSpPr>
            <p:cNvPr id="43" name="矩形 42"/>
            <p:cNvSpPr/>
            <p:nvPr/>
          </p:nvSpPr>
          <p:spPr>
            <a:xfrm>
              <a:off x="1470654" y="2374485"/>
              <a:ext cx="3867380" cy="108048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lang="zh-CN" altLang="en-US" sz="2800" dirty="0">
                <a:latin typeface="Arial" panose="020B0604020202020204" pitchFamily="34" charset="0"/>
                <a:ea typeface="汉仪正圆 55简" panose="00020600040101010101" charset="-122"/>
                <a:sym typeface="+mn-ea"/>
              </a:endParaRPr>
            </a:p>
          </p:txBody>
        </p:sp>
      </p:grpSp>
      <p:sp>
        <p:nvSpPr>
          <p:cNvPr id="45" name="矩形 44"/>
          <p:cNvSpPr/>
          <p:nvPr/>
        </p:nvSpPr>
        <p:spPr>
          <a:xfrm>
            <a:off x="2855595" y="5594350"/>
            <a:ext cx="8999855" cy="89979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a:solidFill>
                  <a:schemeClr val="tx1"/>
                </a:solidFill>
                <a:latin typeface="方正教材规范楷体_GBK" charset="0"/>
                <a:ea typeface="方正教材规范楷体_GBK" charset="0"/>
              </a:rPr>
              <a:t>分布式云部署、网银加密技术、传输存储加密、本地化部署（军工）</a:t>
            </a:r>
          </a:p>
        </p:txBody>
      </p:sp>
      <p:grpSp>
        <p:nvGrpSpPr>
          <p:cNvPr id="35" name="组合 34"/>
          <p:cNvGrpSpPr/>
          <p:nvPr/>
        </p:nvGrpSpPr>
        <p:grpSpPr>
          <a:xfrm>
            <a:off x="695325" y="3310255"/>
            <a:ext cx="2160270" cy="899795"/>
            <a:chOff x="1470654" y="2114550"/>
            <a:chExt cx="3867380" cy="1600200"/>
          </a:xfrm>
        </p:grpSpPr>
        <p:sp>
          <p:nvSpPr>
            <p:cNvPr id="36" name="矩形 35"/>
            <p:cNvSpPr/>
            <p:nvPr/>
          </p:nvSpPr>
          <p:spPr>
            <a:xfrm>
              <a:off x="1470654" y="2114550"/>
              <a:ext cx="3867380" cy="160020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lnSpc>
                  <a:spcPct val="120000"/>
                </a:lnSpc>
                <a:spcBef>
                  <a:spcPts val="0"/>
                </a:spcBef>
                <a:spcAft>
                  <a:spcPts val="0"/>
                </a:spcAft>
                <a:buClrTx/>
                <a:buSzTx/>
                <a:buFontTx/>
                <a:defRPr/>
              </a:pPr>
              <a:r>
                <a:rPr kumimoji="0" lang="zh-CN" altLang="en-US" sz="2800" b="0" i="0" u="none" strike="noStrike" kern="1200" cap="none" spc="0" normalizeH="0" baseline="0" dirty="0">
                  <a:ln>
                    <a:solidFill>
                      <a:sysClr val="windowText" lastClr="000000"/>
                    </a:solidFill>
                  </a:ln>
                  <a:solidFill>
                    <a:schemeClr val="tx1"/>
                  </a:solidFill>
                  <a:latin typeface="方正教材规范楷体_GBK" charset="0"/>
                  <a:ea typeface="方正教材规范楷体_GBK" charset="0"/>
                  <a:sym typeface="+mn-ea"/>
                </a:rPr>
                <a:t>复杂格式</a:t>
              </a:r>
            </a:p>
            <a:p>
              <a:pPr lvl="0" algn="ctr">
                <a:lnSpc>
                  <a:spcPct val="120000"/>
                </a:lnSpc>
                <a:spcBef>
                  <a:spcPts val="0"/>
                </a:spcBef>
                <a:spcAft>
                  <a:spcPts val="0"/>
                </a:spcAft>
                <a:buClrTx/>
                <a:buSzTx/>
                <a:buFontTx/>
                <a:defRPr/>
              </a:pPr>
              <a:r>
                <a:rPr kumimoji="0" lang="zh-CN" altLang="en-US" sz="2800" b="0" i="0" u="none" strike="noStrike" kern="1200" cap="none" spc="0" normalizeH="0" baseline="0" dirty="0">
                  <a:ln>
                    <a:solidFill>
                      <a:sysClr val="windowText" lastClr="000000"/>
                    </a:solidFill>
                  </a:ln>
                  <a:solidFill>
                    <a:schemeClr val="tx1"/>
                  </a:solidFill>
                  <a:latin typeface="方正教材规范楷体_GBK" charset="0"/>
                  <a:ea typeface="方正教材规范楷体_GBK" charset="0"/>
                  <a:sym typeface="+mn-ea"/>
                </a:rPr>
                <a:t>处理</a:t>
              </a:r>
            </a:p>
          </p:txBody>
        </p:sp>
        <p:sp>
          <p:nvSpPr>
            <p:cNvPr id="37" name="矩形 36"/>
            <p:cNvSpPr/>
            <p:nvPr/>
          </p:nvSpPr>
          <p:spPr>
            <a:xfrm>
              <a:off x="1470654" y="2374485"/>
              <a:ext cx="3867380" cy="1080482"/>
            </a:xfrm>
            <a:prstGeom prst="rect">
              <a:avLst/>
            </a:prstGeom>
          </p:spPr>
          <p:txBody>
            <a:bodyPr wrap="square">
              <a:spAutoFit/>
              <a:scene3d>
                <a:camera prst="orthographicFront"/>
                <a:lightRig rig="threePt" dir="t"/>
              </a:scene3d>
              <a:sp3d contourW="12700"/>
            </a:bodyPr>
            <a:lstStyle/>
            <a:p>
              <a:pPr lvl="0" algn="ctr">
                <a:lnSpc>
                  <a:spcPct val="120000"/>
                </a:lnSpc>
                <a:spcBef>
                  <a:spcPts val="0"/>
                </a:spcBef>
                <a:spcAft>
                  <a:spcPts val="0"/>
                </a:spcAft>
                <a:buClrTx/>
                <a:buSzTx/>
                <a:buFontTx/>
                <a:defRPr/>
              </a:pPr>
              <a:endParaRPr lang="zh-CN" altLang="en-US" sz="2800" dirty="0">
                <a:ln>
                  <a:solidFill>
                    <a:sysClr val="windowText" lastClr="000000"/>
                  </a:solidFill>
                </a:ln>
                <a:latin typeface="Arial" panose="020B0604020202020204" pitchFamily="34" charset="0"/>
                <a:ea typeface="汉仪正圆 55简" panose="00020600040101010101" charset="-122"/>
                <a:sym typeface="+mn-ea"/>
              </a:endParaRPr>
            </a:p>
          </p:txBody>
        </p:sp>
      </p:grpSp>
      <p:sp>
        <p:nvSpPr>
          <p:cNvPr id="46" name="矩形 45"/>
          <p:cNvSpPr/>
          <p:nvPr/>
        </p:nvSpPr>
        <p:spPr>
          <a:xfrm>
            <a:off x="2855595" y="3310255"/>
            <a:ext cx="8999855" cy="89979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a:solidFill>
                  <a:schemeClr val="tx1"/>
                </a:solidFill>
                <a:latin typeface="方正教材规范楷体_GBK" charset="0"/>
                <a:ea typeface="方正教材规范楷体_GBK" charset="0"/>
              </a:rPr>
              <a:t>拥有独创</a:t>
            </a:r>
            <a:r>
              <a:rPr lang="en-US" altLang="zh-CN" sz="2200">
                <a:solidFill>
                  <a:schemeClr val="tx1"/>
                </a:solidFill>
                <a:latin typeface="方正教材规范楷体_GBK" charset="0"/>
                <a:ea typeface="方正教材规范楷体_GBK" charset="0"/>
              </a:rPr>
              <a:t>OCR</a:t>
            </a:r>
            <a:r>
              <a:rPr lang="zh-CN" altLang="en-US" sz="2200">
                <a:solidFill>
                  <a:schemeClr val="tx1"/>
                </a:solidFill>
                <a:latin typeface="方正教材规范楷体_GBK" charset="0"/>
                <a:ea typeface="方正教材规范楷体_GBK" charset="0"/>
              </a:rPr>
              <a:t>技术，文档还格式原技术，支持</a:t>
            </a:r>
            <a:r>
              <a:rPr lang="en-US" altLang="zh-CN" sz="2200">
                <a:solidFill>
                  <a:schemeClr val="tx1"/>
                </a:solidFill>
                <a:latin typeface="方正教材规范楷体_GBK" charset="0"/>
                <a:ea typeface="方正教材规范楷体_GBK" charset="0"/>
              </a:rPr>
              <a:t>30</a:t>
            </a:r>
            <a:r>
              <a:rPr lang="zh-CN" altLang="en-US" sz="2200">
                <a:solidFill>
                  <a:schemeClr val="tx1"/>
                </a:solidFill>
                <a:latin typeface="方正教材规范楷体_GBK" charset="0"/>
                <a:ea typeface="方正教材规范楷体_GBK" charset="0"/>
              </a:rPr>
              <a:t>多种格式文件翻译</a:t>
            </a:r>
          </a:p>
        </p:txBody>
      </p:sp>
      <p:grpSp>
        <p:nvGrpSpPr>
          <p:cNvPr id="38" name="组合 37"/>
          <p:cNvGrpSpPr/>
          <p:nvPr/>
        </p:nvGrpSpPr>
        <p:grpSpPr>
          <a:xfrm>
            <a:off x="695325" y="4486910"/>
            <a:ext cx="2160270" cy="899795"/>
            <a:chOff x="1470654" y="2114550"/>
            <a:chExt cx="3867380" cy="1600200"/>
          </a:xfrm>
        </p:grpSpPr>
        <p:sp>
          <p:nvSpPr>
            <p:cNvPr id="39" name="矩形 38"/>
            <p:cNvSpPr/>
            <p:nvPr/>
          </p:nvSpPr>
          <p:spPr>
            <a:xfrm>
              <a:off x="1470654" y="2114550"/>
              <a:ext cx="3867380" cy="160020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algn="ctr" defTabSz="914400" rtl="0" eaLnBrk="1" fontAlgn="auto" latinLnBrk="0" hangingPunct="1">
                <a:lnSpc>
                  <a:spcPct val="120000"/>
                </a:lnSpc>
                <a:spcBef>
                  <a:spcPts val="0"/>
                </a:spcBef>
                <a:spcAft>
                  <a:spcPts val="0"/>
                </a:spcAft>
                <a:buClrTx/>
                <a:buSzTx/>
                <a:buFontTx/>
                <a:buNone/>
                <a:defRPr/>
              </a:pPr>
              <a:r>
                <a:rPr lang="zh-CN" altLang="en-US" sz="2800" dirty="0">
                  <a:ln>
                    <a:solidFill>
                      <a:sysClr val="windowText" lastClr="000000"/>
                    </a:solidFill>
                  </a:ln>
                  <a:solidFill>
                    <a:schemeClr val="tx1"/>
                  </a:solidFill>
                  <a:latin typeface="方正教材规范楷体_GBK" charset="0"/>
                  <a:ea typeface="方正教材规范楷体_GBK" charset="0"/>
                  <a:sym typeface="+mn-ea"/>
                </a:rPr>
                <a:t>人机交互</a:t>
              </a:r>
            </a:p>
          </p:txBody>
        </p:sp>
        <p:sp>
          <p:nvSpPr>
            <p:cNvPr id="40" name="矩形 39"/>
            <p:cNvSpPr/>
            <p:nvPr/>
          </p:nvSpPr>
          <p:spPr>
            <a:xfrm>
              <a:off x="1470654" y="2374485"/>
              <a:ext cx="3867380" cy="108048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lang="zh-CN" altLang="en-US" sz="2800" dirty="0">
                <a:ln>
                  <a:solidFill>
                    <a:sysClr val="windowText" lastClr="000000"/>
                  </a:solidFill>
                </a:ln>
                <a:solidFill>
                  <a:schemeClr val="tx1"/>
                </a:solidFill>
                <a:latin typeface="Arial" panose="020B0604020202020204" pitchFamily="34" charset="0"/>
                <a:ea typeface="汉仪正圆 55简" panose="00020600040101010101" charset="-122"/>
                <a:sym typeface="+mn-ea"/>
              </a:endParaRPr>
            </a:p>
          </p:txBody>
        </p:sp>
      </p:grpSp>
      <p:sp>
        <p:nvSpPr>
          <p:cNvPr id="47" name="矩形 46"/>
          <p:cNvSpPr/>
          <p:nvPr/>
        </p:nvSpPr>
        <p:spPr>
          <a:xfrm>
            <a:off x="2855595" y="4486910"/>
            <a:ext cx="8999855" cy="89979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a:solidFill>
                  <a:schemeClr val="tx1"/>
                </a:solidFill>
                <a:latin typeface="方正教材规范楷体_GBK" charset="0"/>
                <a:ea typeface="方正教材规范楷体_GBK" charset="0"/>
              </a:rPr>
              <a:t>交互式深度学习算法，翻译自动学习</a:t>
            </a:r>
            <a:r>
              <a:rPr lang="en-US" altLang="zh-CN" sz="2200">
                <a:solidFill>
                  <a:schemeClr val="tx1"/>
                </a:solidFill>
                <a:latin typeface="方正教材规范楷体_GBK" charset="0"/>
                <a:ea typeface="方正教材规范楷体_GBK" charset="0"/>
              </a:rPr>
              <a:t>+</a:t>
            </a:r>
            <a:r>
              <a:rPr lang="zh-CN" altLang="en-US" sz="2200">
                <a:solidFill>
                  <a:schemeClr val="tx1"/>
                </a:solidFill>
                <a:latin typeface="方正教材规范楷体_GBK" charset="0"/>
                <a:ea typeface="方正教材规范楷体_GBK" charset="0"/>
              </a:rPr>
              <a:t>译后优化</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blinds(horizontal)">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ox(in)">
                                      <p:cBhvr>
                                        <p:cTn id="46" dur="20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box(in)">
                                      <p:cBhvr>
                                        <p:cTn id="51" dur="20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ox(in)">
                                      <p:cBhvr>
                                        <p:cTn id="56"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1" grpId="0" animBg="1"/>
      <p:bldP spid="31" grpId="1"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35" y="1365250"/>
            <a:ext cx="12192635" cy="5506720"/>
          </a:xfrm>
          <a:prstGeom prst="rect">
            <a:avLst/>
          </a:prstGeom>
          <a:gradFill>
            <a:gsLst>
              <a:gs pos="0">
                <a:srgbClr val="36B8C5"/>
              </a:gs>
              <a:gs pos="100000">
                <a:srgbClr val="0B70CA"/>
              </a:gs>
            </a:gsLst>
            <a:lin ang="5400000" scaled="1"/>
          </a:grad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2.2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核心技术</a:t>
            </a:r>
          </a:p>
        </p:txBody>
      </p:sp>
      <p:grpSp>
        <p:nvGrpSpPr>
          <p:cNvPr id="4" name="组合 3"/>
          <p:cNvGrpSpPr/>
          <p:nvPr/>
        </p:nvGrpSpPr>
        <p:grpSpPr>
          <a:xfrm>
            <a:off x="8157210" y="2853055"/>
            <a:ext cx="2887980" cy="2506345"/>
            <a:chOff x="4957076" y="2083399"/>
            <a:chExt cx="2213621" cy="1704556"/>
          </a:xfrm>
          <a:solidFill>
            <a:schemeClr val="bg1">
              <a:lumMod val="50000"/>
            </a:schemeClr>
          </a:solidFill>
        </p:grpSpPr>
        <p:sp>
          <p:nvSpPr>
            <p:cNvPr id="20" name="Freeform 33"/>
            <p:cNvSpPr/>
            <p:nvPr>
              <p:custDataLst>
                <p:tags r:id="rId5"/>
              </p:custDataLst>
            </p:nvPr>
          </p:nvSpPr>
          <p:spPr bwMode="auto">
            <a:xfrm rot="16200000">
              <a:off x="5211609" y="1828866"/>
              <a:ext cx="1704556" cy="2213621"/>
            </a:xfrm>
            <a:custGeom>
              <a:avLst/>
              <a:gdLst>
                <a:gd name="T0" fmla="*/ 0 w 4063"/>
                <a:gd name="T1" fmla="*/ 2348 h 4714"/>
                <a:gd name="T2" fmla="*/ 4063 w 4063"/>
                <a:gd name="T3" fmla="*/ 4714 h 4714"/>
                <a:gd name="T4" fmla="*/ 4063 w 4063"/>
                <a:gd name="T5" fmla="*/ 0 h 4714"/>
                <a:gd name="T6" fmla="*/ 0 w 4063"/>
                <a:gd name="T7" fmla="*/ 2348 h 4714"/>
              </a:gdLst>
              <a:ahLst/>
              <a:cxnLst>
                <a:cxn ang="0">
                  <a:pos x="T0" y="T1"/>
                </a:cxn>
                <a:cxn ang="0">
                  <a:pos x="T2" y="T3"/>
                </a:cxn>
                <a:cxn ang="0">
                  <a:pos x="T4" y="T5"/>
                </a:cxn>
                <a:cxn ang="0">
                  <a:pos x="T6" y="T7"/>
                </a:cxn>
              </a:cxnLst>
              <a:rect l="0" t="0" r="r" b="b"/>
              <a:pathLst>
                <a:path w="4063" h="4714">
                  <a:moveTo>
                    <a:pt x="0" y="2348"/>
                  </a:moveTo>
                  <a:lnTo>
                    <a:pt x="4063" y="4714"/>
                  </a:lnTo>
                  <a:lnTo>
                    <a:pt x="4063" y="0"/>
                  </a:lnTo>
                  <a:lnTo>
                    <a:pt x="0" y="2348"/>
                  </a:lnTo>
                  <a:close/>
                </a:path>
              </a:pathLst>
            </a:custGeom>
            <a:solidFill>
              <a:schemeClr val="l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ru-RU" sz="675" b="0" i="0" u="none" strike="noStrike" kern="1200" cap="none" spc="0" normalizeH="0" baseline="0" noProof="0" dirty="0">
                <a:ln>
                  <a:noFill/>
                </a:ln>
                <a:solidFill>
                  <a:schemeClr val="tx1"/>
                </a:solidFill>
                <a:effectLst/>
                <a:uLnTx/>
                <a:uFillTx/>
                <a:cs typeface="+mn-ea"/>
                <a:sym typeface="+mn-lt"/>
              </a:endParaRPr>
            </a:p>
          </p:txBody>
        </p:sp>
        <p:sp>
          <p:nvSpPr>
            <p:cNvPr id="21" name="Текст 4"/>
            <p:cNvSpPr txBox="1"/>
            <p:nvPr>
              <p:custDataLst>
                <p:tags r:id="rId6"/>
              </p:custDataLst>
            </p:nvPr>
          </p:nvSpPr>
          <p:spPr>
            <a:xfrm>
              <a:off x="5478824" y="2325226"/>
              <a:ext cx="1162879" cy="275076"/>
            </a:xfrm>
            <a:prstGeom prst="rect">
              <a:avLst/>
            </a:prstGeom>
            <a:solidFill>
              <a:schemeClr val="lt1">
                <a:lumMod val="50000"/>
              </a:schemeClr>
            </a:solid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90000"/>
                </a:lnSpc>
                <a:spcBef>
                  <a:spcPct val="20000"/>
                </a:spcBef>
                <a:spcAft>
                  <a:spcPts val="0"/>
                </a:spcAft>
                <a:buClrTx/>
                <a:buSzTx/>
                <a:buFont typeface="Arial" panose="020B0604020202020204" pitchFamily="34" charset="0"/>
                <a:buNone/>
                <a:defRPr/>
              </a:pPr>
              <a:r>
                <a:rPr lang="en-US" altLang="zh-CN" sz="2600" b="1" dirty="0">
                  <a:solidFill>
                    <a:schemeClr val="tx1"/>
                  </a:solidFill>
                  <a:latin typeface="方正教材规范楷体_GBK" charset="0"/>
                  <a:ea typeface="方正教材规范楷体_GBK" charset="0"/>
                  <a:cs typeface="+mn-ea"/>
                  <a:sym typeface="+mn-lt"/>
                </a:rPr>
                <a:t>······</a:t>
              </a:r>
            </a:p>
          </p:txBody>
        </p:sp>
      </p:grpSp>
      <p:grpSp>
        <p:nvGrpSpPr>
          <p:cNvPr id="9" name="组合 8"/>
          <p:cNvGrpSpPr/>
          <p:nvPr/>
        </p:nvGrpSpPr>
        <p:grpSpPr>
          <a:xfrm>
            <a:off x="966470" y="2865755"/>
            <a:ext cx="2889885" cy="2493010"/>
            <a:chOff x="3854964" y="2083397"/>
            <a:chExt cx="2204697" cy="1704556"/>
          </a:xfrm>
        </p:grpSpPr>
        <p:sp>
          <p:nvSpPr>
            <p:cNvPr id="16" name="Freeform 27"/>
            <p:cNvSpPr/>
            <p:nvPr>
              <p:custDataLst>
                <p:tags r:id="rId4"/>
              </p:custDataLst>
            </p:nvPr>
          </p:nvSpPr>
          <p:spPr bwMode="auto">
            <a:xfrm rot="16200000">
              <a:off x="4105035" y="1833326"/>
              <a:ext cx="1704556" cy="2204697"/>
            </a:xfrm>
            <a:custGeom>
              <a:avLst/>
              <a:gdLst>
                <a:gd name="T0" fmla="*/ 0 w 4063"/>
                <a:gd name="T1" fmla="*/ 4695 h 4695"/>
                <a:gd name="T2" fmla="*/ 4063 w 4063"/>
                <a:gd name="T3" fmla="*/ 2347 h 4695"/>
                <a:gd name="T4" fmla="*/ 0 w 4063"/>
                <a:gd name="T5" fmla="*/ 0 h 4695"/>
                <a:gd name="T6" fmla="*/ 0 w 4063"/>
                <a:gd name="T7" fmla="*/ 4695 h 4695"/>
              </a:gdLst>
              <a:ahLst/>
              <a:cxnLst>
                <a:cxn ang="0">
                  <a:pos x="T0" y="T1"/>
                </a:cxn>
                <a:cxn ang="0">
                  <a:pos x="T2" y="T3"/>
                </a:cxn>
                <a:cxn ang="0">
                  <a:pos x="T4" y="T5"/>
                </a:cxn>
                <a:cxn ang="0">
                  <a:pos x="T6" y="T7"/>
                </a:cxn>
              </a:cxnLst>
              <a:rect l="0" t="0" r="r" b="b"/>
              <a:pathLst>
                <a:path w="4063" h="4695">
                  <a:moveTo>
                    <a:pt x="0" y="4695"/>
                  </a:moveTo>
                  <a:lnTo>
                    <a:pt x="4063" y="2347"/>
                  </a:lnTo>
                  <a:lnTo>
                    <a:pt x="0" y="0"/>
                  </a:lnTo>
                  <a:lnTo>
                    <a:pt x="0" y="469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ru-RU" sz="675" b="0" i="0" u="none" strike="noStrike" kern="1200" cap="none" spc="0" normalizeH="0" baseline="0" noProof="0">
                <a:ln>
                  <a:noFill/>
                </a:ln>
                <a:solidFill>
                  <a:schemeClr val="tx1"/>
                </a:solidFill>
                <a:effectLst/>
                <a:uLnTx/>
                <a:uFillTx/>
                <a:cs typeface="+mn-ea"/>
                <a:sym typeface="+mn-lt"/>
              </a:endParaRPr>
            </a:p>
          </p:txBody>
        </p:sp>
        <p:sp>
          <p:nvSpPr>
            <p:cNvPr id="17" name="Текст 4"/>
            <p:cNvSpPr txBox="1"/>
            <p:nvPr/>
          </p:nvSpPr>
          <p:spPr>
            <a:xfrm>
              <a:off x="4206010" y="3248812"/>
              <a:ext cx="1521903" cy="284261"/>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zh-CN" altLang="en-US" sz="2600" b="1" i="0" u="none" strike="noStrike" kern="1200" cap="none" spc="0" normalizeH="0" baseline="0" noProof="0" dirty="0">
                  <a:ln>
                    <a:noFill/>
                  </a:ln>
                  <a:solidFill>
                    <a:schemeClr val="tx1"/>
                  </a:solidFill>
                  <a:effectLst/>
                  <a:uLnTx/>
                  <a:uFillTx/>
                  <a:latin typeface="方正教材规范楷体_GBK" charset="0"/>
                  <a:ea typeface="方正教材规范楷体_GBK" charset="0"/>
                  <a:cs typeface="+mn-ea"/>
                  <a:sym typeface="+mn-lt"/>
                </a:rPr>
                <a:t>多引擎融合</a:t>
              </a:r>
            </a:p>
          </p:txBody>
        </p:sp>
      </p:grpSp>
      <p:grpSp>
        <p:nvGrpSpPr>
          <p:cNvPr id="70" name="组合 69"/>
          <p:cNvGrpSpPr/>
          <p:nvPr/>
        </p:nvGrpSpPr>
        <p:grpSpPr>
          <a:xfrm>
            <a:off x="2409190" y="1858010"/>
            <a:ext cx="2889885" cy="3513455"/>
            <a:chOff x="3794" y="2926"/>
            <a:chExt cx="4551" cy="5533"/>
          </a:xfrm>
        </p:grpSpPr>
        <p:grpSp>
          <p:nvGrpSpPr>
            <p:cNvPr id="11" name="组合 10"/>
            <p:cNvGrpSpPr/>
            <p:nvPr/>
          </p:nvGrpSpPr>
          <p:grpSpPr>
            <a:xfrm>
              <a:off x="3794" y="4514"/>
              <a:ext cx="4551" cy="3945"/>
              <a:chOff x="3854964" y="3787952"/>
              <a:chExt cx="2204697" cy="1712525"/>
            </a:xfrm>
          </p:grpSpPr>
          <p:sp>
            <p:nvSpPr>
              <p:cNvPr id="12" name="Freeform 29"/>
              <p:cNvSpPr/>
              <p:nvPr>
                <p:custDataLst>
                  <p:tags r:id="rId3"/>
                </p:custDataLst>
              </p:nvPr>
            </p:nvSpPr>
            <p:spPr bwMode="auto">
              <a:xfrm rot="16200000">
                <a:off x="4101050" y="3541866"/>
                <a:ext cx="1712525" cy="2204697"/>
              </a:xfrm>
              <a:custGeom>
                <a:avLst/>
                <a:gdLst>
                  <a:gd name="T0" fmla="*/ 4082 w 4082"/>
                  <a:gd name="T1" fmla="*/ 0 h 4695"/>
                  <a:gd name="T2" fmla="*/ 0 w 4082"/>
                  <a:gd name="T3" fmla="*/ 2347 h 4695"/>
                  <a:gd name="T4" fmla="*/ 4082 w 4082"/>
                  <a:gd name="T5" fmla="*/ 4695 h 4695"/>
                  <a:gd name="T6" fmla="*/ 4082 w 4082"/>
                  <a:gd name="T7" fmla="*/ 0 h 4695"/>
                </a:gdLst>
                <a:ahLst/>
                <a:cxnLst>
                  <a:cxn ang="0">
                    <a:pos x="T0" y="T1"/>
                  </a:cxn>
                  <a:cxn ang="0">
                    <a:pos x="T2" y="T3"/>
                  </a:cxn>
                  <a:cxn ang="0">
                    <a:pos x="T4" y="T5"/>
                  </a:cxn>
                  <a:cxn ang="0">
                    <a:pos x="T6" y="T7"/>
                  </a:cxn>
                </a:cxnLst>
                <a:rect l="0" t="0" r="r" b="b"/>
                <a:pathLst>
                  <a:path w="4082" h="4695">
                    <a:moveTo>
                      <a:pt x="4082" y="0"/>
                    </a:moveTo>
                    <a:lnTo>
                      <a:pt x="0" y="2347"/>
                    </a:lnTo>
                    <a:lnTo>
                      <a:pt x="4082" y="4695"/>
                    </a:lnTo>
                    <a:lnTo>
                      <a:pt x="4082"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ru-RU" sz="675" b="0" i="0" u="none" strike="noStrike" kern="1200" cap="none" spc="0" normalizeH="0" baseline="0" noProof="0">
                  <a:ln>
                    <a:noFill/>
                  </a:ln>
                  <a:solidFill>
                    <a:schemeClr val="tx1"/>
                  </a:solidFill>
                  <a:effectLst/>
                  <a:uLnTx/>
                  <a:uFillTx/>
                  <a:cs typeface="+mn-ea"/>
                  <a:sym typeface="+mn-lt"/>
                </a:endParaRPr>
              </a:p>
            </p:txBody>
          </p:sp>
          <p:sp>
            <p:nvSpPr>
              <p:cNvPr id="13" name="Текст 4"/>
              <p:cNvSpPr txBox="1"/>
              <p:nvPr/>
            </p:nvSpPr>
            <p:spPr>
              <a:xfrm>
                <a:off x="4140588" y="3993774"/>
                <a:ext cx="1638698" cy="333012"/>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fontAlgn="auto">
                  <a:lnSpc>
                    <a:spcPct val="90000"/>
                  </a:lnSpc>
                  <a:spcAft>
                    <a:spcPts val="0"/>
                  </a:spcAft>
                  <a:buClrTx/>
                  <a:buSzTx/>
                  <a:buNone/>
                  <a:defRPr/>
                </a:pPr>
                <a:r>
                  <a:rPr lang="en-US" altLang="zh-CN" sz="2600" b="1" dirty="0">
                    <a:solidFill>
                      <a:schemeClr val="tx1"/>
                    </a:solidFill>
                    <a:latin typeface="方正教材规范楷体_GBK" charset="0"/>
                    <a:ea typeface="方正教材规范楷体_GBK" charset="0"/>
                    <a:cs typeface="+mn-ea"/>
                    <a:sym typeface="+mn-lt"/>
                  </a:rPr>
                  <a:t>OCR TS</a:t>
                </a:r>
                <a:r>
                  <a:rPr lang="zh-CN" altLang="en-US" sz="2600" b="1" dirty="0">
                    <a:solidFill>
                      <a:schemeClr val="tx1"/>
                    </a:solidFill>
                    <a:latin typeface="方正教材规范楷体_GBK" charset="0"/>
                    <a:ea typeface="方正教材规范楷体_GBK" charset="0"/>
                    <a:cs typeface="+mn-ea"/>
                    <a:sym typeface="+mn-lt"/>
                  </a:rPr>
                  <a:t>融合</a:t>
                </a:r>
              </a:p>
            </p:txBody>
          </p:sp>
        </p:grpSp>
        <p:sp>
          <p:nvSpPr>
            <p:cNvPr id="25" name="文本框 24"/>
            <p:cNvSpPr txBox="1"/>
            <p:nvPr/>
          </p:nvSpPr>
          <p:spPr>
            <a:xfrm>
              <a:off x="4602" y="2926"/>
              <a:ext cx="2935" cy="1307"/>
            </a:xfrm>
            <a:prstGeom prst="rect">
              <a:avLst/>
            </a:prstGeom>
            <a:noFill/>
          </p:spPr>
          <p:txBody>
            <a:bodyPr wrap="square">
              <a:spAutoFit/>
            </a:bodyPr>
            <a:lstStyle/>
            <a:p>
              <a:pPr algn="ctr" defTabSz="685800">
                <a:defRPr/>
              </a:pPr>
              <a:r>
                <a:rPr lang="en-US" altLang="zh-CN" sz="2400" dirty="0">
                  <a:solidFill>
                    <a:schemeClr val="tx1"/>
                  </a:solidFill>
                  <a:latin typeface="方正教材规范楷体_GBK" charset="0"/>
                  <a:ea typeface="方正教材规范楷体_GBK" charset="0"/>
                </a:rPr>
                <a:t>TS OCR</a:t>
              </a:r>
              <a:r>
                <a:rPr lang="zh-CN" altLang="en-US" sz="2400" dirty="0">
                  <a:solidFill>
                    <a:schemeClr val="tx1"/>
                  </a:solidFill>
                  <a:latin typeface="方正教材规范楷体_GBK" charset="0"/>
                  <a:ea typeface="方正教材规范楷体_GBK" charset="0"/>
                </a:rPr>
                <a:t>格式分析模型</a:t>
              </a:r>
            </a:p>
          </p:txBody>
        </p:sp>
      </p:grpSp>
      <p:grpSp>
        <p:nvGrpSpPr>
          <p:cNvPr id="72" name="组合 71"/>
          <p:cNvGrpSpPr/>
          <p:nvPr/>
        </p:nvGrpSpPr>
        <p:grpSpPr>
          <a:xfrm>
            <a:off x="5266690" y="1847850"/>
            <a:ext cx="2901950" cy="3524885"/>
            <a:chOff x="8294" y="2910"/>
            <a:chExt cx="4570" cy="5551"/>
          </a:xfrm>
        </p:grpSpPr>
        <p:grpSp>
          <p:nvGrpSpPr>
            <p:cNvPr id="10" name="组合 9"/>
            <p:cNvGrpSpPr/>
            <p:nvPr/>
          </p:nvGrpSpPr>
          <p:grpSpPr>
            <a:xfrm>
              <a:off x="8294" y="4516"/>
              <a:ext cx="4570" cy="3945"/>
              <a:chOff x="6059661" y="3787954"/>
              <a:chExt cx="2213621" cy="1712525"/>
            </a:xfrm>
          </p:grpSpPr>
          <p:sp>
            <p:nvSpPr>
              <p:cNvPr id="14" name="Freeform 25"/>
              <p:cNvSpPr/>
              <p:nvPr>
                <p:custDataLst>
                  <p:tags r:id="rId2"/>
                </p:custDataLst>
              </p:nvPr>
            </p:nvSpPr>
            <p:spPr bwMode="auto">
              <a:xfrm rot="16200000">
                <a:off x="6310209" y="3537406"/>
                <a:ext cx="1712525" cy="2213621"/>
              </a:xfrm>
              <a:custGeom>
                <a:avLst/>
                <a:gdLst>
                  <a:gd name="T0" fmla="*/ 0 w 4082"/>
                  <a:gd name="T1" fmla="*/ 2366 h 4714"/>
                  <a:gd name="T2" fmla="*/ 4082 w 4082"/>
                  <a:gd name="T3" fmla="*/ 4714 h 4714"/>
                  <a:gd name="T4" fmla="*/ 4082 w 4082"/>
                  <a:gd name="T5" fmla="*/ 0 h 4714"/>
                  <a:gd name="T6" fmla="*/ 0 w 4082"/>
                  <a:gd name="T7" fmla="*/ 2366 h 4714"/>
                </a:gdLst>
                <a:ahLst/>
                <a:cxnLst>
                  <a:cxn ang="0">
                    <a:pos x="T0" y="T1"/>
                  </a:cxn>
                  <a:cxn ang="0">
                    <a:pos x="T2" y="T3"/>
                  </a:cxn>
                  <a:cxn ang="0">
                    <a:pos x="T4" y="T5"/>
                  </a:cxn>
                  <a:cxn ang="0">
                    <a:pos x="T6" y="T7"/>
                  </a:cxn>
                </a:cxnLst>
                <a:rect l="0" t="0" r="r" b="b"/>
                <a:pathLst>
                  <a:path w="4082" h="4714">
                    <a:moveTo>
                      <a:pt x="0" y="2366"/>
                    </a:moveTo>
                    <a:lnTo>
                      <a:pt x="4082" y="4714"/>
                    </a:lnTo>
                    <a:lnTo>
                      <a:pt x="4082" y="0"/>
                    </a:lnTo>
                    <a:lnTo>
                      <a:pt x="0" y="236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ru-RU" sz="675" b="0" i="0" u="none" strike="noStrike" kern="1200" cap="none" spc="0" normalizeH="0" baseline="0" noProof="0">
                  <a:ln>
                    <a:noFill/>
                  </a:ln>
                  <a:solidFill>
                    <a:schemeClr val="tx1"/>
                  </a:solidFill>
                  <a:effectLst/>
                  <a:uLnTx/>
                  <a:uFillTx/>
                  <a:cs typeface="+mn-ea"/>
                  <a:sym typeface="+mn-lt"/>
                </a:endParaRPr>
              </a:p>
            </p:txBody>
          </p:sp>
          <p:sp>
            <p:nvSpPr>
              <p:cNvPr id="15" name="Текст 4"/>
              <p:cNvSpPr txBox="1"/>
              <p:nvPr/>
            </p:nvSpPr>
            <p:spPr>
              <a:xfrm>
                <a:off x="6554763" y="4020871"/>
                <a:ext cx="1238052" cy="276536"/>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90000"/>
                  </a:lnSpc>
                  <a:buNone/>
                  <a:defRPr/>
                </a:pPr>
                <a:r>
                  <a:rPr lang="zh-CN" altLang="en-US" sz="2600" b="1" dirty="0">
                    <a:solidFill>
                      <a:schemeClr val="tx1"/>
                    </a:solidFill>
                    <a:latin typeface="方正教材规范楷体_GBK" charset="0"/>
                    <a:ea typeface="方正教材规范楷体_GBK" charset="0"/>
                    <a:cs typeface="+mn-ea"/>
                    <a:sym typeface="+mn-lt"/>
                  </a:rPr>
                  <a:t>人机辅译</a:t>
                </a:r>
              </a:p>
            </p:txBody>
          </p:sp>
        </p:grpSp>
        <p:sp>
          <p:nvSpPr>
            <p:cNvPr id="43" name="文本框 42"/>
            <p:cNvSpPr txBox="1"/>
            <p:nvPr/>
          </p:nvSpPr>
          <p:spPr>
            <a:xfrm>
              <a:off x="8790" y="2910"/>
              <a:ext cx="3608" cy="1307"/>
            </a:xfrm>
            <a:prstGeom prst="rect">
              <a:avLst/>
            </a:prstGeom>
            <a:noFill/>
          </p:spPr>
          <p:txBody>
            <a:bodyPr wrap="square">
              <a:spAutoFit/>
            </a:bodyPr>
            <a:lstStyle/>
            <a:p>
              <a:pPr algn="ctr" defTabSz="685800">
                <a:defRPr/>
              </a:pPr>
              <a:r>
                <a:rPr lang="zh-CN" altLang="en-US" sz="2400" dirty="0">
                  <a:solidFill>
                    <a:schemeClr val="tx1"/>
                  </a:solidFill>
                  <a:latin typeface="方正教材规范楷体_GBK" charset="0"/>
                  <a:ea typeface="方正教材规范楷体_GBK" charset="0"/>
                </a:rPr>
                <a:t>翻译模块</a:t>
              </a:r>
              <a:r>
                <a:rPr lang="en-US" altLang="zh-CN" sz="2400" dirty="0">
                  <a:solidFill>
                    <a:schemeClr val="tx1"/>
                  </a:solidFill>
                  <a:latin typeface="方正教材规范楷体_GBK" charset="0"/>
                  <a:ea typeface="方正教材规范楷体_GBK" charset="0"/>
                </a:rPr>
                <a:t>/</a:t>
              </a:r>
              <a:r>
                <a:rPr lang="zh-CN" altLang="en-US" sz="2400" dirty="0">
                  <a:solidFill>
                    <a:schemeClr val="tx1"/>
                  </a:solidFill>
                  <a:latin typeface="方正教材规范楷体_GBK" charset="0"/>
                  <a:ea typeface="方正教材规范楷体_GBK" charset="0"/>
                </a:rPr>
                <a:t>处理模块选库模块</a:t>
              </a:r>
            </a:p>
          </p:txBody>
        </p:sp>
      </p:grpSp>
      <p:sp>
        <p:nvSpPr>
          <p:cNvPr id="44" name="文本框 43"/>
          <p:cNvSpPr txBox="1"/>
          <p:nvPr/>
        </p:nvSpPr>
        <p:spPr>
          <a:xfrm>
            <a:off x="1237615" y="5536565"/>
            <a:ext cx="2182495" cy="829945"/>
          </a:xfrm>
          <a:prstGeom prst="rect">
            <a:avLst/>
          </a:prstGeom>
          <a:noFill/>
        </p:spPr>
        <p:txBody>
          <a:bodyPr wrap="square">
            <a:spAutoFit/>
          </a:bodyPr>
          <a:lstStyle/>
          <a:p>
            <a:pPr algn="ctr" defTabSz="685800">
              <a:defRPr/>
            </a:pPr>
            <a:r>
              <a:rPr lang="zh-CN" altLang="en-US" sz="2400" dirty="0">
                <a:solidFill>
                  <a:schemeClr val="tx1"/>
                </a:solidFill>
                <a:latin typeface="方正教材规范楷体_GBK" charset="0"/>
                <a:ea typeface="方正教材规范楷体_GBK" charset="0"/>
              </a:rPr>
              <a:t>机器翻译多</a:t>
            </a:r>
            <a:endParaRPr lang="en-US" altLang="zh-CN" sz="2400" dirty="0">
              <a:solidFill>
                <a:schemeClr val="tx1"/>
              </a:solidFill>
              <a:latin typeface="方正教材规范楷体_GBK" charset="0"/>
              <a:ea typeface="方正教材规范楷体_GBK" charset="0"/>
            </a:endParaRPr>
          </a:p>
          <a:p>
            <a:pPr algn="ctr" defTabSz="685800">
              <a:defRPr/>
            </a:pPr>
            <a:r>
              <a:rPr lang="zh-CN" altLang="en-US" sz="2400" dirty="0">
                <a:solidFill>
                  <a:schemeClr val="tx1"/>
                </a:solidFill>
                <a:latin typeface="方正教材规范楷体_GBK" charset="0"/>
                <a:ea typeface="方正教材规范楷体_GBK" charset="0"/>
              </a:rPr>
              <a:t>引擎融合建模</a:t>
            </a:r>
          </a:p>
        </p:txBody>
      </p:sp>
      <p:grpSp>
        <p:nvGrpSpPr>
          <p:cNvPr id="71" name="组合 70"/>
          <p:cNvGrpSpPr/>
          <p:nvPr/>
        </p:nvGrpSpPr>
        <p:grpSpPr>
          <a:xfrm>
            <a:off x="3854450" y="2852420"/>
            <a:ext cx="2887980" cy="3636010"/>
            <a:chOff x="6070" y="4492"/>
            <a:chExt cx="4548" cy="5726"/>
          </a:xfrm>
        </p:grpSpPr>
        <p:grpSp>
          <p:nvGrpSpPr>
            <p:cNvPr id="5" name="组合 4"/>
            <p:cNvGrpSpPr/>
            <p:nvPr/>
          </p:nvGrpSpPr>
          <p:grpSpPr>
            <a:xfrm>
              <a:off x="6070" y="4492"/>
              <a:ext cx="4548" cy="3947"/>
              <a:chOff x="6061610" y="2010101"/>
              <a:chExt cx="2213621" cy="1842750"/>
            </a:xfrm>
          </p:grpSpPr>
          <p:sp>
            <p:nvSpPr>
              <p:cNvPr id="18" name="Freeform 6"/>
              <p:cNvSpPr/>
              <p:nvPr>
                <p:custDataLst>
                  <p:tags r:id="rId1"/>
                </p:custDataLst>
              </p:nvPr>
            </p:nvSpPr>
            <p:spPr bwMode="auto">
              <a:xfrm rot="16200000">
                <a:off x="6247045" y="1824665"/>
                <a:ext cx="1842750" cy="2213621"/>
              </a:xfrm>
              <a:custGeom>
                <a:avLst/>
                <a:gdLst>
                  <a:gd name="T0" fmla="*/ 0 w 4063"/>
                  <a:gd name="T1" fmla="*/ 0 h 4714"/>
                  <a:gd name="T2" fmla="*/ 0 w 4063"/>
                  <a:gd name="T3" fmla="*/ 4714 h 4714"/>
                  <a:gd name="T4" fmla="*/ 4063 w 4063"/>
                  <a:gd name="T5" fmla="*/ 2366 h 4714"/>
                  <a:gd name="T6" fmla="*/ 0 w 4063"/>
                  <a:gd name="T7" fmla="*/ 0 h 4714"/>
                </a:gdLst>
                <a:ahLst/>
                <a:cxnLst>
                  <a:cxn ang="0">
                    <a:pos x="T0" y="T1"/>
                  </a:cxn>
                  <a:cxn ang="0">
                    <a:pos x="T2" y="T3"/>
                  </a:cxn>
                  <a:cxn ang="0">
                    <a:pos x="T4" y="T5"/>
                  </a:cxn>
                  <a:cxn ang="0">
                    <a:pos x="T6" y="T7"/>
                  </a:cxn>
                </a:cxnLst>
                <a:rect l="0" t="0" r="r" b="b"/>
                <a:pathLst>
                  <a:path w="4063" h="4714">
                    <a:moveTo>
                      <a:pt x="0" y="0"/>
                    </a:moveTo>
                    <a:lnTo>
                      <a:pt x="0" y="4714"/>
                    </a:lnTo>
                    <a:lnTo>
                      <a:pt x="4063" y="2366"/>
                    </a:lnTo>
                    <a:lnTo>
                      <a:pt x="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ru-RU" sz="675" b="0" i="0" u="none" strike="noStrike" kern="1200" cap="none" spc="0" normalizeH="0" baseline="0" noProof="0" dirty="0">
                  <a:ln>
                    <a:noFill/>
                  </a:ln>
                  <a:solidFill>
                    <a:schemeClr val="tx1"/>
                  </a:solidFill>
                  <a:effectLst/>
                  <a:uLnTx/>
                  <a:uFillTx/>
                  <a:cs typeface="+mn-ea"/>
                  <a:sym typeface="+mn-lt"/>
                </a:endParaRPr>
              </a:p>
            </p:txBody>
          </p:sp>
          <p:sp>
            <p:nvSpPr>
              <p:cNvPr id="19" name="Текст 4"/>
              <p:cNvSpPr txBox="1"/>
              <p:nvPr/>
            </p:nvSpPr>
            <p:spPr>
              <a:xfrm>
                <a:off x="6316063" y="3291405"/>
                <a:ext cx="1694523" cy="269764"/>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90000"/>
                  </a:lnSpc>
                  <a:spcBef>
                    <a:spcPct val="20000"/>
                  </a:spcBef>
                  <a:spcAft>
                    <a:spcPts val="0"/>
                  </a:spcAft>
                  <a:buClrTx/>
                  <a:buSzTx/>
                  <a:buFont typeface="Arial" panose="020B0604020202020204" pitchFamily="34" charset="0"/>
                  <a:buNone/>
                  <a:defRPr/>
                </a:pPr>
                <a:r>
                  <a:rPr lang="zh-CN" altLang="en-US" sz="2600" b="1" dirty="0">
                    <a:solidFill>
                      <a:schemeClr val="tx1"/>
                    </a:solidFill>
                    <a:latin typeface="方正教材规范楷体_GBK" charset="0"/>
                    <a:ea typeface="方正教材规范楷体_GBK" charset="0"/>
                    <a:cs typeface="+mn-ea"/>
                    <a:sym typeface="+mn-lt"/>
                  </a:rPr>
                  <a:t>上层语料训练</a:t>
                </a:r>
              </a:p>
            </p:txBody>
          </p:sp>
        </p:grpSp>
        <p:sp>
          <p:nvSpPr>
            <p:cNvPr id="45" name="流程图: 过程 44"/>
            <p:cNvSpPr/>
            <p:nvPr/>
          </p:nvSpPr>
          <p:spPr>
            <a:xfrm>
              <a:off x="6264" y="8798"/>
              <a:ext cx="4161" cy="142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zh-CN" altLang="en-US" sz="2400" dirty="0">
                  <a:solidFill>
                    <a:schemeClr val="tx1"/>
                  </a:solidFill>
                  <a:latin typeface="方正教材规范楷体_GBK" charset="0"/>
                  <a:ea typeface="方正教材规范楷体_GBK" charset="0"/>
                </a:rPr>
                <a:t>语料导入</a:t>
              </a:r>
              <a:r>
                <a:rPr lang="en-US" altLang="zh-CN" sz="2400" dirty="0">
                  <a:solidFill>
                    <a:schemeClr val="tx1"/>
                  </a:solidFill>
                  <a:latin typeface="方正教材规范楷体_GBK" charset="0"/>
                  <a:ea typeface="方正教材规范楷体_GBK" charset="0"/>
                </a:rPr>
                <a:t>/</a:t>
              </a:r>
              <a:r>
                <a:rPr lang="zh-CN" altLang="en-US" sz="2400" dirty="0">
                  <a:solidFill>
                    <a:schemeClr val="tx1"/>
                  </a:solidFill>
                  <a:latin typeface="方正教材规范楷体_GBK" charset="0"/>
                  <a:ea typeface="方正教材规范楷体_GBK" charset="0"/>
                </a:rPr>
                <a:t>行业分类</a:t>
              </a:r>
              <a:r>
                <a:rPr lang="en-US" altLang="zh-CN" sz="2400" dirty="0">
                  <a:solidFill>
                    <a:schemeClr val="tx1"/>
                  </a:solidFill>
                  <a:latin typeface="方正教材规范楷体_GBK" charset="0"/>
                  <a:ea typeface="方正教材规范楷体_GBK" charset="0"/>
                </a:rPr>
                <a:t>/</a:t>
              </a:r>
              <a:r>
                <a:rPr lang="zh-CN" altLang="en-US" sz="2400" dirty="0">
                  <a:solidFill>
                    <a:schemeClr val="tx1"/>
                  </a:solidFill>
                  <a:latin typeface="方正教材规范楷体_GBK" charset="0"/>
                  <a:ea typeface="方正教材规范楷体_GBK" charset="0"/>
                </a:rPr>
                <a:t>反向翻译模块</a:t>
              </a:r>
            </a:p>
          </p:txBody>
        </p:sp>
      </p:grpSp>
      <p:grpSp>
        <p:nvGrpSpPr>
          <p:cNvPr id="77" name="组合 76"/>
          <p:cNvGrpSpPr/>
          <p:nvPr/>
        </p:nvGrpSpPr>
        <p:grpSpPr>
          <a:xfrm>
            <a:off x="6742430" y="2867660"/>
            <a:ext cx="2887980" cy="3507105"/>
            <a:chOff x="10594" y="4506"/>
            <a:chExt cx="4548" cy="5523"/>
          </a:xfrm>
        </p:grpSpPr>
        <p:grpSp>
          <p:nvGrpSpPr>
            <p:cNvPr id="22" name="组合 21"/>
            <p:cNvGrpSpPr/>
            <p:nvPr/>
          </p:nvGrpSpPr>
          <p:grpSpPr>
            <a:xfrm>
              <a:off x="10594" y="4506"/>
              <a:ext cx="4548" cy="3945"/>
              <a:chOff x="4957077" y="3787954"/>
              <a:chExt cx="2213621" cy="1712525"/>
            </a:xfrm>
            <a:solidFill>
              <a:srgbClr val="45AD0B"/>
            </a:solidFill>
          </p:grpSpPr>
          <p:sp>
            <p:nvSpPr>
              <p:cNvPr id="23" name="Freeform 31"/>
              <p:cNvSpPr/>
              <p:nvPr/>
            </p:nvSpPr>
            <p:spPr bwMode="auto">
              <a:xfrm rot="16200000">
                <a:off x="5207625" y="3537406"/>
                <a:ext cx="1712525" cy="2213621"/>
              </a:xfrm>
              <a:custGeom>
                <a:avLst/>
                <a:gdLst>
                  <a:gd name="T0" fmla="*/ 0 w 4082"/>
                  <a:gd name="T1" fmla="*/ 0 h 4714"/>
                  <a:gd name="T2" fmla="*/ 0 w 4082"/>
                  <a:gd name="T3" fmla="*/ 4714 h 4714"/>
                  <a:gd name="T4" fmla="*/ 4082 w 4082"/>
                  <a:gd name="T5" fmla="*/ 2348 h 4714"/>
                  <a:gd name="T6" fmla="*/ 0 w 4082"/>
                  <a:gd name="T7" fmla="*/ 0 h 4714"/>
                </a:gdLst>
                <a:ahLst/>
                <a:cxnLst>
                  <a:cxn ang="0">
                    <a:pos x="T0" y="T1"/>
                  </a:cxn>
                  <a:cxn ang="0">
                    <a:pos x="T2" y="T3"/>
                  </a:cxn>
                  <a:cxn ang="0">
                    <a:pos x="T4" y="T5"/>
                  </a:cxn>
                  <a:cxn ang="0">
                    <a:pos x="T6" y="T7"/>
                  </a:cxn>
                </a:cxnLst>
                <a:rect l="0" t="0" r="r" b="b"/>
                <a:pathLst>
                  <a:path w="4082" h="4714">
                    <a:moveTo>
                      <a:pt x="0" y="0"/>
                    </a:moveTo>
                    <a:lnTo>
                      <a:pt x="0" y="4714"/>
                    </a:lnTo>
                    <a:lnTo>
                      <a:pt x="4082" y="234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ru-RU" sz="675" b="0" i="0" u="none" strike="noStrike" kern="1200" cap="none" spc="0" normalizeH="0" baseline="0" noProof="0">
                  <a:ln>
                    <a:noFill/>
                  </a:ln>
                  <a:solidFill>
                    <a:schemeClr val="tx1"/>
                  </a:solidFill>
                  <a:effectLst/>
                  <a:uLnTx/>
                  <a:uFillTx/>
                  <a:cs typeface="+mn-ea"/>
                  <a:sym typeface="+mn-lt"/>
                </a:endParaRPr>
              </a:p>
            </p:txBody>
          </p:sp>
          <p:sp>
            <p:nvSpPr>
              <p:cNvPr id="24" name="Текст 4"/>
              <p:cNvSpPr txBox="1"/>
              <p:nvPr/>
            </p:nvSpPr>
            <p:spPr>
              <a:xfrm>
                <a:off x="5121290" y="4960365"/>
                <a:ext cx="1854864" cy="276536"/>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90000"/>
                  </a:lnSpc>
                  <a:spcBef>
                    <a:spcPct val="20000"/>
                  </a:spcBef>
                  <a:spcAft>
                    <a:spcPts val="0"/>
                  </a:spcAft>
                  <a:buClrTx/>
                  <a:buSzTx/>
                  <a:buFont typeface="Arial" panose="020B0604020202020204" pitchFamily="34" charset="0"/>
                  <a:buNone/>
                  <a:defRPr/>
                </a:pPr>
                <a:r>
                  <a:rPr lang="en-US" altLang="zh-CN" sz="2600" b="1" dirty="0">
                    <a:solidFill>
                      <a:schemeClr val="tx1"/>
                    </a:solidFill>
                    <a:latin typeface="方正教材规范楷体_GBK" charset="0"/>
                    <a:ea typeface="方正教材规范楷体_GBK" charset="0"/>
                    <a:cs typeface="+mn-ea"/>
                    <a:sym typeface="+mn-lt"/>
                  </a:rPr>
                  <a:t>AI</a:t>
                </a:r>
                <a:r>
                  <a:rPr lang="zh-CN" altLang="en-US" sz="2600" b="1" dirty="0">
                    <a:solidFill>
                      <a:schemeClr val="tx1"/>
                    </a:solidFill>
                    <a:latin typeface="方正教材规范楷体_GBK" charset="0"/>
                    <a:ea typeface="方正教材规范楷体_GBK" charset="0"/>
                    <a:cs typeface="+mn-ea"/>
                    <a:sym typeface="+mn-lt"/>
                  </a:rPr>
                  <a:t>智能辅译</a:t>
                </a:r>
              </a:p>
            </p:txBody>
          </p:sp>
        </p:grpSp>
        <p:sp>
          <p:nvSpPr>
            <p:cNvPr id="46" name="文本框 45"/>
            <p:cNvSpPr txBox="1"/>
            <p:nvPr/>
          </p:nvSpPr>
          <p:spPr>
            <a:xfrm>
              <a:off x="10929" y="8722"/>
              <a:ext cx="3877" cy="1307"/>
            </a:xfrm>
            <a:prstGeom prst="rect">
              <a:avLst/>
            </a:prstGeom>
            <a:noFill/>
          </p:spPr>
          <p:txBody>
            <a:bodyPr wrap="square">
              <a:spAutoFit/>
            </a:bodyPr>
            <a:lstStyle/>
            <a:p>
              <a:pPr algn="ctr" defTabSz="685800">
                <a:defRPr/>
              </a:pPr>
              <a:r>
                <a:rPr lang="zh-CN" altLang="en-US" sz="2400" dirty="0">
                  <a:solidFill>
                    <a:schemeClr val="tx1"/>
                  </a:solidFill>
                  <a:latin typeface="方正教材规范楷体_GBK" charset="0"/>
                  <a:ea typeface="方正教材规范楷体_GBK" charset="0"/>
                </a:rPr>
                <a:t>多粒度单语</a:t>
              </a:r>
              <a:endParaRPr lang="en-US" altLang="zh-CN" sz="2400" dirty="0">
                <a:solidFill>
                  <a:schemeClr val="tx1"/>
                </a:solidFill>
                <a:latin typeface="方正教材规范楷体_GBK" charset="0"/>
                <a:ea typeface="方正教材规范楷体_GBK" charset="0"/>
              </a:endParaRPr>
            </a:p>
            <a:p>
              <a:pPr algn="ctr" defTabSz="685800">
                <a:defRPr/>
              </a:pPr>
              <a:r>
                <a:rPr lang="zh-CN" altLang="en-US" sz="2400" dirty="0">
                  <a:solidFill>
                    <a:schemeClr val="tx1"/>
                  </a:solidFill>
                  <a:latin typeface="方正教材规范楷体_GBK" charset="0"/>
                  <a:ea typeface="方正教材规范楷体_GBK" charset="0"/>
                </a:rPr>
                <a:t>和多语资源</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000"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000" fill="hold">
                                          <p:stCondLst>
                                            <p:cond delay="0"/>
                                          </p:stCondLst>
                                        </p:cTn>
                                        <p:tgtEl>
                                          <p:spTgt spid="70"/>
                                        </p:tgtEl>
                                        <p:attrNameLst>
                                          <p:attrName>style.visibility</p:attrName>
                                        </p:attrNameLst>
                                      </p:cBhvr>
                                      <p:to>
                                        <p:strVal val="visible"/>
                                      </p:to>
                                    </p:set>
                                    <p:anim calcmode="lin" valueType="num">
                                      <p:cBhvr additive="base">
                                        <p:cTn id="25" dur="1000" fill="hold"/>
                                        <p:tgtEl>
                                          <p:spTgt spid="70"/>
                                        </p:tgtEl>
                                        <p:attrNameLst>
                                          <p:attrName>ppt_x</p:attrName>
                                        </p:attrNameLst>
                                      </p:cBhvr>
                                      <p:tavLst>
                                        <p:tav tm="0">
                                          <p:val>
                                            <p:strVal val="#ppt_x"/>
                                          </p:val>
                                        </p:tav>
                                        <p:tav tm="100000">
                                          <p:val>
                                            <p:strVal val="#ppt_x"/>
                                          </p:val>
                                        </p:tav>
                                      </p:tavLst>
                                    </p:anim>
                                    <p:anim calcmode="lin" valueType="num">
                                      <p:cBhvr additive="base">
                                        <p:cTn id="26" dur="10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000" fill="hold">
                                          <p:stCondLst>
                                            <p:cond delay="0"/>
                                          </p:stCondLst>
                                        </p:cTn>
                                        <p:tgtEl>
                                          <p:spTgt spid="71"/>
                                        </p:tgtEl>
                                        <p:attrNameLst>
                                          <p:attrName>style.visibility</p:attrName>
                                        </p:attrNameLst>
                                      </p:cBhvr>
                                      <p:to>
                                        <p:strVal val="visible"/>
                                      </p:to>
                                    </p:set>
                                    <p:anim calcmode="lin" valueType="num">
                                      <p:cBhvr additive="base">
                                        <p:cTn id="31" dur="1000" fill="hold"/>
                                        <p:tgtEl>
                                          <p:spTgt spid="71"/>
                                        </p:tgtEl>
                                        <p:attrNameLst>
                                          <p:attrName>ppt_x</p:attrName>
                                        </p:attrNameLst>
                                      </p:cBhvr>
                                      <p:tavLst>
                                        <p:tav tm="0">
                                          <p:val>
                                            <p:strVal val="#ppt_x"/>
                                          </p:val>
                                        </p:tav>
                                        <p:tav tm="100000">
                                          <p:val>
                                            <p:strVal val="#ppt_x"/>
                                          </p:val>
                                        </p:tav>
                                      </p:tavLst>
                                    </p:anim>
                                    <p:anim calcmode="lin" valueType="num">
                                      <p:cBhvr additive="base">
                                        <p:cTn id="32" dur="10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000" fill="hold">
                                          <p:stCondLst>
                                            <p:cond delay="0"/>
                                          </p:stCondLst>
                                        </p:cTn>
                                        <p:tgtEl>
                                          <p:spTgt spid="72"/>
                                        </p:tgtEl>
                                        <p:attrNameLst>
                                          <p:attrName>style.visibility</p:attrName>
                                        </p:attrNameLst>
                                      </p:cBhvr>
                                      <p:to>
                                        <p:strVal val="visible"/>
                                      </p:to>
                                    </p:set>
                                    <p:anim calcmode="lin" valueType="num">
                                      <p:cBhvr additive="base">
                                        <p:cTn id="37" dur="1000" fill="hold"/>
                                        <p:tgtEl>
                                          <p:spTgt spid="72"/>
                                        </p:tgtEl>
                                        <p:attrNameLst>
                                          <p:attrName>ppt_x</p:attrName>
                                        </p:attrNameLst>
                                      </p:cBhvr>
                                      <p:tavLst>
                                        <p:tav tm="0">
                                          <p:val>
                                            <p:strVal val="#ppt_x"/>
                                          </p:val>
                                        </p:tav>
                                        <p:tav tm="100000">
                                          <p:val>
                                            <p:strVal val="#ppt_x"/>
                                          </p:val>
                                        </p:tav>
                                      </p:tavLst>
                                    </p:anim>
                                    <p:anim calcmode="lin" valueType="num">
                                      <p:cBhvr additive="base">
                                        <p:cTn id="38" dur="10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000" fill="hold">
                                          <p:stCondLst>
                                            <p:cond delay="0"/>
                                          </p:stCondLst>
                                        </p:cTn>
                                        <p:tgtEl>
                                          <p:spTgt spid="77"/>
                                        </p:tgtEl>
                                        <p:attrNameLst>
                                          <p:attrName>style.visibility</p:attrName>
                                        </p:attrNameLst>
                                      </p:cBhvr>
                                      <p:to>
                                        <p:strVal val="visible"/>
                                      </p:to>
                                    </p:set>
                                    <p:anim calcmode="lin" valueType="num">
                                      <p:cBhvr additive="base">
                                        <p:cTn id="43" dur="1000" fill="hold"/>
                                        <p:tgtEl>
                                          <p:spTgt spid="77"/>
                                        </p:tgtEl>
                                        <p:attrNameLst>
                                          <p:attrName>ppt_x</p:attrName>
                                        </p:attrNameLst>
                                      </p:cBhvr>
                                      <p:tavLst>
                                        <p:tav tm="0">
                                          <p:val>
                                            <p:strVal val="#ppt_x"/>
                                          </p:val>
                                        </p:tav>
                                        <p:tav tm="100000">
                                          <p:val>
                                            <p:strVal val="#ppt_x"/>
                                          </p:val>
                                        </p:tav>
                                      </p:tavLst>
                                    </p:anim>
                                    <p:anim calcmode="lin" valueType="num">
                                      <p:cBhvr additive="base">
                                        <p:cTn id="44" dur="10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63652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3.1 </a:t>
            </a:r>
            <a:r>
              <a:rPr lang="zh-CN" altLang="en-US" sz="32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取得专利</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endParaRPr>
          </a:p>
        </p:txBody>
      </p:sp>
      <p:sp>
        <p:nvSpPr>
          <p:cNvPr id="2" name="文本框 1"/>
          <p:cNvSpPr txBox="1"/>
          <p:nvPr/>
        </p:nvSpPr>
        <p:spPr>
          <a:xfrm>
            <a:off x="1530350" y="1480820"/>
            <a:ext cx="6096000" cy="368300"/>
          </a:xfrm>
          <a:prstGeom prst="rect">
            <a:avLst/>
          </a:prstGeom>
          <a:noFill/>
        </p:spPr>
        <p:txBody>
          <a:bodyPr wrap="square" rtlCol="0" anchor="t">
            <a:spAutoFit/>
          </a:bodyPr>
          <a:lstStyle/>
          <a:p>
            <a:endParaRPr lang="zh-CN" altLang="en-US"/>
          </a:p>
        </p:txBody>
      </p:sp>
      <p:pic>
        <p:nvPicPr>
          <p:cNvPr id="10" name="图片 9" descr="lQLPJxbiQnxsGzbNCRLNCRuwOwoHx7Bxk1ADc8UsQQCJAA_2331_2322.png_720x720q90g"/>
          <p:cNvPicPr>
            <a:picLocks noChangeAspect="1"/>
          </p:cNvPicPr>
          <p:nvPr/>
        </p:nvPicPr>
        <p:blipFill>
          <a:blip r:embed="rId3"/>
          <a:stretch>
            <a:fillRect/>
          </a:stretch>
        </p:blipFill>
        <p:spPr>
          <a:xfrm>
            <a:off x="6604635" y="588645"/>
            <a:ext cx="5486400" cy="5463540"/>
          </a:xfrm>
          <a:prstGeom prst="rect">
            <a:avLst/>
          </a:prstGeom>
        </p:spPr>
      </p:pic>
      <p:grpSp>
        <p:nvGrpSpPr>
          <p:cNvPr id="16" name="组合 15"/>
          <p:cNvGrpSpPr/>
          <p:nvPr/>
        </p:nvGrpSpPr>
        <p:grpSpPr>
          <a:xfrm>
            <a:off x="601345" y="3157220"/>
            <a:ext cx="5684520" cy="2267585"/>
            <a:chOff x="1043" y="5455"/>
            <a:chExt cx="8952" cy="3571"/>
          </a:xfrm>
        </p:grpSpPr>
        <p:grpSp>
          <p:nvGrpSpPr>
            <p:cNvPr id="14" name="组合 13"/>
            <p:cNvGrpSpPr/>
            <p:nvPr/>
          </p:nvGrpSpPr>
          <p:grpSpPr>
            <a:xfrm>
              <a:off x="1043" y="5455"/>
              <a:ext cx="8952" cy="2991"/>
              <a:chOff x="1120" y="7580"/>
              <a:chExt cx="8952" cy="2991"/>
            </a:xfrm>
          </p:grpSpPr>
          <p:pic>
            <p:nvPicPr>
              <p:cNvPr id="5" name="图片 4" descr="lQDPJxbiQ0Ln153NAXrNARSw39YVNvY4qcIDc8ZxuEA2AA_276_378.jpg_720x720q90g"/>
              <p:cNvPicPr>
                <a:picLocks noChangeAspect="1"/>
              </p:cNvPicPr>
              <p:nvPr/>
            </p:nvPicPr>
            <p:blipFill>
              <a:blip r:embed="rId4"/>
              <a:stretch>
                <a:fillRect/>
              </a:stretch>
            </p:blipFill>
            <p:spPr>
              <a:xfrm>
                <a:off x="5728" y="7603"/>
                <a:ext cx="2041" cy="2968"/>
              </a:xfrm>
              <a:prstGeom prst="rect">
                <a:avLst/>
              </a:prstGeom>
            </p:spPr>
          </p:pic>
          <p:pic>
            <p:nvPicPr>
              <p:cNvPr id="9" name="图片 8" descr="lQDPJxbiQ0Ln2ijNA5vNAoCwQrUexUDEVucDc8ZxrgBwAA_640_923.jpg_720x720q90g"/>
              <p:cNvPicPr>
                <a:picLocks noChangeAspect="1"/>
              </p:cNvPicPr>
              <p:nvPr/>
            </p:nvPicPr>
            <p:blipFill>
              <a:blip r:embed="rId5"/>
              <a:stretch>
                <a:fillRect/>
              </a:stretch>
            </p:blipFill>
            <p:spPr>
              <a:xfrm>
                <a:off x="3424" y="7603"/>
                <a:ext cx="2041" cy="2946"/>
              </a:xfrm>
              <a:prstGeom prst="rect">
                <a:avLst/>
              </a:prstGeom>
            </p:spPr>
          </p:pic>
          <p:pic>
            <p:nvPicPr>
              <p:cNvPr id="12" name="图片 11" descr="lQLPJxbiRIjxa5HNCSDNBniwuQrXwxIxDA8Dc8iHAUCFAA_1656_2336.png_720x720q90g"/>
              <p:cNvPicPr>
                <a:picLocks noChangeAspect="1"/>
              </p:cNvPicPr>
              <p:nvPr/>
            </p:nvPicPr>
            <p:blipFill>
              <a:blip r:embed="rId6"/>
              <a:stretch>
                <a:fillRect/>
              </a:stretch>
            </p:blipFill>
            <p:spPr>
              <a:xfrm>
                <a:off x="1120" y="7602"/>
                <a:ext cx="2041" cy="2947"/>
              </a:xfrm>
              <a:prstGeom prst="rect">
                <a:avLst/>
              </a:prstGeom>
            </p:spPr>
          </p:pic>
          <p:pic>
            <p:nvPicPr>
              <p:cNvPr id="13" name="图片 12" descr="lQDPJxbiREdgxFHNA7LNAoqwFtzhbLdXojsDc8gcygBMAA_650_946.jpg_720x720q90g"/>
              <p:cNvPicPr>
                <a:picLocks noChangeAspect="1"/>
              </p:cNvPicPr>
              <p:nvPr/>
            </p:nvPicPr>
            <p:blipFill>
              <a:blip r:embed="rId7"/>
              <a:stretch>
                <a:fillRect/>
              </a:stretch>
            </p:blipFill>
            <p:spPr>
              <a:xfrm>
                <a:off x="8032" y="7580"/>
                <a:ext cx="2041" cy="2969"/>
              </a:xfrm>
              <a:prstGeom prst="rect">
                <a:avLst/>
              </a:prstGeom>
            </p:spPr>
          </p:pic>
        </p:grpSp>
        <p:sp>
          <p:nvSpPr>
            <p:cNvPr id="15" name="文本框 14"/>
            <p:cNvSpPr txBox="1"/>
            <p:nvPr/>
          </p:nvSpPr>
          <p:spPr>
            <a:xfrm>
              <a:off x="1095" y="8446"/>
              <a:ext cx="8901" cy="580"/>
            </a:xfrm>
            <a:prstGeom prst="rect">
              <a:avLst/>
            </a:prstGeom>
            <a:noFill/>
          </p:spPr>
          <p:txBody>
            <a:bodyPr wrap="square" rtlCol="0">
              <a:spAutoFit/>
            </a:bodyPr>
            <a:lstStyle/>
            <a:p>
              <a:r>
                <a:rPr lang="zh-CN" altLang="en-US"/>
                <a:t>软著</a:t>
              </a:r>
              <a:r>
                <a:rPr lang="en-US" altLang="zh-CN"/>
                <a:t>4</a:t>
              </a:r>
              <a:r>
                <a:rPr lang="zh-CN" altLang="en-US"/>
                <a:t>项</a:t>
              </a:r>
              <a:r>
                <a:rPr lang="en-US" altLang="zh-CN"/>
                <a:t>        </a:t>
              </a:r>
              <a:r>
                <a:rPr lang="zh-CN" altLang="en-US"/>
                <a:t>实用新型</a:t>
              </a:r>
              <a:r>
                <a:rPr lang="en-US" altLang="zh-CN"/>
                <a:t>4</a:t>
              </a:r>
              <a:r>
                <a:rPr lang="zh-CN" altLang="en-US"/>
                <a:t>项</a:t>
              </a:r>
              <a:r>
                <a:rPr lang="en-US" altLang="zh-CN"/>
                <a:t>     </a:t>
              </a:r>
              <a:r>
                <a:rPr lang="zh-CN" altLang="en-US"/>
                <a:t>发明</a:t>
              </a:r>
              <a:r>
                <a:rPr lang="en-US" altLang="zh-CN"/>
                <a:t>2</a:t>
              </a:r>
              <a:r>
                <a:rPr lang="zh-CN" altLang="en-US"/>
                <a:t>项</a:t>
              </a:r>
              <a:r>
                <a:rPr lang="en-US" altLang="zh-CN"/>
                <a:t>          </a:t>
              </a:r>
              <a:r>
                <a:rPr lang="zh-CN" altLang="en-US"/>
                <a:t>外观</a:t>
              </a:r>
              <a:r>
                <a:rPr lang="en-US" altLang="zh-CN"/>
                <a:t>4</a:t>
              </a:r>
              <a:r>
                <a:rPr lang="zh-CN" altLang="en-US"/>
                <a:t>项</a:t>
              </a:r>
            </a:p>
          </p:txBody>
        </p:sp>
      </p:grpSp>
      <p:sp>
        <p:nvSpPr>
          <p:cNvPr id="17" name="文本框 16"/>
          <p:cNvSpPr txBox="1"/>
          <p:nvPr/>
        </p:nvSpPr>
        <p:spPr>
          <a:xfrm>
            <a:off x="725170" y="2150745"/>
            <a:ext cx="5561330" cy="553085"/>
          </a:xfrm>
          <a:prstGeom prst="rect">
            <a:avLst/>
          </a:prstGeom>
          <a:noFill/>
        </p:spPr>
        <p:txBody>
          <a:bodyPr wrap="square" rtlCol="0">
            <a:spAutoFit/>
          </a:bodyPr>
          <a:lstStyle/>
          <a:p>
            <a:r>
              <a:rPr lang="zh-CN" altLang="en-US" sz="3000"/>
              <a:t>自主知识产权，总计</a:t>
            </a:r>
            <a:r>
              <a:rPr lang="en-US" altLang="zh-CN" sz="3000"/>
              <a:t>16</a:t>
            </a:r>
            <a:r>
              <a:rPr lang="zh-CN" altLang="en-US" sz="3000"/>
              <a:t>项</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5901055"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03</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a:t>
            </a:r>
            <a:r>
              <a:rPr lang="zh-CN" altLang="en-US" sz="3200" b="1" noProof="0" dirty="0">
                <a:ln>
                  <a:noFill/>
                </a:ln>
                <a:effectLst/>
                <a:uLnTx/>
                <a:uFillTx/>
                <a:latin typeface="方正教材规范楷体_GBK" charset="0"/>
                <a:ea typeface="方正教材规范楷体_GBK" charset="0"/>
                <a:cs typeface="+mn-ea"/>
                <a:sym typeface="+mn-lt"/>
              </a:rPr>
              <a:t>市场前景分析以及行业痛点</a:t>
            </a:r>
            <a:endParaRPr kumimoji="0" lang="zh-CN" altLang="en-US" sz="3200" b="1" i="0" baseline="0" noProof="0" dirty="0">
              <a:ln>
                <a:noFill/>
              </a:ln>
              <a:solidFill>
                <a:schemeClr val="tx1"/>
              </a:solidFill>
              <a:effectLst/>
              <a:uLnTx/>
              <a:uFillTx/>
              <a:latin typeface="方正教材规范楷体_GBK" charset="0"/>
              <a:ea typeface="方正教材规范楷体_GBK" charset="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3.1 </a:t>
            </a:r>
            <a:r>
              <a:rPr lang="zh-CN" altLang="en-US" sz="2400" b="1"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市场前景</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endParaRPr>
          </a:p>
        </p:txBody>
      </p:sp>
      <p:sp>
        <p:nvSpPr>
          <p:cNvPr id="5" name="文本框 4"/>
          <p:cNvSpPr txBox="1"/>
          <p:nvPr/>
        </p:nvSpPr>
        <p:spPr>
          <a:xfrm>
            <a:off x="9371330" y="2759075"/>
            <a:ext cx="1706880" cy="398780"/>
          </a:xfrm>
          <a:prstGeom prst="rect">
            <a:avLst/>
          </a:prstGeom>
          <a:noFill/>
        </p:spPr>
        <p:txBody>
          <a:bodyPr wrap="none" rtlCol="0" anchor="t">
            <a:spAutoFit/>
          </a:bodyPr>
          <a:lstStyle/>
          <a:p>
            <a:r>
              <a:rPr lang="zh-CN" altLang="en-US" sz="2000" dirty="0">
                <a:solidFill>
                  <a:schemeClr val="tx1"/>
                </a:solidFill>
                <a:latin typeface="方正教材规范楷体_GBK" charset="0"/>
                <a:ea typeface="方正教材规范楷体_GBK" charset="0"/>
                <a:sym typeface="+mn-ea"/>
              </a:rPr>
              <a:t>翻译市场分类</a:t>
            </a:r>
          </a:p>
        </p:txBody>
      </p:sp>
      <p:sp>
        <p:nvSpPr>
          <p:cNvPr id="10" name="文本框 9"/>
          <p:cNvSpPr txBox="1"/>
          <p:nvPr/>
        </p:nvSpPr>
        <p:spPr>
          <a:xfrm>
            <a:off x="9618345" y="3307080"/>
            <a:ext cx="1071880" cy="398780"/>
          </a:xfrm>
          <a:prstGeom prst="rect">
            <a:avLst/>
          </a:prstGeom>
          <a:noFill/>
        </p:spPr>
        <p:txBody>
          <a:bodyPr wrap="none" rtlCol="0" anchor="t">
            <a:spAutoFit/>
          </a:bodyPr>
          <a:lstStyle/>
          <a:p>
            <a:r>
              <a:rPr lang="en-US" altLang="zh-CN" sz="2000" dirty="0">
                <a:solidFill>
                  <a:schemeClr val="tx1"/>
                </a:solidFill>
                <a:latin typeface="方正教材规范楷体_GBK" charset="0"/>
                <a:ea typeface="方正教材规范楷体_GBK" charset="0"/>
                <a:sym typeface="+mn-ea"/>
              </a:rPr>
              <a:t>A</a:t>
            </a:r>
            <a:r>
              <a:rPr lang="zh-CN" altLang="en-US" sz="2000" dirty="0">
                <a:solidFill>
                  <a:schemeClr val="tx1"/>
                </a:solidFill>
                <a:latin typeface="方正教材规范楷体_GBK" charset="0"/>
                <a:ea typeface="方正教材规范楷体_GBK" charset="0"/>
                <a:sym typeface="+mn-ea"/>
              </a:rPr>
              <a:t>：笔译</a:t>
            </a:r>
          </a:p>
        </p:txBody>
      </p:sp>
      <p:sp>
        <p:nvSpPr>
          <p:cNvPr id="11" name="文本框 10"/>
          <p:cNvSpPr txBox="1"/>
          <p:nvPr/>
        </p:nvSpPr>
        <p:spPr>
          <a:xfrm>
            <a:off x="9623425" y="3936365"/>
            <a:ext cx="1071880" cy="398780"/>
          </a:xfrm>
          <a:prstGeom prst="rect">
            <a:avLst/>
          </a:prstGeom>
          <a:noFill/>
        </p:spPr>
        <p:txBody>
          <a:bodyPr wrap="none" rtlCol="0" anchor="t">
            <a:spAutoFit/>
          </a:bodyPr>
          <a:lstStyle/>
          <a:p>
            <a:r>
              <a:rPr lang="en-US" altLang="zh-CN" sz="2000" dirty="0">
                <a:solidFill>
                  <a:schemeClr val="tx1"/>
                </a:solidFill>
                <a:latin typeface="方正教材规范楷体_GBK" charset="0"/>
                <a:ea typeface="方正教材规范楷体_GBK" charset="0"/>
                <a:sym typeface="+mn-ea"/>
              </a:rPr>
              <a:t>B</a:t>
            </a:r>
            <a:r>
              <a:rPr lang="zh-CN" altLang="en-US" sz="2000" dirty="0">
                <a:solidFill>
                  <a:schemeClr val="tx1"/>
                </a:solidFill>
                <a:latin typeface="方正教材规范楷体_GBK" charset="0"/>
                <a:ea typeface="方正教材规范楷体_GBK" charset="0"/>
                <a:sym typeface="+mn-ea"/>
              </a:rPr>
              <a:t>：口译</a:t>
            </a:r>
          </a:p>
        </p:txBody>
      </p:sp>
      <p:sp>
        <p:nvSpPr>
          <p:cNvPr id="12" name="文本框 11"/>
          <p:cNvSpPr txBox="1"/>
          <p:nvPr/>
        </p:nvSpPr>
        <p:spPr>
          <a:xfrm>
            <a:off x="9618345" y="4573270"/>
            <a:ext cx="1071880" cy="398780"/>
          </a:xfrm>
          <a:prstGeom prst="rect">
            <a:avLst/>
          </a:prstGeom>
          <a:noFill/>
        </p:spPr>
        <p:txBody>
          <a:bodyPr wrap="none" rtlCol="0" anchor="t">
            <a:spAutoFit/>
          </a:bodyPr>
          <a:lstStyle/>
          <a:p>
            <a:r>
              <a:rPr lang="en-US" altLang="zh-CN" sz="2000" dirty="0">
                <a:solidFill>
                  <a:schemeClr val="tx1"/>
                </a:solidFill>
                <a:latin typeface="方正教材规范楷体_GBK" charset="0"/>
                <a:ea typeface="方正教材规范楷体_GBK" charset="0"/>
                <a:sym typeface="+mn-ea"/>
              </a:rPr>
              <a:t>C</a:t>
            </a:r>
            <a:r>
              <a:rPr lang="zh-CN" altLang="en-US" sz="2000" dirty="0">
                <a:solidFill>
                  <a:schemeClr val="tx1"/>
                </a:solidFill>
                <a:latin typeface="方正教材规范楷体_GBK" charset="0"/>
                <a:ea typeface="方正教材规范楷体_GBK" charset="0"/>
                <a:sym typeface="+mn-ea"/>
              </a:rPr>
              <a:t>：机译</a:t>
            </a:r>
          </a:p>
        </p:txBody>
      </p:sp>
      <p:grpSp>
        <p:nvGrpSpPr>
          <p:cNvPr id="14" name="组合 13"/>
          <p:cNvGrpSpPr/>
          <p:nvPr/>
        </p:nvGrpSpPr>
        <p:grpSpPr>
          <a:xfrm>
            <a:off x="1610360" y="2062274"/>
            <a:ext cx="6584950" cy="4424023"/>
            <a:chOff x="1812" y="1847"/>
            <a:chExt cx="11818" cy="8945"/>
          </a:xfrm>
        </p:grpSpPr>
        <p:grpSp>
          <p:nvGrpSpPr>
            <p:cNvPr id="9" name="组合 8"/>
            <p:cNvGrpSpPr/>
            <p:nvPr/>
          </p:nvGrpSpPr>
          <p:grpSpPr>
            <a:xfrm>
              <a:off x="1812" y="2040"/>
              <a:ext cx="11818" cy="8752"/>
              <a:chOff x="3472589" y="1259874"/>
              <a:chExt cx="8640000" cy="5515360"/>
            </a:xfrm>
          </p:grpSpPr>
          <p:graphicFrame>
            <p:nvGraphicFramePr>
              <p:cNvPr id="2" name="图表 1"/>
              <p:cNvGraphicFramePr/>
              <p:nvPr/>
            </p:nvGraphicFramePr>
            <p:xfrm>
              <a:off x="3472589" y="1259874"/>
              <a:ext cx="8640000" cy="4680000"/>
            </p:xfrm>
            <a:graphic>
              <a:graphicData uri="http://schemas.openxmlformats.org/drawingml/2006/chart">
                <c:chart xmlns:c="http://schemas.openxmlformats.org/drawingml/2006/chart" xmlns:r="http://schemas.openxmlformats.org/officeDocument/2006/relationships" r:id="rId4"/>
              </a:graphicData>
            </a:graphic>
          </p:graphicFrame>
          <p:sp>
            <p:nvSpPr>
              <p:cNvPr id="4" name="文本框 3"/>
              <p:cNvSpPr txBox="1"/>
              <p:nvPr>
                <p:custDataLst>
                  <p:tags r:id="rId1"/>
                </p:custDataLst>
              </p:nvPr>
            </p:nvSpPr>
            <p:spPr>
              <a:xfrm>
                <a:off x="3973708" y="6345601"/>
                <a:ext cx="7869433" cy="429633"/>
              </a:xfrm>
              <a:prstGeom prst="rect">
                <a:avLst/>
              </a:prstGeom>
              <a:noFill/>
            </p:spPr>
            <p:txBody>
              <a:bodyPr wrap="square" rtlCol="0">
                <a:spAutoFit/>
              </a:bodyPr>
              <a:lstStyle/>
              <a:p>
                <a:r>
                  <a:rPr lang="zh-CN" altLang="en-US" sz="1600" dirty="0">
                    <a:solidFill>
                      <a:schemeClr val="tx1"/>
                    </a:solidFill>
                    <a:latin typeface="方正教材规范楷体_GBK" charset="0"/>
                    <a:ea typeface="方正教材规范楷体_GBK" charset="0"/>
                  </a:rPr>
                  <a:t>数据来源于：中国语言服务行业发展报告（中国翻译协会）</a:t>
                </a:r>
              </a:p>
            </p:txBody>
          </p:sp>
        </p:grpSp>
        <p:sp>
          <p:nvSpPr>
            <p:cNvPr id="13" name="文本框 12"/>
            <p:cNvSpPr txBox="1"/>
            <p:nvPr/>
          </p:nvSpPr>
          <p:spPr>
            <a:xfrm>
              <a:off x="1812" y="1847"/>
              <a:ext cx="2895" cy="471"/>
            </a:xfrm>
            <a:prstGeom prst="rect">
              <a:avLst/>
            </a:prstGeom>
            <a:noFill/>
          </p:spPr>
          <p:txBody>
            <a:bodyPr wrap="square" rtlCol="0">
              <a:noAutofit/>
            </a:bodyPr>
            <a:lstStyle/>
            <a:p>
              <a:r>
                <a:rPr lang="zh-CN" altLang="en-US" sz="1400"/>
                <a:t>单位：亿元</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53745" y="0"/>
            <a:ext cx="723054" cy="996950"/>
            <a:chOff x="695325" y="0"/>
            <a:chExt cx="723054" cy="996950"/>
          </a:xfrm>
        </p:grpSpPr>
        <p:sp>
          <p:nvSpPr>
            <p:cNvPr id="3" name="矩形 2"/>
            <p:cNvSpPr/>
            <p:nvPr/>
          </p:nvSpPr>
          <p:spPr>
            <a:xfrm>
              <a:off x="695325" y="0"/>
              <a:ext cx="723054" cy="99695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4"/>
            <p:cNvSpPr/>
            <p:nvPr/>
          </p:nvSpPr>
          <p:spPr>
            <a:xfrm>
              <a:off x="876743" y="365125"/>
              <a:ext cx="360217" cy="361950"/>
            </a:xfrm>
            <a:custGeom>
              <a:avLst/>
              <a:gdLst>
                <a:gd name="connsiteX0" fmla="*/ 139700 w 330200"/>
                <a:gd name="connsiteY0" fmla="*/ 87312 h 331788"/>
                <a:gd name="connsiteX1" fmla="*/ 119062 w 330200"/>
                <a:gd name="connsiteY1" fmla="*/ 109537 h 331788"/>
                <a:gd name="connsiteX2" fmla="*/ 182562 w 330200"/>
                <a:gd name="connsiteY2" fmla="*/ 173037 h 331788"/>
                <a:gd name="connsiteX3" fmla="*/ 123825 w 330200"/>
                <a:gd name="connsiteY3" fmla="*/ 230187 h 331788"/>
                <a:gd name="connsiteX4" fmla="*/ 146050 w 330200"/>
                <a:gd name="connsiteY4" fmla="*/ 252412 h 331788"/>
                <a:gd name="connsiteX5" fmla="*/ 223837 w 330200"/>
                <a:gd name="connsiteY5" fmla="*/ 173037 h 331788"/>
                <a:gd name="connsiteX6" fmla="*/ 165100 w 330200"/>
                <a:gd name="connsiteY6" fmla="*/ 0 h 331788"/>
                <a:gd name="connsiteX7" fmla="*/ 330200 w 330200"/>
                <a:gd name="connsiteY7" fmla="*/ 165894 h 331788"/>
                <a:gd name="connsiteX8" fmla="*/ 165100 w 330200"/>
                <a:gd name="connsiteY8" fmla="*/ 331788 h 331788"/>
                <a:gd name="connsiteX9" fmla="*/ 0 w 330200"/>
                <a:gd name="connsiteY9" fmla="*/ 165894 h 331788"/>
                <a:gd name="connsiteX10" fmla="*/ 165100 w 330200"/>
                <a:gd name="connsiteY1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 h="331788">
                  <a:moveTo>
                    <a:pt x="139700" y="87312"/>
                  </a:moveTo>
                  <a:lnTo>
                    <a:pt x="119062" y="109537"/>
                  </a:lnTo>
                  <a:lnTo>
                    <a:pt x="182562" y="173037"/>
                  </a:lnTo>
                  <a:lnTo>
                    <a:pt x="123825" y="230187"/>
                  </a:lnTo>
                  <a:lnTo>
                    <a:pt x="146050" y="252412"/>
                  </a:lnTo>
                  <a:lnTo>
                    <a:pt x="223837" y="173037"/>
                  </a:ln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8" name="文本框 5"/>
          <p:cNvSpPr txBox="1">
            <a:spLocks noChangeArrowheads="1"/>
          </p:cNvSpPr>
          <p:nvPr/>
        </p:nvSpPr>
        <p:spPr bwMode="auto">
          <a:xfrm>
            <a:off x="1530542" y="284554"/>
            <a:ext cx="2021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3.2 </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方正教材规范楷体_GBK" charset="0"/>
                <a:ea typeface="方正教材规范楷体_GBK" charset="0"/>
                <a:cs typeface="+mn-ea"/>
                <a:sym typeface="+mn-lt"/>
              </a:rPr>
              <a:t>行业痛点</a:t>
            </a:r>
          </a:p>
        </p:txBody>
      </p:sp>
      <p:grpSp>
        <p:nvGrpSpPr>
          <p:cNvPr id="2" name="组合 1"/>
          <p:cNvGrpSpPr/>
          <p:nvPr/>
        </p:nvGrpSpPr>
        <p:grpSpPr>
          <a:xfrm>
            <a:off x="754054" y="2088220"/>
            <a:ext cx="7423569" cy="3658255"/>
            <a:chOff x="754054" y="2131400"/>
            <a:chExt cx="7423569" cy="3658255"/>
          </a:xfrm>
        </p:grpSpPr>
        <p:sp>
          <p:nvSpPr>
            <p:cNvPr id="4" name="object 45"/>
            <p:cNvSpPr txBox="1"/>
            <p:nvPr/>
          </p:nvSpPr>
          <p:spPr>
            <a:xfrm>
              <a:off x="754054" y="4644276"/>
              <a:ext cx="1829491" cy="969645"/>
            </a:xfrm>
            <a:prstGeom prst="rect">
              <a:avLst/>
            </a:prstGeom>
          </p:spPr>
          <p:txBody>
            <a:bodyPr vert="horz" wrap="square" lIns="0" tIns="115570" rIns="0" bIns="0" rtlCol="0">
              <a:spAutoFit/>
            </a:bodyPr>
            <a:lstStyle/>
            <a:p>
              <a:pPr algn="ctr">
                <a:lnSpc>
                  <a:spcPct val="100000"/>
                </a:lnSpc>
                <a:spcBef>
                  <a:spcPts val="910"/>
                </a:spcBef>
              </a:pPr>
              <a:r>
                <a:rPr lang="zh-CN" altLang="en-US" sz="1850" b="1" spc="20" dirty="0">
                  <a:solidFill>
                    <a:schemeClr val="tx1"/>
                  </a:solidFill>
                  <a:latin typeface="方正教材规范楷体_GBK" charset="0"/>
                  <a:ea typeface="方正教材规范楷体_GBK" charset="0"/>
                  <a:cs typeface="微软雅黑" panose="020B0503020204020204" pitchFamily="34" charset="-122"/>
                </a:rPr>
                <a:t>语言</a:t>
              </a:r>
              <a:r>
                <a:rPr sz="1850" b="1" spc="20" dirty="0" err="1">
                  <a:solidFill>
                    <a:schemeClr val="tx1"/>
                  </a:solidFill>
                  <a:latin typeface="方正教材规范楷体_GBK" charset="0"/>
                  <a:ea typeface="方正教材规范楷体_GBK" charset="0"/>
                  <a:cs typeface="微软雅黑" panose="020B0503020204020204" pitchFamily="34" charset="-122"/>
                </a:rPr>
                <a:t>尚未解决</a:t>
              </a:r>
              <a:r>
                <a:rPr sz="1850" b="1" spc="5" dirty="0" err="1">
                  <a:solidFill>
                    <a:schemeClr val="tx1"/>
                  </a:solidFill>
                  <a:latin typeface="方正教材规范楷体_GBK" charset="0"/>
                  <a:ea typeface="方正教材规范楷体_GBK" charset="0"/>
                  <a:cs typeface="微软雅黑" panose="020B0503020204020204" pitchFamily="34" charset="-122"/>
                </a:rPr>
                <a:t>的问</a:t>
              </a:r>
              <a:r>
                <a:rPr sz="1850" b="1" spc="20" dirty="0" err="1">
                  <a:solidFill>
                    <a:schemeClr val="tx1"/>
                  </a:solidFill>
                  <a:latin typeface="方正教材规范楷体_GBK" charset="0"/>
                  <a:ea typeface="方正教材规范楷体_GBK" charset="0"/>
                  <a:cs typeface="微软雅黑" panose="020B0503020204020204" pitchFamily="34" charset="-122"/>
                </a:rPr>
                <a:t>题</a:t>
              </a:r>
              <a:r>
                <a:rPr lang="zh-CN" altLang="en-US" sz="1850" b="1" spc="20" dirty="0">
                  <a:solidFill>
                    <a:schemeClr val="tx1"/>
                  </a:solidFill>
                  <a:latin typeface="方正教材规范楷体_GBK" charset="0"/>
                  <a:ea typeface="方正教材规范楷体_GBK" charset="0"/>
                  <a:cs typeface="微软雅黑" panose="020B0503020204020204" pitchFamily="34" charset="-122"/>
                </a:rPr>
                <a:t>：语言不通</a:t>
              </a:r>
              <a:r>
                <a:rPr lang="zh-CN" altLang="en-US" sz="1850" b="1" spc="5" dirty="0">
                  <a:solidFill>
                    <a:schemeClr val="tx1"/>
                  </a:solidFill>
                  <a:latin typeface="方正教材规范楷体_GBK" charset="0"/>
                  <a:ea typeface="方正教材规范楷体_GBK" charset="0"/>
                  <a:cs typeface="微软雅黑" panose="020B0503020204020204" pitchFamily="34" charset="-122"/>
                </a:rPr>
                <a:t>，阻碍</a:t>
              </a:r>
              <a:r>
                <a:rPr lang="zh-CN" altLang="en-US" sz="1850" b="1" spc="20" dirty="0">
                  <a:solidFill>
                    <a:schemeClr val="tx1"/>
                  </a:solidFill>
                  <a:latin typeface="方正教材规范楷体_GBK" charset="0"/>
                  <a:ea typeface="方正教材规范楷体_GBK" charset="0"/>
                  <a:cs typeface="微软雅黑" panose="020B0503020204020204" pitchFamily="34" charset="-122"/>
                </a:rPr>
                <a:t>国</a:t>
              </a:r>
              <a:r>
                <a:rPr lang="zh-CN" altLang="en-US" sz="1850" b="1" spc="5" dirty="0">
                  <a:solidFill>
                    <a:schemeClr val="tx1"/>
                  </a:solidFill>
                  <a:latin typeface="方正教材规范楷体_GBK" charset="0"/>
                  <a:ea typeface="方正教材规范楷体_GBK" charset="0"/>
                  <a:cs typeface="微软雅黑" panose="020B0503020204020204" pitchFamily="34" charset="-122"/>
                </a:rPr>
                <a:t>际</a:t>
              </a:r>
              <a:r>
                <a:rPr lang="zh-CN" altLang="en-US" sz="1850" b="1" spc="20" dirty="0">
                  <a:solidFill>
                    <a:schemeClr val="tx1"/>
                  </a:solidFill>
                  <a:latin typeface="方正教材规范楷体_GBK" charset="0"/>
                  <a:ea typeface="方正教材规范楷体_GBK" charset="0"/>
                  <a:cs typeface="微软雅黑" panose="020B0503020204020204" pitchFamily="34" charset="-122"/>
                </a:rPr>
                <a:t>化</a:t>
              </a:r>
            </a:p>
          </p:txBody>
        </p:sp>
        <p:grpSp>
          <p:nvGrpSpPr>
            <p:cNvPr id="5" name="组合 4"/>
            <p:cNvGrpSpPr/>
            <p:nvPr/>
          </p:nvGrpSpPr>
          <p:grpSpPr>
            <a:xfrm>
              <a:off x="987119" y="2131400"/>
              <a:ext cx="7190504" cy="3575634"/>
              <a:chOff x="987119" y="2131400"/>
              <a:chExt cx="7190504" cy="3575634"/>
            </a:xfrm>
          </p:grpSpPr>
          <p:sp>
            <p:nvSpPr>
              <p:cNvPr id="9" name="任意多边形: 形状 69"/>
              <p:cNvSpPr/>
              <p:nvPr/>
            </p:nvSpPr>
            <p:spPr>
              <a:xfrm>
                <a:off x="987119" y="3097772"/>
                <a:ext cx="1490084" cy="1519667"/>
              </a:xfrm>
              <a:custGeom>
                <a:avLst/>
                <a:gdLst>
                  <a:gd name="connsiteX0" fmla="*/ 0 w 1490084"/>
                  <a:gd name="connsiteY0" fmla="*/ 149008 h 1519667"/>
                  <a:gd name="connsiteX1" fmla="*/ 149008 w 1490084"/>
                  <a:gd name="connsiteY1" fmla="*/ 0 h 1519667"/>
                  <a:gd name="connsiteX2" fmla="*/ 1341076 w 1490084"/>
                  <a:gd name="connsiteY2" fmla="*/ 0 h 1519667"/>
                  <a:gd name="connsiteX3" fmla="*/ 1490084 w 1490084"/>
                  <a:gd name="connsiteY3" fmla="*/ 149008 h 1519667"/>
                  <a:gd name="connsiteX4" fmla="*/ 1490084 w 1490084"/>
                  <a:gd name="connsiteY4" fmla="*/ 1370659 h 1519667"/>
                  <a:gd name="connsiteX5" fmla="*/ 1341076 w 1490084"/>
                  <a:gd name="connsiteY5" fmla="*/ 1519667 h 1519667"/>
                  <a:gd name="connsiteX6" fmla="*/ 149008 w 1490084"/>
                  <a:gd name="connsiteY6" fmla="*/ 1519667 h 1519667"/>
                  <a:gd name="connsiteX7" fmla="*/ 0 w 1490084"/>
                  <a:gd name="connsiteY7" fmla="*/ 1370659 h 1519667"/>
                  <a:gd name="connsiteX8" fmla="*/ 0 w 1490084"/>
                  <a:gd name="connsiteY8" fmla="*/ 149008 h 151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084" h="1519667">
                    <a:moveTo>
                      <a:pt x="0" y="149008"/>
                    </a:moveTo>
                    <a:cubicBezTo>
                      <a:pt x="0" y="66713"/>
                      <a:pt x="66713" y="0"/>
                      <a:pt x="149008" y="0"/>
                    </a:cubicBezTo>
                    <a:lnTo>
                      <a:pt x="1341076" y="0"/>
                    </a:lnTo>
                    <a:cubicBezTo>
                      <a:pt x="1423371" y="0"/>
                      <a:pt x="1490084" y="66713"/>
                      <a:pt x="1490084" y="149008"/>
                    </a:cubicBezTo>
                    <a:lnTo>
                      <a:pt x="1490084" y="1370659"/>
                    </a:lnTo>
                    <a:cubicBezTo>
                      <a:pt x="1490084" y="1452954"/>
                      <a:pt x="1423371" y="1519667"/>
                      <a:pt x="1341076" y="1519667"/>
                    </a:cubicBezTo>
                    <a:lnTo>
                      <a:pt x="149008" y="1519667"/>
                    </a:lnTo>
                    <a:cubicBezTo>
                      <a:pt x="66713" y="1519667"/>
                      <a:pt x="0" y="1452954"/>
                      <a:pt x="0" y="1370659"/>
                    </a:cubicBezTo>
                    <a:lnTo>
                      <a:pt x="0" y="149008"/>
                    </a:lnTo>
                    <a:close/>
                  </a:path>
                </a:pathLst>
              </a:custGeom>
              <a:blipFill rotWithShape="0">
                <a:blip r:embed="rId15"/>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0313" tIns="70313" rIns="70313" bIns="70313" numCol="1" spcCol="1270" anchor="ctr" anchorCtr="0">
                <a:noAutofit/>
              </a:bodyPr>
              <a:lstStyle/>
              <a:p>
                <a:pPr marL="0" lvl="0" indent="0" algn="ctr" defTabSz="1866900">
                  <a:lnSpc>
                    <a:spcPct val="90000"/>
                  </a:lnSpc>
                  <a:spcBef>
                    <a:spcPct val="0"/>
                  </a:spcBef>
                  <a:spcAft>
                    <a:spcPct val="35000"/>
                  </a:spcAft>
                  <a:buNone/>
                </a:pPr>
                <a:endParaRPr lang="en-US" altLang="zh-CN" sz="4200" b="1" kern="1200" spc="20" dirty="0">
                  <a:solidFill>
                    <a:schemeClr val="tx1"/>
                  </a:solidFill>
                  <a:latin typeface="微软雅黑" panose="020B0503020204020204" pitchFamily="34" charset="-122"/>
                  <a:cs typeface="微软雅黑" panose="020B0503020204020204" pitchFamily="34" charset="-122"/>
                </a:endParaRPr>
              </a:p>
            </p:txBody>
          </p:sp>
          <p:sp>
            <p:nvSpPr>
              <p:cNvPr id="10" name="任意多边形: 形状 70"/>
              <p:cNvSpPr/>
              <p:nvPr>
                <p:custDataLst>
                  <p:tags r:id="rId5"/>
                </p:custDataLst>
              </p:nvPr>
            </p:nvSpPr>
            <p:spPr>
              <a:xfrm rot="19653705">
                <a:off x="2351477" y="3392692"/>
                <a:ext cx="1611579" cy="65390"/>
              </a:xfrm>
              <a:custGeom>
                <a:avLst/>
                <a:gdLst>
                  <a:gd name="connsiteX0" fmla="*/ 0 w 1611579"/>
                  <a:gd name="connsiteY0" fmla="*/ 32695 h 65390"/>
                  <a:gd name="connsiteX1" fmla="*/ 1611579 w 1611579"/>
                  <a:gd name="connsiteY1" fmla="*/ 32695 h 65390"/>
                </a:gdLst>
                <a:ahLst/>
                <a:cxnLst>
                  <a:cxn ang="0">
                    <a:pos x="connsiteX0" y="connsiteY0"/>
                  </a:cxn>
                  <a:cxn ang="0">
                    <a:pos x="connsiteX1" y="connsiteY1"/>
                  </a:cxn>
                </a:cxnLst>
                <a:rect l="l" t="t" r="r" b="b"/>
                <a:pathLst>
                  <a:path w="1611579" h="65390">
                    <a:moveTo>
                      <a:pt x="0" y="32695"/>
                    </a:moveTo>
                    <a:lnTo>
                      <a:pt x="1611579" y="32695"/>
                    </a:lnTo>
                  </a:path>
                </a:pathLst>
              </a:custGeom>
              <a:noFill/>
              <a:ln>
                <a:solidFill>
                  <a:schemeClr val="accent5">
                    <a:lumMod val="60000"/>
                    <a:lumOff val="4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78200" tIns="-7594" rIns="778201" bIns="-7595" numCol="1" spcCol="1270" anchor="ctr" anchorCtr="0">
                <a:noAutofit/>
              </a:bodyPr>
              <a:lstStyle/>
              <a:p>
                <a:pPr marL="0" lvl="0" indent="0" algn="ctr" defTabSz="266700">
                  <a:lnSpc>
                    <a:spcPct val="90000"/>
                  </a:lnSpc>
                  <a:spcBef>
                    <a:spcPct val="0"/>
                  </a:spcBef>
                  <a:spcAft>
                    <a:spcPct val="35000"/>
                  </a:spcAft>
                  <a:buNone/>
                </a:pPr>
                <a:endParaRPr lang="zh-CN" altLang="en-US" sz="600" kern="1200">
                  <a:solidFill>
                    <a:schemeClr val="tx1"/>
                  </a:solidFill>
                </a:endParaRPr>
              </a:p>
            </p:txBody>
          </p:sp>
          <p:sp>
            <p:nvSpPr>
              <p:cNvPr id="11" name="任意多边形: 形状 71"/>
              <p:cNvSpPr/>
              <p:nvPr>
                <p:custDataLst>
                  <p:tags r:id="rId6"/>
                </p:custDataLst>
              </p:nvPr>
            </p:nvSpPr>
            <p:spPr>
              <a:xfrm>
                <a:off x="3837329" y="2248136"/>
                <a:ext cx="1490084" cy="1490067"/>
              </a:xfrm>
              <a:custGeom>
                <a:avLst/>
                <a:gdLst>
                  <a:gd name="connsiteX0" fmla="*/ 0 w 1490084"/>
                  <a:gd name="connsiteY0" fmla="*/ 149007 h 1490067"/>
                  <a:gd name="connsiteX1" fmla="*/ 149007 w 1490084"/>
                  <a:gd name="connsiteY1" fmla="*/ 0 h 1490067"/>
                  <a:gd name="connsiteX2" fmla="*/ 1341077 w 1490084"/>
                  <a:gd name="connsiteY2" fmla="*/ 0 h 1490067"/>
                  <a:gd name="connsiteX3" fmla="*/ 1490084 w 1490084"/>
                  <a:gd name="connsiteY3" fmla="*/ 149007 h 1490067"/>
                  <a:gd name="connsiteX4" fmla="*/ 1490084 w 1490084"/>
                  <a:gd name="connsiteY4" fmla="*/ 1341060 h 1490067"/>
                  <a:gd name="connsiteX5" fmla="*/ 1341077 w 1490084"/>
                  <a:gd name="connsiteY5" fmla="*/ 1490067 h 1490067"/>
                  <a:gd name="connsiteX6" fmla="*/ 149007 w 1490084"/>
                  <a:gd name="connsiteY6" fmla="*/ 1490067 h 1490067"/>
                  <a:gd name="connsiteX7" fmla="*/ 0 w 1490084"/>
                  <a:gd name="connsiteY7" fmla="*/ 1341060 h 1490067"/>
                  <a:gd name="connsiteX8" fmla="*/ 0 w 1490084"/>
                  <a:gd name="connsiteY8" fmla="*/ 149007 h 149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084" h="1490067">
                    <a:moveTo>
                      <a:pt x="0" y="149007"/>
                    </a:moveTo>
                    <a:cubicBezTo>
                      <a:pt x="0" y="66713"/>
                      <a:pt x="66713" y="0"/>
                      <a:pt x="149007" y="0"/>
                    </a:cubicBezTo>
                    <a:lnTo>
                      <a:pt x="1341077" y="0"/>
                    </a:lnTo>
                    <a:cubicBezTo>
                      <a:pt x="1423371" y="0"/>
                      <a:pt x="1490084" y="66713"/>
                      <a:pt x="1490084" y="149007"/>
                    </a:cubicBezTo>
                    <a:lnTo>
                      <a:pt x="1490084" y="1341060"/>
                    </a:lnTo>
                    <a:cubicBezTo>
                      <a:pt x="1490084" y="1423354"/>
                      <a:pt x="1423371" y="1490067"/>
                      <a:pt x="1341077" y="1490067"/>
                    </a:cubicBezTo>
                    <a:lnTo>
                      <a:pt x="149007" y="1490067"/>
                    </a:lnTo>
                    <a:cubicBezTo>
                      <a:pt x="66713" y="1490067"/>
                      <a:pt x="0" y="1423354"/>
                      <a:pt x="0" y="1341060"/>
                    </a:cubicBezTo>
                    <a:lnTo>
                      <a:pt x="0" y="149007"/>
                    </a:lnTo>
                    <a:close/>
                  </a:path>
                </a:pathLst>
              </a:custGeom>
              <a:blipFill rotWithShape="0">
                <a:blip r:embed="rId16"/>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0313" tIns="70313" rIns="70313" bIns="70313" numCol="1" spcCol="1270" anchor="ctr" anchorCtr="0">
                <a:noAutofit/>
              </a:bodyPr>
              <a:lstStyle/>
              <a:p>
                <a:pPr marL="0" lvl="0" indent="0" algn="ctr" defTabSz="1866900">
                  <a:lnSpc>
                    <a:spcPct val="90000"/>
                  </a:lnSpc>
                  <a:spcBef>
                    <a:spcPct val="0"/>
                  </a:spcBef>
                  <a:spcAft>
                    <a:spcPct val="35000"/>
                  </a:spcAft>
                  <a:buNone/>
                </a:pPr>
                <a:endParaRPr lang="en-US" altLang="zh-CN" sz="4200" kern="1200" dirty="0">
                  <a:solidFill>
                    <a:schemeClr val="tx1"/>
                  </a:solidFill>
                </a:endParaRPr>
              </a:p>
              <a:p>
                <a:pPr marL="0" lvl="0" indent="0" algn="ctr" defTabSz="1866900">
                  <a:lnSpc>
                    <a:spcPct val="90000"/>
                  </a:lnSpc>
                  <a:spcBef>
                    <a:spcPct val="0"/>
                  </a:spcBef>
                  <a:spcAft>
                    <a:spcPct val="35000"/>
                  </a:spcAft>
                  <a:buNone/>
                </a:pPr>
                <a:endParaRPr lang="en-US" altLang="zh-CN" sz="4200" kern="1200" dirty="0">
                  <a:solidFill>
                    <a:schemeClr val="tx1"/>
                  </a:solidFill>
                </a:endParaRPr>
              </a:p>
            </p:txBody>
          </p:sp>
          <p:sp>
            <p:nvSpPr>
              <p:cNvPr id="12" name="任意多边形: 形状 72"/>
              <p:cNvSpPr/>
              <p:nvPr>
                <p:custDataLst>
                  <p:tags r:id="rId7"/>
                </p:custDataLst>
              </p:nvPr>
            </p:nvSpPr>
            <p:spPr>
              <a:xfrm>
                <a:off x="5327414" y="2843744"/>
                <a:ext cx="1360125" cy="65390"/>
              </a:xfrm>
              <a:custGeom>
                <a:avLst/>
                <a:gdLst>
                  <a:gd name="connsiteX0" fmla="*/ 0 w 1360125"/>
                  <a:gd name="connsiteY0" fmla="*/ 32695 h 65390"/>
                  <a:gd name="connsiteX1" fmla="*/ 1360125 w 1360125"/>
                  <a:gd name="connsiteY1" fmla="*/ 32695 h 65390"/>
                </a:gdLst>
                <a:ahLst/>
                <a:cxnLst>
                  <a:cxn ang="0">
                    <a:pos x="connsiteX0" y="connsiteY0"/>
                  </a:cxn>
                  <a:cxn ang="0">
                    <a:pos x="connsiteX1" y="connsiteY1"/>
                  </a:cxn>
                </a:cxnLst>
                <a:rect l="l" t="t" r="r" b="b"/>
                <a:pathLst>
                  <a:path w="1360125" h="65390">
                    <a:moveTo>
                      <a:pt x="0" y="32695"/>
                    </a:moveTo>
                    <a:lnTo>
                      <a:pt x="1360125" y="32695"/>
                    </a:lnTo>
                  </a:path>
                </a:pathLst>
              </a:custGeom>
              <a:noFill/>
              <a:ln>
                <a:solidFill>
                  <a:schemeClr val="accent5">
                    <a:lumMod val="60000"/>
                    <a:lumOff val="4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58759" tIns="-1307" rIns="658760" bIns="-1309"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p:txBody>
          </p:sp>
          <p:sp>
            <p:nvSpPr>
              <p:cNvPr id="13" name="任意多边形: 形状 73"/>
              <p:cNvSpPr/>
              <p:nvPr>
                <p:custDataLst>
                  <p:tags r:id="rId8"/>
                </p:custDataLst>
              </p:nvPr>
            </p:nvSpPr>
            <p:spPr>
              <a:xfrm>
                <a:off x="6687539" y="2131400"/>
                <a:ext cx="1490084" cy="1490067"/>
              </a:xfrm>
              <a:custGeom>
                <a:avLst/>
                <a:gdLst>
                  <a:gd name="connsiteX0" fmla="*/ 0 w 1490084"/>
                  <a:gd name="connsiteY0" fmla="*/ 149007 h 1490067"/>
                  <a:gd name="connsiteX1" fmla="*/ 149007 w 1490084"/>
                  <a:gd name="connsiteY1" fmla="*/ 0 h 1490067"/>
                  <a:gd name="connsiteX2" fmla="*/ 1341077 w 1490084"/>
                  <a:gd name="connsiteY2" fmla="*/ 0 h 1490067"/>
                  <a:gd name="connsiteX3" fmla="*/ 1490084 w 1490084"/>
                  <a:gd name="connsiteY3" fmla="*/ 149007 h 1490067"/>
                  <a:gd name="connsiteX4" fmla="*/ 1490084 w 1490084"/>
                  <a:gd name="connsiteY4" fmla="*/ 1341060 h 1490067"/>
                  <a:gd name="connsiteX5" fmla="*/ 1341077 w 1490084"/>
                  <a:gd name="connsiteY5" fmla="*/ 1490067 h 1490067"/>
                  <a:gd name="connsiteX6" fmla="*/ 149007 w 1490084"/>
                  <a:gd name="connsiteY6" fmla="*/ 1490067 h 1490067"/>
                  <a:gd name="connsiteX7" fmla="*/ 0 w 1490084"/>
                  <a:gd name="connsiteY7" fmla="*/ 1341060 h 1490067"/>
                  <a:gd name="connsiteX8" fmla="*/ 0 w 1490084"/>
                  <a:gd name="connsiteY8" fmla="*/ 149007 h 149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084" h="1490067">
                    <a:moveTo>
                      <a:pt x="0" y="149007"/>
                    </a:moveTo>
                    <a:cubicBezTo>
                      <a:pt x="0" y="66713"/>
                      <a:pt x="66713" y="0"/>
                      <a:pt x="149007" y="0"/>
                    </a:cubicBezTo>
                    <a:lnTo>
                      <a:pt x="1341077" y="0"/>
                    </a:lnTo>
                    <a:cubicBezTo>
                      <a:pt x="1423371" y="0"/>
                      <a:pt x="1490084" y="66713"/>
                      <a:pt x="1490084" y="149007"/>
                    </a:cubicBezTo>
                    <a:lnTo>
                      <a:pt x="1490084" y="1341060"/>
                    </a:lnTo>
                    <a:cubicBezTo>
                      <a:pt x="1490084" y="1423354"/>
                      <a:pt x="1423371" y="1490067"/>
                      <a:pt x="1341077" y="1490067"/>
                    </a:cubicBezTo>
                    <a:lnTo>
                      <a:pt x="149007" y="1490067"/>
                    </a:lnTo>
                    <a:cubicBezTo>
                      <a:pt x="66713" y="1490067"/>
                      <a:pt x="0" y="1423354"/>
                      <a:pt x="0" y="1341060"/>
                    </a:cubicBezTo>
                    <a:lnTo>
                      <a:pt x="0" y="149007"/>
                    </a:lnTo>
                    <a:close/>
                  </a:path>
                </a:pathLst>
              </a:custGeom>
              <a:blipFill rotWithShape="0">
                <a:blip r:embed="rId17"/>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0313" tIns="70313" rIns="70313" bIns="70313" numCol="1" spcCol="1270" anchor="ctr" anchorCtr="0">
                <a:noAutofit/>
              </a:bodyPr>
              <a:lstStyle/>
              <a:p>
                <a:pPr marL="0" lvl="0" indent="0" algn="ctr" defTabSz="1866900">
                  <a:lnSpc>
                    <a:spcPct val="90000"/>
                  </a:lnSpc>
                  <a:spcBef>
                    <a:spcPct val="0"/>
                  </a:spcBef>
                  <a:spcAft>
                    <a:spcPct val="35000"/>
                  </a:spcAft>
                  <a:buNone/>
                </a:pPr>
                <a:endParaRPr lang="en-US" altLang="zh-CN" sz="4200" kern="1200" dirty="0">
                  <a:solidFill>
                    <a:schemeClr val="tx1"/>
                  </a:solidFill>
                </a:endParaRPr>
              </a:p>
              <a:p>
                <a:pPr marL="0" lvl="0" indent="0" algn="ctr" defTabSz="1866900">
                  <a:lnSpc>
                    <a:spcPct val="90000"/>
                  </a:lnSpc>
                  <a:spcBef>
                    <a:spcPct val="0"/>
                  </a:spcBef>
                  <a:spcAft>
                    <a:spcPct val="35000"/>
                  </a:spcAft>
                  <a:buNone/>
                </a:pPr>
                <a:endParaRPr lang="en-US" altLang="zh-CN" sz="4200" kern="1200" dirty="0">
                  <a:solidFill>
                    <a:schemeClr val="tx1"/>
                  </a:solidFill>
                </a:endParaRPr>
              </a:p>
            </p:txBody>
          </p:sp>
          <p:sp>
            <p:nvSpPr>
              <p:cNvPr id="14" name="任意多边形: 形状 74"/>
              <p:cNvSpPr/>
              <p:nvPr>
                <p:custDataLst>
                  <p:tags r:id="rId9"/>
                </p:custDataLst>
              </p:nvPr>
            </p:nvSpPr>
            <p:spPr>
              <a:xfrm rot="1975338">
                <a:off x="2347098" y="4265238"/>
                <a:ext cx="1620337" cy="65390"/>
              </a:xfrm>
              <a:custGeom>
                <a:avLst/>
                <a:gdLst>
                  <a:gd name="connsiteX0" fmla="*/ 0 w 1620337"/>
                  <a:gd name="connsiteY0" fmla="*/ 32695 h 65390"/>
                  <a:gd name="connsiteX1" fmla="*/ 1620337 w 1620337"/>
                  <a:gd name="connsiteY1" fmla="*/ 32695 h 65390"/>
                </a:gdLst>
                <a:ahLst/>
                <a:cxnLst>
                  <a:cxn ang="0">
                    <a:pos x="connsiteX0" y="connsiteY0"/>
                  </a:cxn>
                  <a:cxn ang="0">
                    <a:pos x="connsiteX1" y="connsiteY1"/>
                  </a:cxn>
                </a:cxnLst>
                <a:rect l="l" t="t" r="r" b="b"/>
                <a:pathLst>
                  <a:path w="1620337" h="65390">
                    <a:moveTo>
                      <a:pt x="0" y="32695"/>
                    </a:moveTo>
                    <a:lnTo>
                      <a:pt x="1620337" y="32695"/>
                    </a:lnTo>
                  </a:path>
                </a:pathLst>
              </a:custGeom>
              <a:noFill/>
              <a:ln>
                <a:solidFill>
                  <a:schemeClr val="accent5">
                    <a:lumMod val="60000"/>
                    <a:lumOff val="4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2360" tIns="-7813" rIns="782361" bIns="-7813" numCol="1" spcCol="1270" anchor="ctr" anchorCtr="0">
                <a:noAutofit/>
              </a:bodyPr>
              <a:lstStyle/>
              <a:p>
                <a:pPr marL="0" lvl="0" indent="0" algn="ctr" defTabSz="266700">
                  <a:lnSpc>
                    <a:spcPct val="90000"/>
                  </a:lnSpc>
                  <a:spcBef>
                    <a:spcPct val="0"/>
                  </a:spcBef>
                  <a:spcAft>
                    <a:spcPct val="35000"/>
                  </a:spcAft>
                  <a:buNone/>
                </a:pPr>
                <a:endParaRPr lang="zh-CN" altLang="en-US" sz="600" kern="1200">
                  <a:solidFill>
                    <a:schemeClr val="tx1"/>
                  </a:solidFill>
                </a:endParaRPr>
              </a:p>
            </p:txBody>
          </p:sp>
          <p:sp>
            <p:nvSpPr>
              <p:cNvPr id="15" name="任意多边形: 形状 75"/>
              <p:cNvSpPr/>
              <p:nvPr>
                <p:custDataLst>
                  <p:tags r:id="rId10"/>
                </p:custDataLst>
              </p:nvPr>
            </p:nvSpPr>
            <p:spPr>
              <a:xfrm>
                <a:off x="3837329" y="4009447"/>
                <a:ext cx="1439998" cy="1457628"/>
              </a:xfrm>
              <a:custGeom>
                <a:avLst/>
                <a:gdLst>
                  <a:gd name="connsiteX0" fmla="*/ 0 w 1439998"/>
                  <a:gd name="connsiteY0" fmla="*/ 144000 h 1457628"/>
                  <a:gd name="connsiteX1" fmla="*/ 144000 w 1439998"/>
                  <a:gd name="connsiteY1" fmla="*/ 0 h 1457628"/>
                  <a:gd name="connsiteX2" fmla="*/ 1295998 w 1439998"/>
                  <a:gd name="connsiteY2" fmla="*/ 0 h 1457628"/>
                  <a:gd name="connsiteX3" fmla="*/ 1439998 w 1439998"/>
                  <a:gd name="connsiteY3" fmla="*/ 144000 h 1457628"/>
                  <a:gd name="connsiteX4" fmla="*/ 1439998 w 1439998"/>
                  <a:gd name="connsiteY4" fmla="*/ 1313628 h 1457628"/>
                  <a:gd name="connsiteX5" fmla="*/ 1295998 w 1439998"/>
                  <a:gd name="connsiteY5" fmla="*/ 1457628 h 1457628"/>
                  <a:gd name="connsiteX6" fmla="*/ 144000 w 1439998"/>
                  <a:gd name="connsiteY6" fmla="*/ 1457628 h 1457628"/>
                  <a:gd name="connsiteX7" fmla="*/ 0 w 1439998"/>
                  <a:gd name="connsiteY7" fmla="*/ 1313628 h 1457628"/>
                  <a:gd name="connsiteX8" fmla="*/ 0 w 1439998"/>
                  <a:gd name="connsiteY8" fmla="*/ 144000 h 1457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9998" h="1457628">
                    <a:moveTo>
                      <a:pt x="0" y="144000"/>
                    </a:moveTo>
                    <a:cubicBezTo>
                      <a:pt x="0" y="64471"/>
                      <a:pt x="64471" y="0"/>
                      <a:pt x="144000" y="0"/>
                    </a:cubicBezTo>
                    <a:lnTo>
                      <a:pt x="1295998" y="0"/>
                    </a:lnTo>
                    <a:cubicBezTo>
                      <a:pt x="1375527" y="0"/>
                      <a:pt x="1439998" y="64471"/>
                      <a:pt x="1439998" y="144000"/>
                    </a:cubicBezTo>
                    <a:lnTo>
                      <a:pt x="1439998" y="1313628"/>
                    </a:lnTo>
                    <a:cubicBezTo>
                      <a:pt x="1439998" y="1393157"/>
                      <a:pt x="1375527" y="1457628"/>
                      <a:pt x="1295998" y="1457628"/>
                    </a:cubicBezTo>
                    <a:lnTo>
                      <a:pt x="144000" y="1457628"/>
                    </a:lnTo>
                    <a:cubicBezTo>
                      <a:pt x="64471" y="1457628"/>
                      <a:pt x="0" y="1393157"/>
                      <a:pt x="0" y="1313628"/>
                    </a:cubicBezTo>
                    <a:lnTo>
                      <a:pt x="0" y="144000"/>
                    </a:lnTo>
                    <a:close/>
                  </a:path>
                </a:pathLst>
              </a:custGeom>
              <a:blipFill rotWithShape="0">
                <a:blip r:embed="rId18"/>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846" tIns="68846" rIns="68846" bIns="68846" numCol="1" spcCol="1270" anchor="ctr" anchorCtr="0">
                <a:noAutofit/>
              </a:bodyPr>
              <a:lstStyle/>
              <a:p>
                <a:pPr marL="0" lvl="0" indent="0" algn="ctr" defTabSz="1866900">
                  <a:lnSpc>
                    <a:spcPct val="90000"/>
                  </a:lnSpc>
                  <a:spcBef>
                    <a:spcPct val="0"/>
                  </a:spcBef>
                  <a:spcAft>
                    <a:spcPct val="35000"/>
                  </a:spcAft>
                  <a:buNone/>
                </a:pPr>
                <a:endParaRPr lang="en-US" altLang="zh-CN" sz="4200" kern="1200" dirty="0">
                  <a:solidFill>
                    <a:schemeClr val="tx1"/>
                  </a:solidFill>
                </a:endParaRPr>
              </a:p>
              <a:p>
                <a:pPr marL="0" lvl="0" indent="0" algn="ctr" defTabSz="1866900">
                  <a:lnSpc>
                    <a:spcPct val="90000"/>
                  </a:lnSpc>
                  <a:spcBef>
                    <a:spcPct val="0"/>
                  </a:spcBef>
                  <a:spcAft>
                    <a:spcPct val="35000"/>
                  </a:spcAft>
                  <a:buNone/>
                </a:pPr>
                <a:endParaRPr lang="en-US" altLang="zh-CN" sz="4200" kern="1200" dirty="0">
                  <a:solidFill>
                    <a:schemeClr val="tx1"/>
                  </a:solidFill>
                </a:endParaRPr>
              </a:p>
            </p:txBody>
          </p:sp>
          <p:sp>
            <p:nvSpPr>
              <p:cNvPr id="16" name="任意多边形: 形状 76"/>
              <p:cNvSpPr/>
              <p:nvPr>
                <p:custDataLst>
                  <p:tags r:id="rId11"/>
                </p:custDataLst>
              </p:nvPr>
            </p:nvSpPr>
            <p:spPr>
              <a:xfrm>
                <a:off x="5277327" y="4841758"/>
                <a:ext cx="1360124" cy="65390"/>
              </a:xfrm>
              <a:custGeom>
                <a:avLst/>
                <a:gdLst>
                  <a:gd name="connsiteX0" fmla="*/ 0 w 1360124"/>
                  <a:gd name="connsiteY0" fmla="*/ 32695 h 65390"/>
                  <a:gd name="connsiteX1" fmla="*/ 1360124 w 1360124"/>
                  <a:gd name="connsiteY1" fmla="*/ 32695 h 65390"/>
                </a:gdLst>
                <a:ahLst/>
                <a:cxnLst>
                  <a:cxn ang="0">
                    <a:pos x="connsiteX0" y="connsiteY0"/>
                  </a:cxn>
                  <a:cxn ang="0">
                    <a:pos x="connsiteX1" y="connsiteY1"/>
                  </a:cxn>
                </a:cxnLst>
                <a:rect l="l" t="t" r="r" b="b"/>
                <a:pathLst>
                  <a:path w="1360124" h="65390">
                    <a:moveTo>
                      <a:pt x="0" y="32695"/>
                    </a:moveTo>
                    <a:lnTo>
                      <a:pt x="1360124" y="32695"/>
                    </a:lnTo>
                  </a:path>
                </a:pathLst>
              </a:custGeom>
              <a:noFill/>
              <a:ln>
                <a:solidFill>
                  <a:schemeClr val="accent5">
                    <a:lumMod val="60000"/>
                    <a:lumOff val="4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58760" tIns="-1308" rIns="658758" bIns="-1308"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p:txBody>
          </p:sp>
          <p:sp>
            <p:nvSpPr>
              <p:cNvPr id="17" name="任意多边形: 形状 77"/>
              <p:cNvSpPr/>
              <p:nvPr>
                <p:custDataLst>
                  <p:tags r:id="rId12"/>
                </p:custDataLst>
              </p:nvPr>
            </p:nvSpPr>
            <p:spPr>
              <a:xfrm>
                <a:off x="6637452" y="4216967"/>
                <a:ext cx="1457645" cy="1490067"/>
              </a:xfrm>
              <a:custGeom>
                <a:avLst/>
                <a:gdLst>
                  <a:gd name="connsiteX0" fmla="*/ 0 w 1457645"/>
                  <a:gd name="connsiteY0" fmla="*/ 145765 h 1490067"/>
                  <a:gd name="connsiteX1" fmla="*/ 145765 w 1457645"/>
                  <a:gd name="connsiteY1" fmla="*/ 0 h 1490067"/>
                  <a:gd name="connsiteX2" fmla="*/ 1311881 w 1457645"/>
                  <a:gd name="connsiteY2" fmla="*/ 0 h 1490067"/>
                  <a:gd name="connsiteX3" fmla="*/ 1457646 w 1457645"/>
                  <a:gd name="connsiteY3" fmla="*/ 145765 h 1490067"/>
                  <a:gd name="connsiteX4" fmla="*/ 1457645 w 1457645"/>
                  <a:gd name="connsiteY4" fmla="*/ 1344303 h 1490067"/>
                  <a:gd name="connsiteX5" fmla="*/ 1311880 w 1457645"/>
                  <a:gd name="connsiteY5" fmla="*/ 1490068 h 1490067"/>
                  <a:gd name="connsiteX6" fmla="*/ 145765 w 1457645"/>
                  <a:gd name="connsiteY6" fmla="*/ 1490067 h 1490067"/>
                  <a:gd name="connsiteX7" fmla="*/ 0 w 1457645"/>
                  <a:gd name="connsiteY7" fmla="*/ 1344302 h 1490067"/>
                  <a:gd name="connsiteX8" fmla="*/ 0 w 1457645"/>
                  <a:gd name="connsiteY8" fmla="*/ 145765 h 149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7645" h="1490067">
                    <a:moveTo>
                      <a:pt x="0" y="145765"/>
                    </a:moveTo>
                    <a:cubicBezTo>
                      <a:pt x="0" y="65261"/>
                      <a:pt x="65261" y="0"/>
                      <a:pt x="145765" y="0"/>
                    </a:cubicBezTo>
                    <a:lnTo>
                      <a:pt x="1311881" y="0"/>
                    </a:lnTo>
                    <a:cubicBezTo>
                      <a:pt x="1392385" y="0"/>
                      <a:pt x="1457646" y="65261"/>
                      <a:pt x="1457646" y="145765"/>
                    </a:cubicBezTo>
                    <a:cubicBezTo>
                      <a:pt x="1457646" y="545278"/>
                      <a:pt x="1457645" y="944790"/>
                      <a:pt x="1457645" y="1344303"/>
                    </a:cubicBezTo>
                    <a:cubicBezTo>
                      <a:pt x="1457645" y="1424807"/>
                      <a:pt x="1392384" y="1490068"/>
                      <a:pt x="1311880" y="1490068"/>
                    </a:cubicBezTo>
                    <a:lnTo>
                      <a:pt x="145765" y="1490067"/>
                    </a:lnTo>
                    <a:cubicBezTo>
                      <a:pt x="65261" y="1490067"/>
                      <a:pt x="0" y="1424806"/>
                      <a:pt x="0" y="1344302"/>
                    </a:cubicBezTo>
                    <a:lnTo>
                      <a:pt x="0" y="145765"/>
                    </a:lnTo>
                    <a:close/>
                  </a:path>
                </a:pathLst>
              </a:custGeom>
              <a:blipFill rotWithShape="0">
                <a:blip r:embed="rId19"/>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9363" tIns="69363" rIns="69363" bIns="69363" numCol="1" spcCol="1270" anchor="ctr" anchorCtr="0">
                <a:noAutofit/>
              </a:bodyPr>
              <a:lstStyle/>
              <a:p>
                <a:pPr marL="0" lvl="0" indent="0" algn="ctr" defTabSz="1866900">
                  <a:lnSpc>
                    <a:spcPct val="90000"/>
                  </a:lnSpc>
                  <a:spcBef>
                    <a:spcPct val="0"/>
                  </a:spcBef>
                  <a:spcAft>
                    <a:spcPct val="35000"/>
                  </a:spcAft>
                  <a:buNone/>
                </a:pPr>
                <a:endParaRPr lang="en-US" altLang="zh-CN" sz="4200" kern="1200" dirty="0">
                  <a:solidFill>
                    <a:schemeClr val="tx1"/>
                  </a:solidFill>
                </a:endParaRPr>
              </a:p>
              <a:p>
                <a:pPr marL="0" lvl="0" indent="0" algn="ctr" defTabSz="1866900">
                  <a:lnSpc>
                    <a:spcPct val="90000"/>
                  </a:lnSpc>
                  <a:spcBef>
                    <a:spcPct val="0"/>
                  </a:spcBef>
                  <a:spcAft>
                    <a:spcPct val="35000"/>
                  </a:spcAft>
                  <a:buNone/>
                </a:pPr>
                <a:endParaRPr lang="en-US" altLang="zh-CN" sz="4200" kern="1200" dirty="0">
                  <a:solidFill>
                    <a:schemeClr val="tx1"/>
                  </a:solidFill>
                </a:endParaRPr>
              </a:p>
            </p:txBody>
          </p:sp>
        </p:grpSp>
        <p:sp>
          <p:nvSpPr>
            <p:cNvPr id="18" name="object 35"/>
            <p:cNvSpPr txBox="1"/>
            <p:nvPr/>
          </p:nvSpPr>
          <p:spPr>
            <a:xfrm>
              <a:off x="3498987" y="3710141"/>
              <a:ext cx="2425065" cy="299720"/>
            </a:xfrm>
            <a:prstGeom prst="rect">
              <a:avLst/>
            </a:prstGeom>
          </p:spPr>
          <p:txBody>
            <a:bodyPr vert="horz" wrap="square" lIns="0" tIns="15240" rIns="0" bIns="0" rtlCol="0">
              <a:spAutoFit/>
            </a:bodyPr>
            <a:lstStyle/>
            <a:p>
              <a:pPr marL="12700">
                <a:lnSpc>
                  <a:spcPct val="100000"/>
                </a:lnSpc>
                <a:spcBef>
                  <a:spcPts val="120"/>
                </a:spcBef>
              </a:pPr>
              <a:r>
                <a:rPr sz="1850" b="1" spc="20" dirty="0">
                  <a:solidFill>
                    <a:schemeClr val="tx1"/>
                  </a:solidFill>
                  <a:latin typeface="方正教材规范楷体_GBK" charset="0"/>
                  <a:ea typeface="方正教材规范楷体_GBK" charset="0"/>
                  <a:cs typeface="微软雅黑" panose="020B0503020204020204" pitchFamily="34" charset="-122"/>
                </a:rPr>
                <a:t>方案</a:t>
              </a:r>
              <a:r>
                <a:rPr sz="1850" b="1" spc="15" dirty="0">
                  <a:solidFill>
                    <a:schemeClr val="tx1"/>
                  </a:solidFill>
                  <a:latin typeface="方正教材规范楷体_GBK" charset="0"/>
                  <a:ea typeface="方正教材规范楷体_GBK" charset="0"/>
                  <a:cs typeface="Arial" panose="020B0604020202020204"/>
                </a:rPr>
                <a:t>01</a:t>
              </a:r>
              <a:r>
                <a:rPr sz="1850" b="1" spc="15" dirty="0">
                  <a:solidFill>
                    <a:schemeClr val="tx1"/>
                  </a:solidFill>
                  <a:latin typeface="方正教材规范楷体_GBK" charset="0"/>
                  <a:ea typeface="方正教材规范楷体_GBK" charset="0"/>
                  <a:cs typeface="微软雅黑" panose="020B0503020204020204" pitchFamily="34" charset="-122"/>
                </a:rPr>
                <a:t>：</a:t>
              </a:r>
              <a:r>
                <a:rPr sz="1850" b="1" spc="5" dirty="0">
                  <a:solidFill>
                    <a:schemeClr val="tx1"/>
                  </a:solidFill>
                  <a:latin typeface="方正教材规范楷体_GBK" charset="0"/>
                  <a:ea typeface="方正教材规范楷体_GBK" charset="0"/>
                  <a:cs typeface="微软雅黑" panose="020B0503020204020204" pitchFamily="34" charset="-122"/>
                </a:rPr>
                <a:t>在线翻译</a:t>
              </a:r>
              <a:r>
                <a:rPr sz="1850" b="1" spc="20" dirty="0">
                  <a:solidFill>
                    <a:schemeClr val="tx1"/>
                  </a:solidFill>
                  <a:latin typeface="方正教材规范楷体_GBK" charset="0"/>
                  <a:ea typeface="方正教材规范楷体_GBK" charset="0"/>
                  <a:cs typeface="微软雅黑" panose="020B0503020204020204" pitchFamily="34" charset="-122"/>
                </a:rPr>
                <a:t>工具</a:t>
              </a:r>
            </a:p>
          </p:txBody>
        </p:sp>
        <p:sp>
          <p:nvSpPr>
            <p:cNvPr id="19" name="object 34"/>
            <p:cNvSpPr txBox="1"/>
            <p:nvPr/>
          </p:nvSpPr>
          <p:spPr>
            <a:xfrm>
              <a:off x="3607012" y="5489935"/>
              <a:ext cx="1950720" cy="299720"/>
            </a:xfrm>
            <a:prstGeom prst="rect">
              <a:avLst/>
            </a:prstGeom>
          </p:spPr>
          <p:txBody>
            <a:bodyPr vert="horz" wrap="square" lIns="0" tIns="15240" rIns="0" bIns="0" rtlCol="0">
              <a:spAutoFit/>
            </a:bodyPr>
            <a:lstStyle/>
            <a:p>
              <a:pPr marL="12700">
                <a:lnSpc>
                  <a:spcPct val="100000"/>
                </a:lnSpc>
                <a:spcBef>
                  <a:spcPts val="120"/>
                </a:spcBef>
              </a:pPr>
              <a:r>
                <a:rPr sz="1850" b="1" spc="20" dirty="0">
                  <a:solidFill>
                    <a:schemeClr val="tx1"/>
                  </a:solidFill>
                  <a:latin typeface="方正教材规范楷体_GBK" charset="0"/>
                  <a:ea typeface="方正教材规范楷体_GBK" charset="0"/>
                  <a:cs typeface="微软雅黑" panose="020B0503020204020204" pitchFamily="34" charset="-122"/>
                </a:rPr>
                <a:t>方案</a:t>
              </a:r>
              <a:r>
                <a:rPr sz="1850" b="1" spc="10" dirty="0">
                  <a:solidFill>
                    <a:schemeClr val="tx1"/>
                  </a:solidFill>
                  <a:latin typeface="方正教材规范楷体_GBK" charset="0"/>
                  <a:ea typeface="方正教材规范楷体_GBK" charset="0"/>
                  <a:cs typeface="Arial" panose="020B0604020202020204"/>
                </a:rPr>
                <a:t>02</a:t>
              </a:r>
              <a:r>
                <a:rPr sz="1850" b="1" spc="20" dirty="0">
                  <a:solidFill>
                    <a:schemeClr val="tx1"/>
                  </a:solidFill>
                  <a:latin typeface="方正教材规范楷体_GBK" charset="0"/>
                  <a:ea typeface="方正教材规范楷体_GBK" charset="0"/>
                  <a:cs typeface="微软雅黑" panose="020B0503020204020204" pitchFamily="34" charset="-122"/>
                </a:rPr>
                <a:t>：</a:t>
              </a:r>
              <a:r>
                <a:rPr sz="1850" b="1" spc="5" dirty="0">
                  <a:solidFill>
                    <a:schemeClr val="tx1"/>
                  </a:solidFill>
                  <a:latin typeface="方正教材规范楷体_GBK" charset="0"/>
                  <a:ea typeface="方正教材规范楷体_GBK" charset="0"/>
                  <a:cs typeface="微软雅黑" panose="020B0503020204020204" pitchFamily="34" charset="-122"/>
                </a:rPr>
                <a:t>人工翻</a:t>
              </a:r>
              <a:r>
                <a:rPr sz="1850" b="1" spc="20" dirty="0">
                  <a:solidFill>
                    <a:schemeClr val="tx1"/>
                  </a:solidFill>
                  <a:latin typeface="方正教材规范楷体_GBK" charset="0"/>
                  <a:ea typeface="方正教材规范楷体_GBK" charset="0"/>
                  <a:cs typeface="微软雅黑" panose="020B0503020204020204" pitchFamily="34" charset="-122"/>
                </a:rPr>
                <a:t>译</a:t>
              </a:r>
            </a:p>
          </p:txBody>
        </p:sp>
      </p:grpSp>
      <p:grpSp>
        <p:nvGrpSpPr>
          <p:cNvPr id="20" name="组合 19"/>
          <p:cNvGrpSpPr/>
          <p:nvPr/>
        </p:nvGrpSpPr>
        <p:grpSpPr>
          <a:xfrm>
            <a:off x="8448738" y="1308693"/>
            <a:ext cx="2609215" cy="2423160"/>
            <a:chOff x="8132212" y="1330699"/>
            <a:chExt cx="2609215" cy="2423160"/>
          </a:xfrm>
        </p:grpSpPr>
        <p:sp>
          <p:nvSpPr>
            <p:cNvPr id="46" name="object 36"/>
            <p:cNvSpPr/>
            <p:nvPr>
              <p:custDataLst>
                <p:tags r:id="rId3"/>
              </p:custDataLst>
            </p:nvPr>
          </p:nvSpPr>
          <p:spPr>
            <a:xfrm>
              <a:off x="8220477" y="1330699"/>
              <a:ext cx="2432685" cy="2423160"/>
            </a:xfrm>
            <a:custGeom>
              <a:avLst/>
              <a:gdLst/>
              <a:ahLst/>
              <a:cxnLst/>
              <a:rect l="l" t="t" r="r" b="b"/>
              <a:pathLst>
                <a:path w="2432684" h="2423160">
                  <a:moveTo>
                    <a:pt x="2193544" y="0"/>
                  </a:moveTo>
                  <a:lnTo>
                    <a:pt x="238760" y="0"/>
                  </a:lnTo>
                  <a:lnTo>
                    <a:pt x="190652" y="4852"/>
                  </a:lnTo>
                  <a:lnTo>
                    <a:pt x="145839" y="18768"/>
                  </a:lnTo>
                  <a:lnTo>
                    <a:pt x="105283" y="40786"/>
                  </a:lnTo>
                  <a:lnTo>
                    <a:pt x="69945" y="69945"/>
                  </a:lnTo>
                  <a:lnTo>
                    <a:pt x="40786" y="105283"/>
                  </a:lnTo>
                  <a:lnTo>
                    <a:pt x="18768" y="145839"/>
                  </a:lnTo>
                  <a:lnTo>
                    <a:pt x="4852" y="190652"/>
                  </a:lnTo>
                  <a:lnTo>
                    <a:pt x="0" y="238760"/>
                  </a:lnTo>
                  <a:lnTo>
                    <a:pt x="0" y="2184400"/>
                  </a:lnTo>
                  <a:lnTo>
                    <a:pt x="4852" y="2232507"/>
                  </a:lnTo>
                  <a:lnTo>
                    <a:pt x="18768" y="2277320"/>
                  </a:lnTo>
                  <a:lnTo>
                    <a:pt x="40786" y="2317876"/>
                  </a:lnTo>
                  <a:lnTo>
                    <a:pt x="69945" y="2353214"/>
                  </a:lnTo>
                  <a:lnTo>
                    <a:pt x="105283" y="2382373"/>
                  </a:lnTo>
                  <a:lnTo>
                    <a:pt x="145839" y="2404391"/>
                  </a:lnTo>
                  <a:lnTo>
                    <a:pt x="190652" y="2418307"/>
                  </a:lnTo>
                  <a:lnTo>
                    <a:pt x="238760" y="2423160"/>
                  </a:lnTo>
                  <a:lnTo>
                    <a:pt x="2193544" y="2423160"/>
                  </a:lnTo>
                  <a:lnTo>
                    <a:pt x="2241651" y="2418307"/>
                  </a:lnTo>
                  <a:lnTo>
                    <a:pt x="2286464" y="2404391"/>
                  </a:lnTo>
                  <a:lnTo>
                    <a:pt x="2327020" y="2382373"/>
                  </a:lnTo>
                  <a:lnTo>
                    <a:pt x="2362358" y="2353214"/>
                  </a:lnTo>
                  <a:lnTo>
                    <a:pt x="2391517" y="2317876"/>
                  </a:lnTo>
                  <a:lnTo>
                    <a:pt x="2413535" y="2277320"/>
                  </a:lnTo>
                  <a:lnTo>
                    <a:pt x="2427451" y="2232507"/>
                  </a:lnTo>
                  <a:lnTo>
                    <a:pt x="2432304" y="2184400"/>
                  </a:lnTo>
                  <a:lnTo>
                    <a:pt x="2432304" y="238760"/>
                  </a:lnTo>
                  <a:lnTo>
                    <a:pt x="2427451" y="190652"/>
                  </a:lnTo>
                  <a:lnTo>
                    <a:pt x="2413535" y="145839"/>
                  </a:lnTo>
                  <a:lnTo>
                    <a:pt x="2391517" y="105283"/>
                  </a:lnTo>
                  <a:lnTo>
                    <a:pt x="2362358" y="69945"/>
                  </a:lnTo>
                  <a:lnTo>
                    <a:pt x="2327020" y="40786"/>
                  </a:lnTo>
                  <a:lnTo>
                    <a:pt x="2286464" y="18768"/>
                  </a:lnTo>
                  <a:lnTo>
                    <a:pt x="2241651" y="4852"/>
                  </a:lnTo>
                  <a:lnTo>
                    <a:pt x="2193544" y="0"/>
                  </a:lnTo>
                  <a:close/>
                </a:path>
              </a:pathLst>
            </a:cu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spcBef>
                  <a:spcPts val="0"/>
                </a:spcBef>
                <a:spcAft>
                  <a:spcPts val="0"/>
                </a:spcAft>
                <a:buClrTx/>
                <a:buSzTx/>
                <a:buFontTx/>
                <a:defRPr/>
              </a:pPr>
              <a:endParaRPr lang="zh-CN" altLang="en-US" noProof="0">
                <a:ln>
                  <a:noFill/>
                </a:ln>
                <a:solidFill>
                  <a:prstClr val="white"/>
                </a:solidFill>
                <a:effectLst/>
                <a:uLnTx/>
                <a:uFillTx/>
                <a:cs typeface="+mn-ea"/>
                <a:sym typeface="+mn-ea"/>
              </a:endParaRPr>
            </a:p>
          </p:txBody>
        </p:sp>
        <p:sp>
          <p:nvSpPr>
            <p:cNvPr id="47" name="object 37"/>
            <p:cNvSpPr/>
            <p:nvPr>
              <p:custDataLst>
                <p:tags r:id="rId4"/>
              </p:custDataLst>
            </p:nvPr>
          </p:nvSpPr>
          <p:spPr>
            <a:xfrm>
              <a:off x="8220477" y="1330699"/>
              <a:ext cx="2432685" cy="2423160"/>
            </a:xfrm>
            <a:custGeom>
              <a:avLst/>
              <a:gdLst/>
              <a:ahLst/>
              <a:cxnLst/>
              <a:rect l="l" t="t" r="r" b="b"/>
              <a:pathLst>
                <a:path w="2432684" h="2423160">
                  <a:moveTo>
                    <a:pt x="238760" y="2423160"/>
                  </a:moveTo>
                  <a:lnTo>
                    <a:pt x="190652" y="2418307"/>
                  </a:lnTo>
                  <a:lnTo>
                    <a:pt x="145839" y="2404391"/>
                  </a:lnTo>
                  <a:lnTo>
                    <a:pt x="105283" y="2382373"/>
                  </a:lnTo>
                  <a:lnTo>
                    <a:pt x="69945" y="2353214"/>
                  </a:lnTo>
                  <a:lnTo>
                    <a:pt x="40786" y="2317876"/>
                  </a:lnTo>
                  <a:lnTo>
                    <a:pt x="18768" y="2277320"/>
                  </a:lnTo>
                  <a:lnTo>
                    <a:pt x="4852" y="2232507"/>
                  </a:lnTo>
                  <a:lnTo>
                    <a:pt x="0" y="2184400"/>
                  </a:lnTo>
                  <a:lnTo>
                    <a:pt x="0" y="238760"/>
                  </a:lnTo>
                  <a:lnTo>
                    <a:pt x="4852" y="190652"/>
                  </a:lnTo>
                  <a:lnTo>
                    <a:pt x="18768" y="145839"/>
                  </a:lnTo>
                  <a:lnTo>
                    <a:pt x="40786" y="105283"/>
                  </a:lnTo>
                  <a:lnTo>
                    <a:pt x="69945" y="69945"/>
                  </a:lnTo>
                  <a:lnTo>
                    <a:pt x="105283" y="40786"/>
                  </a:lnTo>
                  <a:lnTo>
                    <a:pt x="145839" y="18768"/>
                  </a:lnTo>
                  <a:lnTo>
                    <a:pt x="190652" y="4852"/>
                  </a:lnTo>
                  <a:lnTo>
                    <a:pt x="238760" y="0"/>
                  </a:lnTo>
                  <a:lnTo>
                    <a:pt x="2193544" y="0"/>
                  </a:lnTo>
                  <a:lnTo>
                    <a:pt x="2241651" y="4852"/>
                  </a:lnTo>
                  <a:lnTo>
                    <a:pt x="2286464" y="18768"/>
                  </a:lnTo>
                  <a:lnTo>
                    <a:pt x="2327020" y="40786"/>
                  </a:lnTo>
                  <a:lnTo>
                    <a:pt x="2362358" y="69945"/>
                  </a:lnTo>
                  <a:lnTo>
                    <a:pt x="2391517" y="105283"/>
                  </a:lnTo>
                  <a:lnTo>
                    <a:pt x="2413535" y="145839"/>
                  </a:lnTo>
                  <a:lnTo>
                    <a:pt x="2427451" y="190652"/>
                  </a:lnTo>
                  <a:lnTo>
                    <a:pt x="2432304" y="238760"/>
                  </a:lnTo>
                  <a:lnTo>
                    <a:pt x="2432304" y="2184400"/>
                  </a:lnTo>
                  <a:lnTo>
                    <a:pt x="2427451" y="2232507"/>
                  </a:lnTo>
                  <a:lnTo>
                    <a:pt x="2413535" y="2277320"/>
                  </a:lnTo>
                  <a:lnTo>
                    <a:pt x="2391517" y="2317876"/>
                  </a:lnTo>
                  <a:lnTo>
                    <a:pt x="2362358" y="2353214"/>
                  </a:lnTo>
                  <a:lnTo>
                    <a:pt x="2327020" y="2382373"/>
                  </a:lnTo>
                  <a:lnTo>
                    <a:pt x="2286464" y="2404391"/>
                  </a:lnTo>
                  <a:lnTo>
                    <a:pt x="2241651" y="2418307"/>
                  </a:lnTo>
                  <a:lnTo>
                    <a:pt x="2193544" y="2423160"/>
                  </a:lnTo>
                  <a:lnTo>
                    <a:pt x="238760" y="2423160"/>
                  </a:lnTo>
                </a:path>
              </a:pathLst>
            </a:cu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spcBef>
                  <a:spcPts val="0"/>
                </a:spcBef>
                <a:spcAft>
                  <a:spcPts val="0"/>
                </a:spcAft>
                <a:buClrTx/>
                <a:buSzTx/>
                <a:buFontTx/>
                <a:defRPr/>
              </a:pPr>
              <a:endParaRPr lang="zh-CN" altLang="en-US" noProof="0">
                <a:ln>
                  <a:noFill/>
                </a:ln>
                <a:solidFill>
                  <a:prstClr val="white"/>
                </a:solidFill>
                <a:effectLst/>
                <a:uLnTx/>
                <a:uFillTx/>
                <a:cs typeface="+mn-ea"/>
                <a:sym typeface="+mn-ea"/>
              </a:endParaRPr>
            </a:p>
          </p:txBody>
        </p:sp>
        <p:sp>
          <p:nvSpPr>
            <p:cNvPr id="48" name="object 38"/>
            <p:cNvSpPr/>
            <p:nvPr/>
          </p:nvSpPr>
          <p:spPr>
            <a:xfrm>
              <a:off x="8358907" y="1368799"/>
              <a:ext cx="2169160" cy="64516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在线翻译 不足之处</a:t>
              </a:r>
            </a:p>
          </p:txBody>
        </p:sp>
        <p:sp>
          <p:nvSpPr>
            <p:cNvPr id="49" name="object 39"/>
            <p:cNvSpPr/>
            <p:nvPr/>
          </p:nvSpPr>
          <p:spPr>
            <a:xfrm>
              <a:off x="8132212" y="2013959"/>
              <a:ext cx="2609215" cy="119888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准确度不高</a:t>
              </a:r>
            </a:p>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专业性不强</a:t>
              </a:r>
            </a:p>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无法处理复杂格式</a:t>
              </a:r>
            </a:p>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操作繁琐重复</a:t>
              </a:r>
            </a:p>
          </p:txBody>
        </p:sp>
      </p:grpSp>
      <p:grpSp>
        <p:nvGrpSpPr>
          <p:cNvPr id="21" name="组合 20"/>
          <p:cNvGrpSpPr/>
          <p:nvPr/>
        </p:nvGrpSpPr>
        <p:grpSpPr>
          <a:xfrm>
            <a:off x="8448830" y="4115477"/>
            <a:ext cx="2609215" cy="2423160"/>
            <a:chOff x="8203298" y="4078472"/>
            <a:chExt cx="2609215" cy="2423160"/>
          </a:xfrm>
        </p:grpSpPr>
        <p:sp>
          <p:nvSpPr>
            <p:cNvPr id="56" name="object 47"/>
            <p:cNvSpPr/>
            <p:nvPr>
              <p:custDataLst>
                <p:tags r:id="rId2"/>
              </p:custDataLst>
            </p:nvPr>
          </p:nvSpPr>
          <p:spPr>
            <a:xfrm>
              <a:off x="8298202" y="4078472"/>
              <a:ext cx="2432304" cy="242316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spcBef>
                  <a:spcPts val="0"/>
                </a:spcBef>
                <a:spcAft>
                  <a:spcPts val="0"/>
                </a:spcAft>
                <a:buClrTx/>
                <a:buSzTx/>
                <a:buFontTx/>
                <a:defRPr/>
              </a:pPr>
              <a:r>
                <a:rPr lang="zh-CN" altLang="en-US" noProof="0">
                  <a:ln>
                    <a:noFill/>
                  </a:ln>
                  <a:solidFill>
                    <a:prstClr val="white"/>
                  </a:solidFill>
                  <a:effectLst/>
                  <a:uLnTx/>
                  <a:uFillTx/>
                  <a:cs typeface="+mn-ea"/>
                  <a:sym typeface="+mn-ea"/>
                </a:rPr>
                <a:t>Eric负责</a:t>
              </a:r>
            </a:p>
          </p:txBody>
        </p:sp>
        <p:sp>
          <p:nvSpPr>
            <p:cNvPr id="57" name="object 48"/>
            <p:cNvSpPr/>
            <p:nvPr/>
          </p:nvSpPr>
          <p:spPr>
            <a:xfrm>
              <a:off x="8203298" y="4723632"/>
              <a:ext cx="2609215" cy="117094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速度慢 成本高</a:t>
              </a:r>
            </a:p>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质量不稳定</a:t>
              </a:r>
            </a:p>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专业人才稀缺</a:t>
              </a:r>
            </a:p>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安全性差 </a:t>
              </a:r>
            </a:p>
          </p:txBody>
        </p:sp>
      </p:grpSp>
      <p:sp>
        <p:nvSpPr>
          <p:cNvPr id="58" name="文本框 57"/>
          <p:cNvSpPr txBox="1"/>
          <p:nvPr>
            <p:custDataLst>
              <p:tags r:id="rId1"/>
            </p:custDataLst>
          </p:nvPr>
        </p:nvSpPr>
        <p:spPr>
          <a:xfrm>
            <a:off x="2231381" y="1201556"/>
            <a:ext cx="4959368" cy="553085"/>
          </a:xfrm>
          <a:prstGeom prst="rect">
            <a:avLst/>
          </a:prstGeom>
          <a:noFill/>
        </p:spPr>
        <p:txBody>
          <a:bodyPr wrap="square">
            <a:spAutoFit/>
          </a:bodyPr>
          <a:lstStyle/>
          <a:p>
            <a:r>
              <a:rPr lang="zh-CN" altLang="en-US" sz="3000" spc="-5" dirty="0">
                <a:solidFill>
                  <a:schemeClr val="tx1"/>
                </a:solidFill>
                <a:latin typeface="方正教材规范楷体_GBK" charset="0"/>
                <a:ea typeface="方正教材规范楷体_GBK" charset="0"/>
              </a:rPr>
              <a:t>传统语言服务的痛点和需求</a:t>
            </a:r>
          </a:p>
        </p:txBody>
      </p:sp>
      <p:sp>
        <p:nvSpPr>
          <p:cNvPr id="22" name="object 38"/>
          <p:cNvSpPr/>
          <p:nvPr/>
        </p:nvSpPr>
        <p:spPr>
          <a:xfrm>
            <a:off x="8675370" y="4115435"/>
            <a:ext cx="2169160" cy="645160"/>
          </a:xfrm>
          <a:prstGeom prst="rect">
            <a:avLst/>
          </a:prstGeom>
          <a:gradFill>
            <a:gsLst>
              <a:gs pos="0">
                <a:srgbClr val="36B8C5"/>
              </a:gs>
              <a:gs pos="100000">
                <a:srgbClr val="0B70CA"/>
              </a:gs>
            </a:gsLst>
            <a:lin ang="5400000" scaled="1"/>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spcBef>
                <a:spcPts val="0"/>
              </a:spcBef>
              <a:spcAft>
                <a:spcPts val="0"/>
              </a:spcAft>
              <a:buClrTx/>
              <a:buSzTx/>
              <a:buFontTx/>
              <a:defRPr/>
            </a:pPr>
            <a:r>
              <a:rPr lang="zh-CN" altLang="en-US" noProof="0">
                <a:ln>
                  <a:noFill/>
                </a:ln>
                <a:solidFill>
                  <a:prstClr val="white"/>
                </a:solidFill>
                <a:effectLst/>
                <a:uLnTx/>
                <a:uFillTx/>
                <a:latin typeface="方正教材规范楷体_GBK" charset="0"/>
                <a:ea typeface="方正教材规范楷体_GBK" charset="0"/>
                <a:cs typeface="+mn-ea"/>
                <a:sym typeface="+mn-ea"/>
              </a:rPr>
              <a:t>人工翻译 不足之处</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652898bb-05c4-4062-8baa-81caf5024734"/>
  <p:tag name="COMMONDATA" val="eyJjb3VudCI6MTQsImhkaWQiOiJhZTFlNzQxMzRlYTRjNWI5MTIzMGNmY2EwZjJhMmY5NCIsInVzZXJDb3VudCI6MX0="/>
</p:tagLst>
</file>

<file path=ppt/tags/tag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6"/>
  <p:tag name="KSO_WM_UNI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5"/>
  <p:tag name="KSO_WM_UNI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9"/>
  <p:tag name="KSO_WM_UNI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4"/>
  <p:tag name="KSO_WM_UNI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4"/>
  <p:tag name="KSO_WM_UNI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LINE_FORE_SCHEMECOLOR_INDEX_BRIGHTNESS" val="0.4"/>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LINE_FORE_SCHEMECOLOR_INDEX_BRIGHTNESS" val="0.4"/>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LINE_FORE_SCHEMECOLOR_INDEX_BRIGHTNESS" val="0.4"/>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LINE_FORE_SCHEMECOLOR_INDEX_BRIGHTNESS" val="0.4"/>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76,&quot;width&quot;:4752}"/>
</p:tagLst>
</file>

<file path=ppt/tags/tag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775.206299212598,&quot;width&quot;:19200}"/>
</p:tagLst>
</file>

<file path=ppt/tags/tag49.xml><?xml version="1.0" encoding="utf-8"?>
<p:tagLst xmlns:a="http://schemas.openxmlformats.org/drawingml/2006/main" xmlns:r="http://schemas.openxmlformats.org/officeDocument/2006/relationships" xmlns:p="http://schemas.openxmlformats.org/presentationml/2006/main">
  <p:tag name="KSO_WM_UNIT_TABLE_BEAUTIFY" val="smartTable{b0777f76-9d91-4b55-a942-bcf6a225dbc3}"/>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LINE_FORE_SCHEMECOLOR_INDEX_BRIGHTNESS" val="-0.05"/>
  <p:tag name="KSO_WM_UNIT_LINE_FORE_SCHEMECOLOR_INDEX" val="14"/>
  <p:tag name="KSO_WM_UNIT_LINE_FILL_TYPE" val="2"/>
</p:tagLst>
</file>

<file path=ppt/tags/tag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3_2"/>
  <p:tag name="KSO_WM_UNIT_ID" val="diagram20186204_2*l_h_i*1_3_2"/>
  <p:tag name="KSO_WM_UNIT_LAYERLEVEL" val="1_1_1"/>
  <p:tag name="KSO_WM_BEAUTIFY_FLAG" val="#wm#"/>
  <p:tag name="KSO_WM_TAG_VERSION" val="1.0"/>
  <p:tag name="KSO_WM_DIAGRAM_GROUP_CODE" val="l1-1"/>
  <p:tag name="KSO_WM_UNIT_FILL_FORE_SCHEMECOLOR_INDEX_BRIGHTNESS" val="0"/>
  <p:tag name="KSO_WM_UNIT_FILL_FORE_SCHEMECOLOR_INDEX" val="7"/>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1_2"/>
  <p:tag name="KSO_WM_UNIT_ID" val="diagram20186204_2*l_h_i*1_1_2"/>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2_2"/>
  <p:tag name="KSO_WM_UNIT_ID" val="diagram20186204_2*l_h_i*1_2_2"/>
  <p:tag name="KSO_WM_UNIT_LAYERLEVEL" val="1_1_1"/>
  <p:tag name="KSO_WM_BEAUTIFY_FLAG" val="#wm#"/>
  <p:tag name="KSO_WM_TAG_VERSION" val="1.0"/>
  <p:tag name="KSO_WM_DIAGRAM_GROUP_CODE" val="l1-1"/>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f"/>
  <p:tag name="KSO_WM_UNIT_INDEX" val="1_1_1"/>
  <p:tag name="KSO_WM_UNIT_ID" val="diagram20186204_2*l_h_f*1_1_1"/>
  <p:tag name="KSO_WM_UNIT_LAYERLEVEL" val="1_1_1"/>
  <p:tag name="KSO_WM_UNIT_VALUE" val="70"/>
  <p:tag name="KSO_WM_UNIT_HIGHLIGHT" val="0"/>
  <p:tag name="KSO_WM_UNIT_COMPATIBLE" val="0"/>
  <p:tag name="KSO_WM_UNIT_CLEAR" val="0"/>
  <p:tag name="KSO_WM_BEAUTIFY_FLAG" val="#wm#"/>
  <p:tag name="KSO_WM_TAG_VERSION" val="1.0"/>
  <p:tag name="KSO_WM_DIAGRAM_GROUP_CODE" val="l1-1"/>
  <p:tag name="KSO_WM_UNIT_PRESET_TEXT" val="此部分内容作为文字排版占位显示_x000B_（建议使用主题字）。"/>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1_1"/>
  <p:tag name="KSO_WM_UNIT_ID" val="diagram20186204_2*l_h_i*1_1_1"/>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a"/>
  <p:tag name="KSO_WM_UNIT_INDEX" val="1_1_1"/>
  <p:tag name="KSO_WM_UNIT_ID" val="diagram20186204_2*l_h_a*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标题文本预设"/>
  <p:tag name="KSO_WM_UNIT_TEXT_FILL_FORE_SCHEMECOLOR_INDEX_BRIGHTNESS" val="0"/>
  <p:tag name="KSO_WM_UNIT_TEXT_FILL_FORE_SCHEMECOLOR_INDEX" val="5"/>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1_3"/>
  <p:tag name="KSO_WM_UNIT_ID" val="diagram20186204_2*l_h_i*1_1_3"/>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f"/>
  <p:tag name="KSO_WM_UNIT_INDEX" val="1_2_1"/>
  <p:tag name="KSO_WM_UNIT_ID" val="diagram20186204_2*l_h_f*1_2_1"/>
  <p:tag name="KSO_WM_UNIT_LAYERLEVEL" val="1_1_1"/>
  <p:tag name="KSO_WM_UNIT_VALUE" val="70"/>
  <p:tag name="KSO_WM_UNIT_HIGHLIGHT" val="0"/>
  <p:tag name="KSO_WM_UNIT_COMPATIBLE" val="0"/>
  <p:tag name="KSO_WM_UNIT_CLEAR" val="0"/>
  <p:tag name="KSO_WM_BEAUTIFY_FLAG" val="#wm#"/>
  <p:tag name="KSO_WM_TAG_VERSION" val="1.0"/>
  <p:tag name="KSO_WM_DIAGRAM_GROUP_CODE" val="l1-1"/>
  <p:tag name="KSO_WM_UNIT_PRESET_TEXT" val="此部分内容作为文字排版占位显示_x000B_（建议使用主题字）。"/>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2_1"/>
  <p:tag name="KSO_WM_UNIT_ID" val="diagram20186204_2*l_h_i*1_2_1"/>
  <p:tag name="KSO_WM_UNIT_LAYERLEVEL" val="1_1_1"/>
  <p:tag name="KSO_WM_BEAUTIFY_FLAG" val="#wm#"/>
  <p:tag name="KSO_WM_TAG_VERSION" val="1.0"/>
  <p:tag name="KSO_WM_DIAGRAM_GROUP_CODE" val="l1-1"/>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a"/>
  <p:tag name="KSO_WM_UNIT_INDEX" val="1_2_1"/>
  <p:tag name="KSO_WM_UNIT_ID" val="diagram20186204_2*l_h_a*1_2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标题文本预设"/>
  <p:tag name="KSO_WM_UNIT_TEXT_FILL_FORE_SCHEMECOLOR_INDEX_BRIGHTNESS" val="0"/>
  <p:tag name="KSO_WM_UNIT_TEXT_FILL_FORE_SCHEMECOLOR_INDEX" val="6"/>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2_3"/>
  <p:tag name="KSO_WM_UNIT_ID" val="diagram20186204_2*l_h_i*1_2_3"/>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f"/>
  <p:tag name="KSO_WM_UNIT_INDEX" val="1_3_1"/>
  <p:tag name="KSO_WM_UNIT_ID" val="diagram20186204_2*l_h_f*1_3_1"/>
  <p:tag name="KSO_WM_UNIT_LAYERLEVEL" val="1_1_1"/>
  <p:tag name="KSO_WM_UNIT_VALUE" val="70"/>
  <p:tag name="KSO_WM_UNIT_HIGHLIGHT" val="0"/>
  <p:tag name="KSO_WM_UNIT_COMPATIBLE" val="0"/>
  <p:tag name="KSO_WM_UNIT_CLEAR" val="0"/>
  <p:tag name="KSO_WM_BEAUTIFY_FLAG" val="#wm#"/>
  <p:tag name="KSO_WM_TAG_VERSION" val="1.0"/>
  <p:tag name="KSO_WM_DIAGRAM_GROUP_CODE" val="l1-1"/>
  <p:tag name="KSO_WM_UNIT_PRESET_TEXT" val="此部分内容作为文字排版占位显示_x000B_（建议使用主题字）。"/>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3_1"/>
  <p:tag name="KSO_WM_UNIT_ID" val="diagram20186204_2*l_h_i*1_3_1"/>
  <p:tag name="KSO_WM_UNIT_LAYERLEVEL" val="1_1_1"/>
  <p:tag name="KSO_WM_BEAUTIFY_FLAG" val="#wm#"/>
  <p:tag name="KSO_WM_TAG_VERSION" val="1.0"/>
  <p:tag name="KSO_WM_DIAGRAM_GROUP_CODE" val="l1-1"/>
  <p:tag name="KSO_WM_UNIT_FILL_FORE_SCHEMECOLOR_INDEX_BRIGHTNESS" val="0"/>
  <p:tag name="KSO_WM_UNIT_FILL_FORE_SCHEMECOLOR_INDEX" val="7"/>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a"/>
  <p:tag name="KSO_WM_UNIT_INDEX" val="1_3_1"/>
  <p:tag name="KSO_WM_UNIT_ID" val="diagram20186204_2*l_h_a*1_3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标题文本预设"/>
  <p:tag name="KSO_WM_UNIT_TEXT_FILL_FORE_SCHEMECOLOR_INDEX_BRIGHTNESS" val="0"/>
  <p:tag name="KSO_WM_UNIT_TEXT_FILL_FORE_SCHEMECOLOR_INDEX" val="7"/>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204"/>
  <p:tag name="KSO_WM_UNIT_TYPE" val="l_h_i"/>
  <p:tag name="KSO_WM_UNIT_INDEX" val="1_3_3"/>
  <p:tag name="KSO_WM_UNIT_ID" val="diagram20186204_2*l_h_i*1_3_3"/>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02ssb1l">
      <a:majorFont>
        <a:latin typeface="Agency FB"/>
        <a:ea typeface="思源黑体 CN Bold"/>
        <a:cs typeface=""/>
      </a:majorFont>
      <a:minorFont>
        <a:latin typeface="Agency FB"/>
        <a:ea typeface="思源黑体 CN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02ssb1l">
      <a:majorFont>
        <a:latin typeface="Agency FB"/>
        <a:ea typeface="思源黑体 CN Bold"/>
        <a:cs typeface=""/>
      </a:majorFont>
      <a:minorFont>
        <a:latin typeface="Agency FB"/>
        <a:ea typeface="思源黑体 CN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1644</Words>
  <Application>Microsoft Office PowerPoint</Application>
  <PresentationFormat>宽屏</PresentationFormat>
  <Paragraphs>290</Paragraphs>
  <Slides>21</Slides>
  <Notes>17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等线</vt:lpstr>
      <vt:lpstr>方正教材规范楷体_GBK</vt:lpstr>
      <vt:lpstr>微软雅黑</vt:lpstr>
      <vt:lpstr>Agency FB</vt:lpstr>
      <vt:lpstr>Arial</vt:lpstr>
      <vt:lpstr>Calibri</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晓凡 何</cp:lastModifiedBy>
  <cp:revision>54</cp:revision>
  <dcterms:created xsi:type="dcterms:W3CDTF">2022-11-18T02:40:00Z</dcterms:created>
  <dcterms:modified xsi:type="dcterms:W3CDTF">2024-01-08T16:08:38Z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KSOTemplateUUID">
    <vt:lpwstr>v1.0_mb_Xsnk2PO7MrAqMgNE/h7vFg==</vt:lpwstr>
  </property>
  <property fmtid="{D5CDD505-2E9C-101B-9397-08002B2CF9AE}" pid="4" name="ICV">
    <vt:lpwstr>4EF39668EE404DF2BC166E9F8B527DC2</vt:lpwstr>
  </property>
</Properties>
</file>