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10801350"/>
  <p:notesSz cx="6858000" cy="9144000"/>
  <p:defaultTextStyle>
    <a:defPPr>
      <a:defRPr lang="zh-CN"/>
    </a:defPPr>
    <a:lvl1pPr marL="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2583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5166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7749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70332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62915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55498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8081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40664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389" y="197"/>
      </p:cViewPr>
      <p:guideLst>
        <p:guide orient="horz" pos="3402"/>
        <p:guide pos="6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0203" y="3355420"/>
            <a:ext cx="18362295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40405" y="6120765"/>
            <a:ext cx="1512189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54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661957" y="432556"/>
            <a:ext cx="4860608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80135" y="432556"/>
            <a:ext cx="14221778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464" y="6940868"/>
            <a:ext cx="18362295" cy="2145268"/>
          </a:xfrm>
        </p:spPr>
        <p:txBody>
          <a:bodyPr anchor="t"/>
          <a:lstStyle>
            <a:lvl1pPr algn="l">
              <a:defRPr sz="8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6464" y="4578074"/>
            <a:ext cx="18362295" cy="2362795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2583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516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774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7033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62915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5549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8081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40664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80135" y="2520316"/>
            <a:ext cx="9541193" cy="7128392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81372" y="2520316"/>
            <a:ext cx="9541193" cy="7128392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5" y="2417803"/>
            <a:ext cx="9544944" cy="10076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80135" y="3425428"/>
            <a:ext cx="9544944" cy="6223279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0973873" y="2417803"/>
            <a:ext cx="9548693" cy="10076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973873" y="3425428"/>
            <a:ext cx="9548693" cy="6223279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136" y="430054"/>
            <a:ext cx="7107139" cy="1830229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6056" y="430055"/>
            <a:ext cx="12076509" cy="9218653"/>
          </a:xfrm>
        </p:spPr>
        <p:txBody>
          <a:bodyPr/>
          <a:lstStyle>
            <a:lvl1pPr>
              <a:defRPr sz="6500"/>
            </a:lvl1pPr>
            <a:lvl2pPr>
              <a:defRPr sz="5700"/>
            </a:lvl2pPr>
            <a:lvl3pPr>
              <a:defRPr sz="49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80136" y="2260283"/>
            <a:ext cx="7107139" cy="7388424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4280" y="7560945"/>
            <a:ext cx="12961620" cy="892612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34280" y="965121"/>
            <a:ext cx="12961620" cy="6480810"/>
          </a:xfrm>
        </p:spPr>
        <p:txBody>
          <a:bodyPr/>
          <a:lstStyle>
            <a:lvl1pPr marL="0" indent="0">
              <a:buNone/>
              <a:defRPr sz="6500"/>
            </a:lvl1pPr>
            <a:lvl2pPr marL="925830" indent="0">
              <a:buNone/>
              <a:defRPr sz="5700"/>
            </a:lvl2pPr>
            <a:lvl3pPr marL="1851660" indent="0">
              <a:buNone/>
              <a:defRPr sz="4900"/>
            </a:lvl3pPr>
            <a:lvl4pPr marL="2777490" indent="0">
              <a:buNone/>
              <a:defRPr sz="4100"/>
            </a:lvl4pPr>
            <a:lvl5pPr marL="3703320" indent="0">
              <a:buNone/>
              <a:defRPr sz="4100"/>
            </a:lvl5pPr>
            <a:lvl6pPr marL="4629150" indent="0">
              <a:buNone/>
              <a:defRPr sz="4100"/>
            </a:lvl6pPr>
            <a:lvl7pPr marL="5554980" indent="0">
              <a:buNone/>
              <a:defRPr sz="4100"/>
            </a:lvl7pPr>
            <a:lvl8pPr marL="6480810" indent="0">
              <a:buNone/>
              <a:defRPr sz="4100"/>
            </a:lvl8pPr>
            <a:lvl9pPr marL="7406640" indent="0">
              <a:buNone/>
              <a:defRPr sz="4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34280" y="8453557"/>
            <a:ext cx="12961620" cy="1267658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80135" y="432555"/>
            <a:ext cx="19442430" cy="1800225"/>
          </a:xfrm>
          <a:prstGeom prst="rect">
            <a:avLst/>
          </a:prstGeom>
        </p:spPr>
        <p:txBody>
          <a:bodyPr vert="horz" lIns="185166" tIns="92583" rIns="185166" bIns="9258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5" y="2520316"/>
            <a:ext cx="19442430" cy="7128392"/>
          </a:xfrm>
          <a:prstGeom prst="rect">
            <a:avLst/>
          </a:prstGeom>
        </p:spPr>
        <p:txBody>
          <a:bodyPr vert="horz" lIns="185166" tIns="92583" rIns="185166" bIns="9258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80135" y="10011252"/>
            <a:ext cx="5040630" cy="575072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380923" y="10011252"/>
            <a:ext cx="6840855" cy="575072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481935" y="10011252"/>
            <a:ext cx="5040630" cy="575072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51660" rtl="0" eaLnBrk="1" latinLnBrk="0" hangingPunct="1">
        <a:spcBef>
          <a:spcPct val="0"/>
        </a:spcBef>
        <a:buNone/>
        <a:defRPr sz="8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4373" indent="-694373" algn="l" defTabSz="185166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504474" indent="-578644" algn="l" defTabSz="1851660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31457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405" indent="-462915" algn="l" defTabSz="1851660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66235" indent="-462915" algn="l" defTabSz="1851660" rtl="0" eaLnBrk="1" latinLnBrk="0" hangingPunct="1">
        <a:spcBef>
          <a:spcPct val="20000"/>
        </a:spcBef>
        <a:buFont typeface="Arial" pitchFamily="34" charset="0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09206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01789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694372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869555" indent="-462915" algn="l" defTabSz="185166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5166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7749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62915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55498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8081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40664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168502" y="4104531"/>
            <a:ext cx="3024336" cy="30963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04606" y="3456459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168502" y="6696819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056934" y="4968627"/>
            <a:ext cx="2664296" cy="223224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44566" y="6624811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prototype</a:t>
            </a:r>
            <a:endParaRPr lang="zh-CN" altLang="en-US" sz="32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616774" y="6912843"/>
            <a:ext cx="129614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88982" y="4536579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Fn</a:t>
            </a:r>
            <a:r>
              <a:rPr lang="zh-CN" altLang="en-US" sz="2400" dirty="0" smtClean="0"/>
              <a:t>类的原型</a:t>
            </a:r>
            <a:endParaRPr lang="zh-CN" altLang="en-US" sz="24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7056934" y="5400675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16974" y="4896619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constructor</a:t>
            </a:r>
            <a:endParaRPr lang="zh-CN" altLang="en-US" sz="3200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6336854" y="5256659"/>
            <a:ext cx="108012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8542" y="5184651"/>
            <a:ext cx="2425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this.name = name</a:t>
            </a:r>
          </a:p>
          <a:p>
            <a:r>
              <a:rPr lang="en-US" altLang="zh-CN" sz="2400" dirty="0" smtClean="0"/>
              <a:t>this.age = age</a:t>
            </a:r>
            <a:endParaRPr lang="zh-CN" altLang="en-US" sz="2400" dirty="0"/>
          </a:p>
        </p:txBody>
      </p:sp>
      <p:sp>
        <p:nvSpPr>
          <p:cNvPr id="25" name="圆角矩形 24"/>
          <p:cNvSpPr/>
          <p:nvPr/>
        </p:nvSpPr>
        <p:spPr>
          <a:xfrm>
            <a:off x="5544766" y="8641035"/>
            <a:ext cx="1944216" cy="18722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976814" y="8064971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f1</a:t>
            </a:r>
            <a:r>
              <a:rPr lang="zh-CN" altLang="en-US" sz="2800" dirty="0" smtClean="0"/>
              <a:t>实例</a:t>
            </a:r>
            <a:endParaRPr lang="zh-CN" altLang="en-US" sz="28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544766" y="10081195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60790" y="10051653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sp>
        <p:nvSpPr>
          <p:cNvPr id="30" name="圆角矩形 29"/>
          <p:cNvSpPr/>
          <p:nvPr/>
        </p:nvSpPr>
        <p:spPr>
          <a:xfrm>
            <a:off x="9289182" y="8641035"/>
            <a:ext cx="1944216" cy="18722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649222" y="8136979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f2</a:t>
            </a:r>
            <a:r>
              <a:rPr lang="zh-CN" altLang="en-US" sz="2800" dirty="0" smtClean="0"/>
              <a:t>实例</a:t>
            </a:r>
            <a:endParaRPr lang="zh-CN" altLang="en-US" sz="28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9289182" y="10081195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505206" y="10051653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832798" y="9001075"/>
            <a:ext cx="1435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name: ‘jinYu’,</a:t>
            </a:r>
          </a:p>
          <a:p>
            <a:r>
              <a:rPr lang="en-US" altLang="zh-CN" sz="1800" dirty="0" smtClean="0"/>
              <a:t>age:18</a:t>
            </a:r>
            <a:endParaRPr lang="zh-CN" altLang="en-US" sz="1800" dirty="0"/>
          </a:p>
        </p:txBody>
      </p:sp>
      <p:sp>
        <p:nvSpPr>
          <p:cNvPr id="35" name="TextBox 34"/>
          <p:cNvSpPr txBox="1"/>
          <p:nvPr/>
        </p:nvSpPr>
        <p:spPr>
          <a:xfrm>
            <a:off x="9505206" y="9073083"/>
            <a:ext cx="137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name: ‘erYa’,</a:t>
            </a:r>
          </a:p>
          <a:p>
            <a:r>
              <a:rPr lang="en-US" altLang="zh-CN" sz="1800" dirty="0" smtClean="0"/>
              <a:t>age:18</a:t>
            </a:r>
            <a:endParaRPr lang="zh-CN" altLang="en-US" sz="1800" dirty="0"/>
          </a:p>
        </p:txBody>
      </p:sp>
      <p:cxnSp>
        <p:nvCxnSpPr>
          <p:cNvPr id="37" name="形状 36"/>
          <p:cNvCxnSpPr>
            <a:stCxn id="29" idx="3"/>
            <a:endCxn id="12" idx="2"/>
          </p:cNvCxnSpPr>
          <p:nvPr/>
        </p:nvCxnSpPr>
        <p:spPr>
          <a:xfrm flipV="1">
            <a:off x="7248761" y="7200875"/>
            <a:ext cx="1140321" cy="308161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形状 38"/>
          <p:cNvCxnSpPr>
            <a:stCxn id="33" idx="1"/>
            <a:endCxn id="12" idx="2"/>
          </p:cNvCxnSpPr>
          <p:nvPr/>
        </p:nvCxnSpPr>
        <p:spPr>
          <a:xfrm rot="10800000">
            <a:off x="8389082" y="7200876"/>
            <a:ext cx="1116124" cy="308161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056934" y="6768827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14833798" y="504056"/>
            <a:ext cx="3384376" cy="25922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409862" y="0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Object</a:t>
            </a:r>
            <a:r>
              <a:rPr lang="zh-CN" altLang="en-US" sz="2800" dirty="0" smtClean="0"/>
              <a:t>内置类</a:t>
            </a:r>
            <a:endParaRPr lang="zh-CN" alt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15625886" y="2520280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prototype</a:t>
            </a:r>
            <a:endParaRPr lang="zh-CN" altLang="en-US" sz="32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14833798" y="2520280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11593438" y="1224136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37454" y="792163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Object</a:t>
            </a:r>
            <a:r>
              <a:rPr lang="zh-CN" altLang="en-US" sz="2400" dirty="0" smtClean="0"/>
              <a:t>类的原型</a:t>
            </a:r>
            <a:endParaRPr lang="zh-CN" altLang="en-US" sz="2400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11593438" y="180020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881470" y="1224136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constructor</a:t>
            </a:r>
            <a:endParaRPr lang="zh-CN" altLang="en-US" sz="3200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11593438" y="2664296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</p:cNvCxnSpPr>
          <p:nvPr/>
        </p:nvCxnSpPr>
        <p:spPr>
          <a:xfrm flipV="1">
            <a:off x="13987303" y="1512168"/>
            <a:ext cx="774487" cy="43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1"/>
          </p:cNvCxnSpPr>
          <p:nvPr/>
        </p:nvCxnSpPr>
        <p:spPr>
          <a:xfrm flipH="1" flipV="1">
            <a:off x="14401750" y="2808312"/>
            <a:ext cx="1224136" cy="43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05006" y="6768827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59" name="形状 58"/>
          <p:cNvCxnSpPr>
            <a:stCxn id="57" idx="3"/>
            <a:endCxn id="48" idx="2"/>
          </p:cNvCxnSpPr>
          <p:nvPr/>
        </p:nvCxnSpPr>
        <p:spPr>
          <a:xfrm flipV="1">
            <a:off x="9192977" y="3096344"/>
            <a:ext cx="3732609" cy="390331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169502" y="2664296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62" name="形状 61"/>
          <p:cNvCxnSpPr>
            <a:stCxn id="60" idx="3"/>
          </p:cNvCxnSpPr>
          <p:nvPr/>
        </p:nvCxnSpPr>
        <p:spPr>
          <a:xfrm>
            <a:off x="13657473" y="2895129"/>
            <a:ext cx="240221" cy="56125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465646" y="3384451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2592438" y="504056"/>
            <a:ext cx="3384376" cy="25922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168502" y="0"/>
            <a:ext cx="253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Function</a:t>
            </a:r>
            <a:r>
              <a:rPr lang="zh-CN" altLang="en-US" sz="2800" dirty="0" smtClean="0"/>
              <a:t>内置类</a:t>
            </a:r>
            <a:endParaRPr lang="zh-CN" alt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3384526" y="2520280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prototype</a:t>
            </a:r>
            <a:endParaRPr lang="zh-CN" altLang="en-US" sz="3200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2592438" y="2520280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6696894" y="1224136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840910" y="792163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类的原型</a:t>
            </a:r>
            <a:endParaRPr lang="zh-CN" altLang="en-US" sz="24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6696894" y="180020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84926" y="1224136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constructor</a:t>
            </a:r>
            <a:endParaRPr lang="zh-CN" altLang="en-US" sz="3200" dirty="0"/>
          </a:p>
        </p:txBody>
      </p:sp>
      <p:cxnSp>
        <p:nvCxnSpPr>
          <p:cNvPr id="72" name="直接连接符 71"/>
          <p:cNvCxnSpPr/>
          <p:nvPr/>
        </p:nvCxnSpPr>
        <p:spPr>
          <a:xfrm>
            <a:off x="6696894" y="2664296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72958" y="2664296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78" name="直接箭头连接符 77"/>
          <p:cNvCxnSpPr/>
          <p:nvPr/>
        </p:nvCxnSpPr>
        <p:spPr>
          <a:xfrm>
            <a:off x="5328742" y="2808312"/>
            <a:ext cx="108012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6120830" y="1584176"/>
            <a:ext cx="86409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5" idx="3"/>
          </p:cNvCxnSpPr>
          <p:nvPr/>
        </p:nvCxnSpPr>
        <p:spPr>
          <a:xfrm flipV="1">
            <a:off x="8760929" y="2880395"/>
            <a:ext cx="2688493" cy="14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937404" y="3888507"/>
            <a:ext cx="11665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- Object</a:t>
            </a:r>
            <a:r>
              <a:rPr lang="zh-CN" altLang="en-US" sz="2400" dirty="0" smtClean="0"/>
              <a:t>的原型的</a:t>
            </a:r>
            <a:r>
              <a:rPr lang="en-US" altLang="zh-CN" sz="2400" dirty="0" smtClean="0"/>
              <a:t>__proto__</a:t>
            </a:r>
            <a:r>
              <a:rPr lang="zh-CN" altLang="en-US" sz="2400" dirty="0" smtClean="0"/>
              <a:t>指向的是自己，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认为指向自己没有意义，那就规定为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null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所有函数都是</a:t>
            </a:r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类的实例，那</a:t>
            </a:r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也是函数，那他的</a:t>
            </a:r>
            <a:r>
              <a:rPr lang="en-US" altLang="zh-CN" sz="2400" dirty="0" smtClean="0"/>
              <a:t>__proto__</a:t>
            </a:r>
            <a:r>
              <a:rPr lang="zh-CN" altLang="en-US" sz="2400" dirty="0" smtClean="0"/>
              <a:t>指向的是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自己的原型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Function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是所有函数的基类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Object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是所有对象的基类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zh-CN" altLang="en-US" sz="2400" dirty="0" smtClean="0"/>
              <a:t>如果一个对象你不知道谁构造出来的，那他的</a:t>
            </a:r>
            <a:r>
              <a:rPr lang="en-US" altLang="zh-CN" sz="2400" dirty="0" smtClean="0"/>
              <a:t>__proto__</a:t>
            </a:r>
            <a:r>
              <a:rPr lang="zh-CN" altLang="en-US" sz="2400" dirty="0" smtClean="0"/>
              <a:t>就指向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的原型（所有原型的</a:t>
            </a:r>
            <a:r>
              <a:rPr lang="en-US" altLang="zh-CN" sz="2400" dirty="0" smtClean="0"/>
              <a:t>__proto__</a:t>
            </a:r>
            <a:r>
              <a:rPr lang="zh-CN" altLang="en-US" sz="2400" dirty="0" smtClean="0"/>
              <a:t>都指向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的原型）</a:t>
            </a:r>
            <a:endParaRPr lang="en-US" altLang="zh-CN" sz="2400" dirty="0" smtClean="0"/>
          </a:p>
          <a:p>
            <a:pPr>
              <a:buFontTx/>
              <a:buChar char="-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函数的三种角色：普通函数、构造函数、普通对象</a:t>
            </a:r>
            <a:endParaRPr lang="en-US" altLang="zh-CN" sz="2400" dirty="0" smtClean="0"/>
          </a:p>
          <a:p>
            <a:pPr>
              <a:buFontTx/>
              <a:buChar char="-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在正式场合函数是以函数的身份出场的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这是人家的主角色</a:t>
            </a:r>
            <a:r>
              <a:rPr lang="en-US" altLang="zh-CN" sz="2400" dirty="0" smtClean="0"/>
              <a:t>)</a:t>
            </a:r>
          </a:p>
          <a:p>
            <a:pPr>
              <a:buFontTx/>
              <a:buChar char="-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类的特点：多态、继承和封装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cxnSp>
        <p:nvCxnSpPr>
          <p:cNvPr id="86" name="直接连接符 85"/>
          <p:cNvCxnSpPr/>
          <p:nvPr/>
        </p:nvCxnSpPr>
        <p:spPr>
          <a:xfrm>
            <a:off x="3168502" y="4608587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816574" y="4104531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91" name="形状 90"/>
          <p:cNvCxnSpPr>
            <a:stCxn id="87" idx="3"/>
            <a:endCxn id="75" idx="2"/>
          </p:cNvCxnSpPr>
          <p:nvPr/>
        </p:nvCxnSpPr>
        <p:spPr>
          <a:xfrm flipV="1">
            <a:off x="5304545" y="3125961"/>
            <a:ext cx="2712399" cy="1209403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14833798" y="936104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5841910" y="504056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96" name="形状 95"/>
          <p:cNvCxnSpPr>
            <a:endCxn id="71" idx="0"/>
          </p:cNvCxnSpPr>
          <p:nvPr/>
        </p:nvCxnSpPr>
        <p:spPr>
          <a:xfrm rot="10800000" flipV="1">
            <a:off x="8037844" y="720080"/>
            <a:ext cx="7804067" cy="50405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2592438" y="936104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528542" y="504056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103" name="肘形连接符 102"/>
          <p:cNvCxnSpPr>
            <a:stCxn id="99" idx="3"/>
            <a:endCxn id="68" idx="1"/>
          </p:cNvCxnSpPr>
          <p:nvPr/>
        </p:nvCxnSpPr>
        <p:spPr>
          <a:xfrm>
            <a:off x="5016513" y="734889"/>
            <a:ext cx="1680381" cy="1425351"/>
          </a:xfrm>
          <a:prstGeom prst="bentConnector3">
            <a:avLst>
              <a:gd name="adj1" fmla="val 30566"/>
            </a:avLst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1665446" y="8136979"/>
            <a:ext cx="7419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Function.__proto__  === Function.prototype  // true</a:t>
            </a:r>
          </a:p>
          <a:p>
            <a:r>
              <a:rPr lang="en-US" altLang="zh-CN" sz="2400" dirty="0" smtClean="0"/>
              <a:t>Object.__proto__.__proto__ === Object.prototype // true</a:t>
            </a:r>
            <a:endParaRPr lang="zh-CN" alt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1737454" y="1728192"/>
            <a:ext cx="2287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hasOwnProperty</a:t>
            </a:r>
          </a:p>
          <a:p>
            <a:r>
              <a:rPr lang="en-US" altLang="zh-CN" sz="2400" dirty="0" smtClean="0"/>
              <a:t>toString</a:t>
            </a:r>
            <a:endParaRPr lang="zh-CN" altLang="en-US" sz="2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1521430" y="8929067"/>
            <a:ext cx="936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在对象里查询一个属性，先看自己的私有属性有没有，如果有就使用自己私有的，如果没有，就通过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找到自己所属类的原型，看看原型上有没有，如果有就使用，如果没有就通过原型的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找到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的原型上，如果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的原型上还没有，那就是</a:t>
            </a:r>
            <a:r>
              <a:rPr lang="en-US" altLang="zh-CN" sz="2000" dirty="0" smtClean="0"/>
              <a:t>undefined</a:t>
            </a:r>
            <a:r>
              <a:rPr lang="zh-CN" altLang="en-US" sz="2000" dirty="0" smtClean="0"/>
              <a:t>，这种一级一级向上查找就会形成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原型链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19946366" y="864171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0018374" y="28810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原型链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432</Words>
  <Application>Microsoft Office PowerPoint</Application>
  <PresentationFormat>自定义</PresentationFormat>
  <Paragraphs>44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9</cp:revision>
  <dcterms:modified xsi:type="dcterms:W3CDTF">2019-11-23T05:01:03Z</dcterms:modified>
</cp:coreProperties>
</file>