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69613-7539-C546-9A90-C909B777852E}" type="datetimeFigureOut">
              <a:t>31/01/16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CF883-FB90-0243-BF0E-0419152184F5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49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sour</a:t>
            </a:r>
            <a:r>
              <a:rPr lang="en-US" baseline="0" dirty="0" smtClean="0"/>
              <a:t> socks and fancy, ripe cheese.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6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Lies, damn lies, statistics and then.. there are comments. Just don’t do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030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r>
              <a:rPr lang="en-US" baseline="0" dirty="0" smtClean="0"/>
              <a:t> for separating code!</a:t>
            </a:r>
          </a:p>
          <a:p>
            <a:r>
              <a:rPr lang="en-US" dirty="0" smtClean="0"/>
              <a:t>Single responsibility principle – each</a:t>
            </a:r>
            <a:r>
              <a:rPr lang="en-US" baseline="0" dirty="0" smtClean="0"/>
              <a:t> class has ONE responsibility (fewer and more concise classes)</a:t>
            </a:r>
            <a:endParaRPr lang="en-US" dirty="0" smtClean="0"/>
          </a:p>
          <a:p>
            <a:r>
              <a:rPr lang="en-US" dirty="0" smtClean="0"/>
              <a:t>Open Closed Principle</a:t>
            </a:r>
            <a:r>
              <a:rPr lang="en-US" baseline="0" dirty="0" smtClean="0"/>
              <a:t> – open to expansion,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36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Bugs </a:t>
            </a:r>
            <a:r>
              <a:rPr lang="nb-NO" dirty="0" err="1"/>
              <a:t>bugs</a:t>
            </a:r>
            <a:r>
              <a:rPr lang="nb-NO" dirty="0"/>
              <a:t> </a:t>
            </a:r>
            <a:r>
              <a:rPr lang="nb-NO" dirty="0" err="1" smtClean="0"/>
              <a:t>bugs</a:t>
            </a:r>
            <a:r>
              <a:rPr lang="nb-NO" baseline="0" dirty="0" smtClean="0"/>
              <a:t> in multiple locations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342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The longer it</a:t>
            </a:r>
            <a:r>
              <a:rPr lang="nb-NO" baseline="0"/>
              <a:t> is, the harder it is to understand and debug.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892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is sometimes intended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(DTO), often found around interfaces between services and different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94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Often something</a:t>
            </a:r>
            <a:r>
              <a:rPr lang="nb-NO" baseline="0"/>
              <a:t> that happens several times before you really smell it.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3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Does this look anemic to you? In the real world, most of these little super-simple classes</a:t>
            </a:r>
            <a:r>
              <a:rPr lang="nb-NO" baseline="0"/>
              <a:t> end up having little super simple methods, like toString.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11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Sometimes</a:t>
            </a:r>
            <a:r>
              <a:rPr lang="nb-NO" dirty="0"/>
              <a:t> a cheese!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5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pragmatic. </a:t>
            </a:r>
          </a:p>
          <a:p>
            <a:r>
              <a:rPr lang="en-US" dirty="0" smtClean="0"/>
              <a:t>Do Test Driven Development</a:t>
            </a:r>
            <a:r>
              <a:rPr lang="en-US" baseline="0" dirty="0" smtClean="0"/>
              <a:t> in the strictest sense, no code writing unless a test forces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7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44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6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131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20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52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92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44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1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7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5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rdschoolbergen/code-smell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Code Smells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58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Shotgun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Changing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small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idea-wise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ends</a:t>
            </a:r>
            <a:r>
              <a:rPr lang="nb-NO" dirty="0">
                <a:solidFill>
                  <a:srgbClr val="FF0000"/>
                </a:solidFill>
              </a:rPr>
              <a:t> up </a:t>
            </a:r>
            <a:r>
              <a:rPr lang="nb-NO" dirty="0" err="1">
                <a:solidFill>
                  <a:srgbClr val="FF0000"/>
                </a:solidFill>
              </a:rPr>
              <a:t>changing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lots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similar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all over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code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Chances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missing</a:t>
            </a:r>
            <a:r>
              <a:rPr lang="nb-NO" dirty="0">
                <a:solidFill>
                  <a:srgbClr val="008000"/>
                </a:solidFill>
              </a:rPr>
              <a:t> an </a:t>
            </a:r>
            <a:r>
              <a:rPr lang="nb-NO" dirty="0" err="1">
                <a:solidFill>
                  <a:srgbClr val="008000"/>
                </a:solidFill>
              </a:rPr>
              <a:t>object</a:t>
            </a:r>
            <a:r>
              <a:rPr lang="nb-NO" dirty="0">
                <a:solidFill>
                  <a:srgbClr val="008000"/>
                </a:solidFill>
              </a:rPr>
              <a:t>. Introduce </a:t>
            </a:r>
            <a:r>
              <a:rPr lang="nb-NO" dirty="0" err="1">
                <a:solidFill>
                  <a:srgbClr val="008000"/>
                </a:solidFill>
              </a:rPr>
              <a:t>one</a:t>
            </a:r>
            <a:r>
              <a:rPr lang="nb-NO" dirty="0">
                <a:solidFill>
                  <a:srgbClr val="008000"/>
                </a:solidFill>
              </a:rPr>
              <a:t>, so </a:t>
            </a:r>
            <a:r>
              <a:rPr lang="nb-NO" dirty="0" err="1">
                <a:solidFill>
                  <a:srgbClr val="008000"/>
                </a:solidFill>
              </a:rPr>
              <a:t>that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changes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idea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can</a:t>
            </a:r>
            <a:r>
              <a:rPr lang="nb-NO" dirty="0">
                <a:solidFill>
                  <a:srgbClr val="008000"/>
                </a:solidFill>
              </a:rPr>
              <a:t> be </a:t>
            </a:r>
            <a:r>
              <a:rPr lang="nb-NO" dirty="0" err="1">
                <a:solidFill>
                  <a:srgbClr val="008000"/>
                </a:solidFill>
              </a:rPr>
              <a:t>expressed</a:t>
            </a:r>
            <a:r>
              <a:rPr lang="nb-NO" dirty="0">
                <a:solidFill>
                  <a:srgbClr val="008000"/>
                </a:solidFill>
              </a:rPr>
              <a:t> in a single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847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 smtClean="0"/>
              <a:t>envy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/>
              <a:t>i</a:t>
            </a:r>
            <a:r>
              <a:rPr lang="nb-NO" dirty="0" err="1" smtClean="0"/>
              <a:t>nappropriate</a:t>
            </a:r>
            <a:r>
              <a:rPr lang="nb-NO" dirty="0" smtClean="0"/>
              <a:t> </a:t>
            </a:r>
            <a:r>
              <a:rPr lang="nb-NO" dirty="0" err="1" smtClean="0"/>
              <a:t>intimacy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</a:t>
            </a:r>
            <a:r>
              <a:rPr lang="nb-NO" dirty="0" err="1">
                <a:solidFill>
                  <a:srgbClr val="FF0000"/>
                </a:solidFill>
              </a:rPr>
              <a:t>method</a:t>
            </a:r>
            <a:r>
              <a:rPr lang="nb-NO" dirty="0">
                <a:solidFill>
                  <a:srgbClr val="FF0000"/>
                </a:solidFill>
              </a:rPr>
              <a:t> is </a:t>
            </a:r>
            <a:r>
              <a:rPr lang="nb-NO" dirty="0" err="1">
                <a:solidFill>
                  <a:srgbClr val="FF0000"/>
                </a:solidFill>
              </a:rPr>
              <a:t>doing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operations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entirely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or </a:t>
            </a:r>
            <a:r>
              <a:rPr lang="nb-NO" dirty="0" err="1">
                <a:solidFill>
                  <a:srgbClr val="FF0000"/>
                </a:solidFill>
              </a:rPr>
              <a:t>values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outside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current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class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Classes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reaching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into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each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other</a:t>
            </a:r>
            <a:r>
              <a:rPr lang="nb-NO" dirty="0">
                <a:solidFill>
                  <a:srgbClr val="FF0000"/>
                </a:solidFill>
              </a:rPr>
              <a:t> for </a:t>
            </a:r>
            <a:r>
              <a:rPr lang="nb-NO" dirty="0" err="1">
                <a:solidFill>
                  <a:srgbClr val="FF0000"/>
                </a:solidFill>
              </a:rPr>
              <a:t>values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The </a:t>
            </a:r>
            <a:r>
              <a:rPr lang="nb-NO" dirty="0" err="1">
                <a:solidFill>
                  <a:srgbClr val="008000"/>
                </a:solidFill>
              </a:rPr>
              <a:t>functionality</a:t>
            </a:r>
            <a:r>
              <a:rPr lang="nb-NO" dirty="0">
                <a:solidFill>
                  <a:srgbClr val="008000"/>
                </a:solidFill>
              </a:rPr>
              <a:t> is in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wrong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object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values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wants</a:t>
            </a:r>
            <a:r>
              <a:rPr lang="nb-NO" dirty="0">
                <a:solidFill>
                  <a:srgbClr val="008000"/>
                </a:solidFill>
              </a:rPr>
              <a:t> to be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. </a:t>
            </a: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may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need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to a </a:t>
            </a:r>
            <a:r>
              <a:rPr lang="nb-NO" dirty="0" err="1">
                <a:solidFill>
                  <a:srgbClr val="008000"/>
                </a:solidFill>
              </a:rPr>
              <a:t>new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, or </a:t>
            </a:r>
            <a:r>
              <a:rPr lang="nb-NO" dirty="0" err="1">
                <a:solidFill>
                  <a:srgbClr val="008000"/>
                </a:solidFill>
              </a:rPr>
              <a:t>merge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classes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34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Primitive obsession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programmer </a:t>
            </a:r>
            <a:r>
              <a:rPr lang="nb-NO" dirty="0" err="1">
                <a:solidFill>
                  <a:srgbClr val="FF0000"/>
                </a:solidFill>
              </a:rPr>
              <a:t>who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thinks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it’s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too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much</a:t>
            </a:r>
            <a:r>
              <a:rPr lang="nb-NO" dirty="0">
                <a:solidFill>
                  <a:srgbClr val="FF0000"/>
                </a:solidFill>
              </a:rPr>
              <a:t> overhead to </a:t>
            </a:r>
            <a:r>
              <a:rPr lang="nb-NO" dirty="0" err="1">
                <a:solidFill>
                  <a:srgbClr val="FF0000"/>
                </a:solidFill>
              </a:rPr>
              <a:t>use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for just a </a:t>
            </a:r>
            <a:r>
              <a:rPr lang="nb-NO" dirty="0" err="1">
                <a:solidFill>
                  <a:srgbClr val="FF0000"/>
                </a:solidFill>
              </a:rPr>
              <a:t>few</a:t>
            </a:r>
            <a:r>
              <a:rPr lang="nb-NO" dirty="0">
                <a:solidFill>
                  <a:srgbClr val="FF0000"/>
                </a:solidFill>
              </a:rPr>
              <a:t> simple </a:t>
            </a:r>
            <a:r>
              <a:rPr lang="nb-NO" dirty="0" err="1" smtClean="0">
                <a:solidFill>
                  <a:srgbClr val="FF0000"/>
                </a:solidFill>
              </a:rPr>
              <a:t>values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class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Form {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description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byte[]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attachmentBytes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attachmentFileName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attachmentFileExtension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}</a:t>
            </a:r>
            <a:endParaRPr lang="nb-NO" sz="1900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Actually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this</a:t>
            </a:r>
            <a:r>
              <a:rPr lang="nb-NO" dirty="0">
                <a:solidFill>
                  <a:srgbClr val="008000"/>
                </a:solidFill>
              </a:rPr>
              <a:t> is </a:t>
            </a:r>
            <a:r>
              <a:rPr lang="nb-NO" dirty="0" err="1">
                <a:solidFill>
                  <a:srgbClr val="008000"/>
                </a:solidFill>
              </a:rPr>
              <a:t>what</a:t>
            </a:r>
            <a:r>
              <a:rPr lang="nb-NO" dirty="0">
                <a:solidFill>
                  <a:srgbClr val="008000"/>
                </a:solidFill>
              </a:rPr>
              <a:t> OO and </a:t>
            </a:r>
            <a:r>
              <a:rPr lang="nb-NO" dirty="0" err="1">
                <a:solidFill>
                  <a:srgbClr val="008000"/>
                </a:solidFill>
              </a:rPr>
              <a:t>compilers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 for. Just do it. </a:t>
            </a:r>
          </a:p>
        </p:txBody>
      </p:sp>
    </p:spTree>
    <p:extLst>
      <p:ext uri="{BB962C8B-B14F-4D97-AF65-F5344CB8AC3E}">
        <p14:creationId xmlns:p14="http://schemas.microsoft.com/office/powerpoint/2010/main" val="677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Switch statements / Multiple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Switching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property</a:t>
            </a:r>
            <a:r>
              <a:rPr lang="nb-NO" dirty="0">
                <a:solidFill>
                  <a:srgbClr val="FF0000"/>
                </a:solidFill>
              </a:rPr>
              <a:t> to do different </a:t>
            </a:r>
            <a:r>
              <a:rPr lang="nb-NO" dirty="0" err="1">
                <a:solidFill>
                  <a:srgbClr val="FF0000"/>
                </a:solidFill>
              </a:rPr>
              <a:t>things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often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means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property</a:t>
            </a:r>
            <a:r>
              <a:rPr lang="nb-NO" dirty="0">
                <a:solidFill>
                  <a:srgbClr val="FF0000"/>
                </a:solidFill>
              </a:rPr>
              <a:t> has </a:t>
            </a:r>
            <a:r>
              <a:rPr lang="nb-NO" dirty="0" err="1">
                <a:solidFill>
                  <a:srgbClr val="FF0000"/>
                </a:solidFill>
              </a:rPr>
              <a:t>meaning</a:t>
            </a:r>
            <a:r>
              <a:rPr lang="nb-NO" dirty="0">
                <a:solidFill>
                  <a:srgbClr val="FF0000"/>
                </a:solidFill>
              </a:rPr>
              <a:t>, not just a simple </a:t>
            </a:r>
            <a:r>
              <a:rPr lang="nb-NO" dirty="0" err="1">
                <a:solidFill>
                  <a:srgbClr val="FF0000"/>
                </a:solidFill>
              </a:rPr>
              <a:t>value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Consider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replacing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switch</a:t>
            </a:r>
            <a:r>
              <a:rPr lang="nb-NO" dirty="0">
                <a:solidFill>
                  <a:srgbClr val="008000"/>
                </a:solidFill>
              </a:rPr>
              <a:t> statement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polymorphism</a:t>
            </a:r>
            <a:r>
              <a:rPr lang="nb-NO" dirty="0">
                <a:solidFill>
                  <a:srgbClr val="008000"/>
                </a:solidFill>
              </a:rPr>
              <a:t> – make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value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of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switching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property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determine</a:t>
            </a:r>
            <a:r>
              <a:rPr lang="nb-NO" dirty="0">
                <a:solidFill>
                  <a:srgbClr val="008000"/>
                </a:solidFill>
              </a:rPr>
              <a:t> a </a:t>
            </a:r>
            <a:r>
              <a:rPr lang="nb-NO" dirty="0" err="1">
                <a:solidFill>
                  <a:srgbClr val="008000"/>
                </a:solidFill>
              </a:rPr>
              <a:t>new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subclass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6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Speculative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The </a:t>
            </a:r>
            <a:r>
              <a:rPr lang="nb-NO" dirty="0" err="1">
                <a:solidFill>
                  <a:srgbClr val="FF0000"/>
                </a:solidFill>
              </a:rPr>
              <a:t>creation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a </a:t>
            </a:r>
            <a:r>
              <a:rPr lang="nb-NO" dirty="0" err="1">
                <a:solidFill>
                  <a:srgbClr val="FF0000"/>
                </a:solidFill>
              </a:rPr>
              <a:t>solution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will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solve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whole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class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problems, and all </a:t>
            </a:r>
            <a:r>
              <a:rPr lang="nb-NO" dirty="0" err="1">
                <a:solidFill>
                  <a:srgbClr val="FF0000"/>
                </a:solidFill>
              </a:rPr>
              <a:t>their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varieties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Aint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Gonna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Need</a:t>
            </a:r>
            <a:r>
              <a:rPr lang="nb-NO" dirty="0">
                <a:solidFill>
                  <a:srgbClr val="008000"/>
                </a:solidFill>
              </a:rPr>
              <a:t> It. </a:t>
            </a:r>
            <a:r>
              <a:rPr lang="nb-NO" dirty="0" err="1">
                <a:solidFill>
                  <a:srgbClr val="008000"/>
                </a:solidFill>
              </a:rPr>
              <a:t>Take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out</a:t>
            </a:r>
            <a:r>
              <a:rPr lang="nb-NO" dirty="0">
                <a:solidFill>
                  <a:srgbClr val="008000"/>
                </a:solidFill>
              </a:rPr>
              <a:t>. Simple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is </a:t>
            </a:r>
            <a:r>
              <a:rPr lang="nb-NO" dirty="0" err="1">
                <a:solidFill>
                  <a:srgbClr val="008000"/>
                </a:solidFill>
              </a:rPr>
              <a:t>always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better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//</a:t>
            </a:r>
            <a:r>
              <a:rPr lang="nb-NO" dirty="0" err="1">
                <a:solidFill>
                  <a:srgbClr val="FF0000"/>
                </a:solidFill>
              </a:rPr>
              <a:t>add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two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numbers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var sum = a * b</a:t>
            </a: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Comments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lie</a:t>
            </a:r>
            <a:r>
              <a:rPr lang="nb-NO" dirty="0">
                <a:solidFill>
                  <a:srgbClr val="008000"/>
                </a:solidFill>
              </a:rPr>
              <a:t>. Make </a:t>
            </a:r>
            <a:r>
              <a:rPr lang="nb-NO" dirty="0" err="1">
                <a:solidFill>
                  <a:srgbClr val="008000"/>
                </a:solidFill>
              </a:rPr>
              <a:t>your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expressive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enough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>
                <a:solidFill>
                  <a:srgbClr val="008000"/>
                </a:solidFill>
              </a:rPr>
              <a:t>to tell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truth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instead</a:t>
            </a:r>
            <a:r>
              <a:rPr lang="nb-NO" dirty="0">
                <a:solidFill>
                  <a:srgbClr val="008000"/>
                </a:solidFill>
              </a:rPr>
              <a:t>, by </a:t>
            </a:r>
            <a:r>
              <a:rPr lang="nb-NO" dirty="0" err="1">
                <a:solidFill>
                  <a:srgbClr val="008000"/>
                </a:solidFill>
              </a:rPr>
              <a:t>paying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attention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good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naming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65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https://github.com/nerdschoolbergen/code-</a:t>
            </a:r>
            <a:r>
              <a:rPr lang="en-US" sz="2800" dirty="0" smtClean="0">
                <a:hlinkClick r:id="rId2"/>
              </a:rPr>
              <a:t>smells</a:t>
            </a:r>
            <a:endParaRPr lang="en-US" sz="2800" dirty="0" smtClean="0"/>
          </a:p>
          <a:p>
            <a:r>
              <a:rPr lang="en-US" sz="2800" dirty="0" smtClean="0"/>
              <a:t>Fix the stink in the provided code</a:t>
            </a:r>
          </a:p>
          <a:p>
            <a:r>
              <a:rPr lang="en-US" sz="2800" dirty="0" smtClean="0"/>
              <a:t>Make code with some specific smells</a:t>
            </a:r>
          </a:p>
        </p:txBody>
      </p:sp>
    </p:spTree>
    <p:extLst>
      <p:ext uri="{BB962C8B-B14F-4D97-AF65-F5344CB8AC3E}">
        <p14:creationId xmlns:p14="http://schemas.microsoft.com/office/powerpoint/2010/main" val="29685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workshop!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code and refactoring</a:t>
            </a:r>
          </a:p>
          <a:p>
            <a:r>
              <a:rPr lang="en-US" dirty="0" smtClean="0"/>
              <a:t>16. </a:t>
            </a:r>
            <a:r>
              <a:rPr lang="en-US" dirty="0" err="1" smtClean="0"/>
              <a:t>february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/Bergen-</a:t>
            </a:r>
            <a:r>
              <a:rPr lang="en-US" dirty="0" err="1"/>
              <a:t>Nerdschool</a:t>
            </a:r>
            <a:r>
              <a:rPr lang="en-US" dirty="0"/>
              <a:t>/events/228237872/</a:t>
            </a:r>
          </a:p>
        </p:txBody>
      </p:sp>
    </p:spTree>
    <p:extLst>
      <p:ext uri="{BB962C8B-B14F-4D97-AF65-F5344CB8AC3E}">
        <p14:creationId xmlns:p14="http://schemas.microsoft.com/office/powerpoint/2010/main" val="9080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4" y="348779"/>
            <a:ext cx="4026115" cy="3287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11" y="2782913"/>
            <a:ext cx="3659989" cy="3852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6909" y="2611885"/>
            <a:ext cx="7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6568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0"/>
            <a:ext cx="536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S.O.L.I.D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Single responsibility principle</a:t>
            </a:r>
          </a:p>
          <a:p>
            <a:pPr>
              <a:buFontTx/>
              <a:buChar char="-"/>
            </a:pPr>
            <a:r>
              <a:rPr lang="nb-NO"/>
              <a:t>Open/Closed principle</a:t>
            </a:r>
          </a:p>
          <a:p>
            <a:pPr>
              <a:buFontTx/>
              <a:buChar char="-"/>
            </a:pPr>
            <a:r>
              <a:rPr lang="nb-NO"/>
              <a:t>Liskovs substitution principle</a:t>
            </a:r>
          </a:p>
          <a:p>
            <a:pPr>
              <a:buFontTx/>
              <a:buChar char="-"/>
            </a:pPr>
            <a:r>
              <a:rPr lang="nb-NO"/>
              <a:t>Interface segregation principle</a:t>
            </a:r>
          </a:p>
          <a:p>
            <a:pPr>
              <a:buFontTx/>
              <a:buChar char="-"/>
            </a:pPr>
            <a:r>
              <a:rPr lang="nb-NO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386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Duplicated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Copy</a:t>
            </a:r>
            <a:r>
              <a:rPr lang="nb-NO" dirty="0">
                <a:solidFill>
                  <a:srgbClr val="FF0000"/>
                </a:solidFill>
              </a:rPr>
              <a:t>/</a:t>
            </a:r>
            <a:r>
              <a:rPr lang="nb-NO" dirty="0" err="1">
                <a:solidFill>
                  <a:srgbClr val="FF0000"/>
                </a:solidFill>
              </a:rPr>
              <a:t>paste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Different parts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code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needing</a:t>
            </a:r>
            <a:r>
              <a:rPr lang="nb-NO" dirty="0">
                <a:solidFill>
                  <a:srgbClr val="FF0000"/>
                </a:solidFill>
              </a:rPr>
              <a:t> to do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same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Different </a:t>
            </a:r>
            <a:r>
              <a:rPr lang="nb-NO" dirty="0" err="1">
                <a:solidFill>
                  <a:srgbClr val="FF0000"/>
                </a:solidFill>
              </a:rPr>
              <a:t>algorithms</a:t>
            </a:r>
            <a:r>
              <a:rPr lang="nb-NO" dirty="0">
                <a:solidFill>
                  <a:srgbClr val="FF0000"/>
                </a:solidFill>
              </a:rPr>
              <a:t>, same </a:t>
            </a:r>
            <a:r>
              <a:rPr lang="nb-NO" dirty="0" err="1">
                <a:solidFill>
                  <a:srgbClr val="FF0000"/>
                </a:solidFill>
              </a:rPr>
              <a:t>result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Collect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a single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, and </a:t>
            </a:r>
            <a:r>
              <a:rPr lang="nb-NO" dirty="0" err="1">
                <a:solidFill>
                  <a:srgbClr val="008000"/>
                </a:solidFill>
              </a:rPr>
              <a:t>ahdere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Single </a:t>
            </a:r>
            <a:r>
              <a:rPr lang="nb-NO" dirty="0" err="1">
                <a:solidFill>
                  <a:srgbClr val="008000"/>
                </a:solidFill>
              </a:rPr>
              <a:t>Responsibility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Principle</a:t>
            </a:r>
            <a:endParaRPr lang="nb-NO" dirty="0">
              <a:solidFill>
                <a:srgbClr val="008000"/>
              </a:solidFill>
            </a:endParaRPr>
          </a:p>
          <a:p>
            <a:pPr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88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Long </a:t>
            </a:r>
            <a:r>
              <a:rPr lang="nb-NO" dirty="0" err="1" smtClean="0"/>
              <a:t>method</a:t>
            </a:r>
            <a:r>
              <a:rPr lang="nb-NO" dirty="0"/>
              <a:t>/</a:t>
            </a:r>
            <a:r>
              <a:rPr lang="nb-NO" dirty="0" smtClean="0"/>
              <a:t> </a:t>
            </a:r>
            <a:r>
              <a:rPr lang="nb-NO" dirty="0"/>
              <a:t>Large </a:t>
            </a:r>
            <a:r>
              <a:rPr lang="nb-NO" dirty="0" err="1"/>
              <a:t>class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Growing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functionality</a:t>
            </a:r>
            <a:r>
              <a:rPr lang="nb-NO" dirty="0">
                <a:solidFill>
                  <a:srgbClr val="FF0000"/>
                </a:solidFill>
              </a:rPr>
              <a:t> over time</a:t>
            </a: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Line </a:t>
            </a:r>
            <a:r>
              <a:rPr lang="nb-NO" dirty="0" err="1">
                <a:solidFill>
                  <a:srgbClr val="FF0000"/>
                </a:solidFill>
              </a:rPr>
              <a:t>count</a:t>
            </a:r>
            <a:r>
              <a:rPr lang="nb-NO" dirty="0">
                <a:solidFill>
                  <a:srgbClr val="FF0000"/>
                </a:solidFill>
              </a:rPr>
              <a:t> is </a:t>
            </a:r>
            <a:r>
              <a:rPr lang="nb-NO" dirty="0" err="1">
                <a:solidFill>
                  <a:srgbClr val="FF0000"/>
                </a:solidFill>
              </a:rPr>
              <a:t>one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measure</a:t>
            </a:r>
            <a:r>
              <a:rPr lang="nb-NO" dirty="0">
                <a:solidFill>
                  <a:srgbClr val="FF0000"/>
                </a:solidFill>
              </a:rPr>
              <a:t>, #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execution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paths</a:t>
            </a:r>
            <a:r>
              <a:rPr lang="nb-NO" dirty="0">
                <a:solidFill>
                  <a:srgbClr val="FF0000"/>
                </a:solidFill>
              </a:rPr>
              <a:t> is a </a:t>
            </a:r>
            <a:r>
              <a:rPr lang="nb-NO" dirty="0" err="1">
                <a:solidFill>
                  <a:srgbClr val="FF0000"/>
                </a:solidFill>
              </a:rPr>
              <a:t>better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measure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Split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smaller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methods</a:t>
            </a:r>
            <a:r>
              <a:rPr lang="nb-NO" dirty="0">
                <a:solidFill>
                  <a:srgbClr val="008000"/>
                </a:solidFill>
              </a:rPr>
              <a:t>. Make sure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does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only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one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thing</a:t>
            </a:r>
            <a:r>
              <a:rPr lang="nb-NO" dirty="0">
                <a:solidFill>
                  <a:srgbClr val="008000"/>
                </a:solidFill>
              </a:rPr>
              <a:t>. Split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several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classes</a:t>
            </a:r>
            <a:r>
              <a:rPr lang="nb-NO" dirty="0">
                <a:solidFill>
                  <a:srgbClr val="008000"/>
                </a:solidFill>
              </a:rPr>
              <a:t>, make sure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 has a Single </a:t>
            </a:r>
            <a:r>
              <a:rPr lang="nb-NO" dirty="0" err="1">
                <a:solidFill>
                  <a:srgbClr val="008000"/>
                </a:solidFill>
              </a:rPr>
              <a:t>Responsibility</a:t>
            </a:r>
            <a:endParaRPr lang="nb-NO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Long parameter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400" dirty="0" err="1">
                <a:solidFill>
                  <a:srgbClr val="FF0000"/>
                </a:solidFill>
                <a:latin typeface="Courier"/>
                <a:cs typeface="Courier"/>
              </a:rPr>
              <a:t>function</a:t>
            </a:r>
            <a:r>
              <a:rPr lang="nb-NO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2400" dirty="0" err="1">
                <a:solidFill>
                  <a:srgbClr val="FF0000"/>
                </a:solidFill>
                <a:latin typeface="Courier"/>
                <a:cs typeface="Courier"/>
              </a:rPr>
              <a:t>doStuff</a:t>
            </a:r>
            <a:r>
              <a:rPr lang="nb-NO" sz="2400" dirty="0">
                <a:solidFill>
                  <a:srgbClr val="FF0000"/>
                </a:solidFill>
                <a:latin typeface="Courier"/>
                <a:cs typeface="Courier"/>
              </a:rPr>
              <a:t>(param1, param2, param3, param4, param5, param6, param7, …)</a:t>
            </a: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- </a:t>
            </a:r>
            <a:r>
              <a:rPr lang="nb-NO" dirty="0" err="1">
                <a:solidFill>
                  <a:srgbClr val="FF0000"/>
                </a:solidFill>
              </a:rPr>
              <a:t>Chances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are</a:t>
            </a:r>
            <a:r>
              <a:rPr lang="nb-NO" dirty="0">
                <a:solidFill>
                  <a:srgbClr val="FF0000"/>
                </a:solidFill>
              </a:rPr>
              <a:t>, </a:t>
            </a:r>
            <a:r>
              <a:rPr lang="nb-NO" dirty="0" err="1">
                <a:solidFill>
                  <a:srgbClr val="FF0000"/>
                </a:solidFill>
              </a:rPr>
              <a:t>you’re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doing</a:t>
            </a:r>
            <a:r>
              <a:rPr lang="nb-NO" dirty="0">
                <a:solidFill>
                  <a:srgbClr val="FF0000"/>
                </a:solidFill>
              </a:rPr>
              <a:t> Too </a:t>
            </a:r>
            <a:r>
              <a:rPr lang="nb-NO" dirty="0" err="1">
                <a:solidFill>
                  <a:srgbClr val="FF0000"/>
                </a:solidFill>
              </a:rPr>
              <a:t>Much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Stuff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Pass in </a:t>
            </a:r>
            <a:r>
              <a:rPr lang="nb-NO" dirty="0" err="1">
                <a:solidFill>
                  <a:srgbClr val="008000"/>
                </a:solidFill>
              </a:rPr>
              <a:t>objects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properties</a:t>
            </a:r>
            <a:r>
              <a:rPr lang="nb-NO" dirty="0">
                <a:solidFill>
                  <a:srgbClr val="008000"/>
                </a:solidFill>
              </a:rPr>
              <a:t>. </a:t>
            </a:r>
            <a:r>
              <a:rPr lang="nb-NO" dirty="0" err="1">
                <a:solidFill>
                  <a:srgbClr val="008000"/>
                </a:solidFill>
              </a:rPr>
              <a:t>Shorten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Consider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inlining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Data clumps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</a:t>
            </a:r>
            <a:r>
              <a:rPr lang="nb-NO" dirty="0" err="1">
                <a:solidFill>
                  <a:srgbClr val="FF0000"/>
                </a:solidFill>
              </a:rPr>
              <a:t>specific</a:t>
            </a:r>
            <a:r>
              <a:rPr lang="nb-NO" dirty="0">
                <a:solidFill>
                  <a:srgbClr val="FF0000"/>
                </a:solidFill>
              </a:rPr>
              <a:t> type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duplication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The same or </a:t>
            </a:r>
            <a:r>
              <a:rPr lang="nb-NO" dirty="0" err="1">
                <a:solidFill>
                  <a:srgbClr val="FF0000"/>
                </a:solidFill>
              </a:rPr>
              <a:t>similar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group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fields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can</a:t>
            </a:r>
            <a:r>
              <a:rPr lang="nb-NO" dirty="0">
                <a:solidFill>
                  <a:srgbClr val="FF0000"/>
                </a:solidFill>
              </a:rPr>
              <a:t> be </a:t>
            </a:r>
            <a:r>
              <a:rPr lang="nb-NO" dirty="0" err="1">
                <a:solidFill>
                  <a:srgbClr val="FF0000"/>
                </a:solidFill>
              </a:rPr>
              <a:t>spotted</a:t>
            </a:r>
            <a:r>
              <a:rPr lang="nb-NO" dirty="0">
                <a:solidFill>
                  <a:srgbClr val="FF0000"/>
                </a:solidFill>
              </a:rPr>
              <a:t> in different </a:t>
            </a:r>
            <a:r>
              <a:rPr lang="nb-NO" dirty="0" err="1">
                <a:solidFill>
                  <a:srgbClr val="FF0000"/>
                </a:solidFill>
              </a:rPr>
              <a:t>classes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8000"/>
                </a:solidFill>
              </a:rPr>
              <a:t>Extract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clump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smtClean="0">
                <a:solidFill>
                  <a:srgbClr val="008000"/>
                </a:solidFill>
              </a:rPr>
              <a:t>a </a:t>
            </a:r>
            <a:r>
              <a:rPr lang="nb-NO" dirty="0" err="1" smtClean="0">
                <a:solidFill>
                  <a:srgbClr val="008000"/>
                </a:solidFill>
              </a:rPr>
              <a:t>class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with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methods</a:t>
            </a:r>
            <a:r>
              <a:rPr lang="nb-NO" dirty="0" smtClean="0">
                <a:solidFill>
                  <a:srgbClr val="008000"/>
                </a:solidFill>
              </a:rPr>
              <a:t> from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different </a:t>
            </a:r>
            <a:r>
              <a:rPr lang="nb-NO" dirty="0" err="1" smtClean="0">
                <a:solidFill>
                  <a:srgbClr val="008000"/>
                </a:solidFill>
              </a:rPr>
              <a:t>classes</a:t>
            </a:r>
            <a:r>
              <a:rPr lang="nb-NO" dirty="0" smtClean="0">
                <a:solidFill>
                  <a:srgbClr val="008000"/>
                </a:solidFill>
              </a:rPr>
              <a:t>. </a:t>
            </a:r>
            <a:endParaRPr lang="nb-NO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38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Data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/>
              <a:t>a</a:t>
            </a:r>
            <a:r>
              <a:rPr lang="nb-NO" dirty="0" err="1" smtClean="0"/>
              <a:t>nemic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All </a:t>
            </a:r>
            <a:r>
              <a:rPr lang="nb-NO" dirty="0" err="1">
                <a:solidFill>
                  <a:srgbClr val="FF0000"/>
                </a:solidFill>
              </a:rPr>
              <a:t>fields</a:t>
            </a:r>
            <a:r>
              <a:rPr lang="nb-NO" dirty="0">
                <a:solidFill>
                  <a:srgbClr val="FF0000"/>
                </a:solidFill>
              </a:rPr>
              <a:t> and </a:t>
            </a:r>
            <a:r>
              <a:rPr lang="nb-NO" dirty="0" err="1">
                <a:solidFill>
                  <a:srgbClr val="FF0000"/>
                </a:solidFill>
              </a:rPr>
              <a:t>no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functionality</a:t>
            </a:r>
            <a:r>
              <a:rPr lang="nb-NO" dirty="0">
                <a:solidFill>
                  <a:srgbClr val="FF0000"/>
                </a:solidFill>
              </a:rPr>
              <a:t> makes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a dull </a:t>
            </a:r>
            <a:r>
              <a:rPr lang="nb-NO" dirty="0" err="1">
                <a:solidFill>
                  <a:srgbClr val="FF0000"/>
                </a:solidFill>
              </a:rPr>
              <a:t>quiet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Look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around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for </a:t>
            </a:r>
            <a:r>
              <a:rPr lang="nb-NO" dirty="0" err="1">
                <a:solidFill>
                  <a:srgbClr val="008000"/>
                </a:solidFill>
              </a:rPr>
              <a:t>functionality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that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naturally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belongs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fields</a:t>
            </a:r>
            <a:r>
              <a:rPr lang="nb-NO" dirty="0">
                <a:solidFill>
                  <a:srgbClr val="008000"/>
                </a:solidFill>
              </a:rPr>
              <a:t> and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90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751</Words>
  <Application>Microsoft Macintosh PowerPoint</Application>
  <PresentationFormat>On-screen Show (4:3)</PresentationFormat>
  <Paragraphs>98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Code Smells</vt:lpstr>
      <vt:lpstr>PowerPoint Presentation</vt:lpstr>
      <vt:lpstr>PowerPoint Presentation</vt:lpstr>
      <vt:lpstr>S.O.L.I.D</vt:lpstr>
      <vt:lpstr>Duplicated code</vt:lpstr>
      <vt:lpstr>Long method/ Large class</vt:lpstr>
      <vt:lpstr>Long parameter list</vt:lpstr>
      <vt:lpstr>Data clumps</vt:lpstr>
      <vt:lpstr>Data class  (anemic object)</vt:lpstr>
      <vt:lpstr>Shotgun surgery</vt:lpstr>
      <vt:lpstr>Feature envy (inappropriate intimacy)</vt:lpstr>
      <vt:lpstr>Primitive obsession</vt:lpstr>
      <vt:lpstr>Switch statements / Multiple if/else</vt:lpstr>
      <vt:lpstr>Speculative generality</vt:lpstr>
      <vt:lpstr>Comments</vt:lpstr>
      <vt:lpstr>Assignment</vt:lpstr>
      <vt:lpstr>Next workshop!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Smells</dc:title>
  <dc:creator>Anette Bergo</dc:creator>
  <cp:lastModifiedBy>Siv Hollup</cp:lastModifiedBy>
  <cp:revision>22</cp:revision>
  <dcterms:created xsi:type="dcterms:W3CDTF">2015-03-03T12:44:16Z</dcterms:created>
  <dcterms:modified xsi:type="dcterms:W3CDTF">2016-02-01T20:21:52Z</dcterms:modified>
</cp:coreProperties>
</file>