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67" r:id="rId21"/>
    <p:sldId id="277" r:id="rId22"/>
  </p:sldIdLst>
  <p:sldSz cx="9144000" cy="5143500" type="screen16x9"/>
  <p:notesSz cx="6858000" cy="9144000"/>
  <p:embeddedFontLst>
    <p:embeddedFont>
      <p:font typeface="Lato" panose="020F0502020204030203" pitchFamily="34" charset="0"/>
      <p:regular r:id="rId24"/>
      <p:bold r:id="rId25"/>
      <p:italic r:id="rId26"/>
      <p:boldItalic r:id="rId27"/>
    </p:embeddedFont>
    <p:embeddedFont>
      <p:font typeface="Montserrat" panose="00000500000000000000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7" roundtripDataSignature="AMtx7mgHR3Ow0rbf4YNms9yLnjk9PQWq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DF53AA-43DB-4ECD-AEE2-E8D71C593C6A}">
  <a:tblStyle styleId="{EEDF53AA-43DB-4ECD-AEE2-E8D71C593C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90" y="9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" name="Google Shape;27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Google Shape;28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4" name="Google Shape;29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4" name="Google Shape;30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1" name="Google Shape;331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37c172f78_3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1037c172f78_3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4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4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4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4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4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4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3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3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3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3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3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3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3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3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3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3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3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3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3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3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3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3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3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3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33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33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25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1" name="Google Shape;21;p2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2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2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2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8" name="Google Shape;28;p26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6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6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6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6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6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6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6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6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6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6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6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6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6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6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26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27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0" name="Google Shape;50;p2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2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2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27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28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8" name="Google Shape;58;p2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29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4" name="Google Shape;64;p2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2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29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3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30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30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30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30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30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30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30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30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30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3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30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30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30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30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30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30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30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30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30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31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3" name="Google Shape;93;p3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3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31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31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31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32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32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3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32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gradFill>
          <a:gsLst>
            <a:gs pos="0">
              <a:srgbClr val="0145AC">
                <a:alpha val="19607"/>
              </a:srgbClr>
            </a:gs>
            <a:gs pos="100000">
              <a:srgbClr val="82C7A5">
                <a:alpha val="30588"/>
              </a:srgbClr>
            </a:gs>
          </a:gsLst>
          <a:lin ang="54007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"/>
          <p:cNvSpPr txBox="1">
            <a:spLocks noGrp="1"/>
          </p:cNvSpPr>
          <p:nvPr>
            <p:ph type="ctrTitle"/>
          </p:nvPr>
        </p:nvSpPr>
        <p:spPr>
          <a:xfrm>
            <a:off x="3328500" y="1587700"/>
            <a:ext cx="5815500" cy="1436700"/>
          </a:xfrm>
          <a:prstGeom prst="rect">
            <a:avLst/>
          </a:prstGeom>
          <a:solidFill>
            <a:srgbClr val="82C7A5">
              <a:alpha val="3661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2866"/>
              <a:buNone/>
            </a:pPr>
            <a:r>
              <a:rPr lang="es" sz="3543" b="1">
                <a:solidFill>
                  <a:schemeClr val="dk1"/>
                </a:solidFill>
              </a:rPr>
              <a:t>KNOWLEDGE MANAGEMENT SYSTEM</a:t>
            </a:r>
            <a:endParaRPr sz="3543" b="1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/>
          </a:p>
        </p:txBody>
      </p:sp>
      <p:sp>
        <p:nvSpPr>
          <p:cNvPr id="135" name="Google Shape;135;p1"/>
          <p:cNvSpPr txBox="1">
            <a:spLocks noGrp="1"/>
          </p:cNvSpPr>
          <p:nvPr>
            <p:ph type="subTitle" idx="1"/>
          </p:nvPr>
        </p:nvSpPr>
        <p:spPr>
          <a:xfrm>
            <a:off x="5575850" y="3631875"/>
            <a:ext cx="3889200" cy="16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/>
              <a:t>  </a:t>
            </a:r>
            <a:r>
              <a:rPr lang="es" b="1"/>
              <a:t>    </a:t>
            </a:r>
            <a:r>
              <a:rPr lang="es" b="1">
                <a:solidFill>
                  <a:schemeClr val="dk1"/>
                </a:solidFill>
              </a:rPr>
              <a:t>Torn A Dimarts 12.30h a 14.30h</a:t>
            </a:r>
            <a:endParaRPr b="1">
              <a:solidFill>
                <a:schemeClr val="dk1"/>
              </a:solidFill>
            </a:endParaRPr>
          </a:p>
          <a:p>
            <a:pPr marL="457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 b="1">
                <a:solidFill>
                  <a:schemeClr val="dk1"/>
                </a:solidFill>
              </a:rPr>
              <a:t>                Grupo 4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>
                <a:solidFill>
                  <a:schemeClr val="dk1"/>
                </a:solidFill>
              </a:rPr>
              <a:t>Daniel Calvo Ramos 		1494116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>
                <a:solidFill>
                  <a:schemeClr val="dk1"/>
                </a:solidFill>
              </a:rPr>
              <a:t>Angel García Calleja 		1490917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>
                <a:solidFill>
                  <a:schemeClr val="dk1"/>
                </a:solidFill>
              </a:rPr>
              <a:t>Lola Barberán Baeta 		1532874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>
                <a:solidFill>
                  <a:schemeClr val="dk1"/>
                </a:solidFill>
              </a:rPr>
              <a:t>Ismael Torralbo Manrubia 	1493297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36" name="Google Shape;136;p1"/>
          <p:cNvSpPr/>
          <p:nvPr/>
        </p:nvSpPr>
        <p:spPr>
          <a:xfrm rot="-5400000">
            <a:off x="-450" y="-16500"/>
            <a:ext cx="2344200" cy="2343300"/>
          </a:xfrm>
          <a:prstGeom prst="diagStripe">
            <a:avLst>
              <a:gd name="adj" fmla="val 50000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"/>
          <p:cNvSpPr/>
          <p:nvPr/>
        </p:nvSpPr>
        <p:spPr>
          <a:xfrm rot="-5238645">
            <a:off x="7948330" y="105957"/>
            <a:ext cx="1125339" cy="1191993"/>
          </a:xfrm>
          <a:prstGeom prst="diagStripe">
            <a:avLst>
              <a:gd name="adj" fmla="val 50000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"/>
          <p:cNvSpPr/>
          <p:nvPr/>
        </p:nvSpPr>
        <p:spPr>
          <a:xfrm rot="10800000">
            <a:off x="8010169" y="114650"/>
            <a:ext cx="1035600" cy="1081200"/>
          </a:xfrm>
          <a:prstGeom prst="rtTriangl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 b="1">
                <a:solidFill>
                  <a:schemeClr val="dk1"/>
                </a:solidFill>
              </a:rPr>
              <a:t>RIESGOS/PROBLEMAS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18" name="Google Shape;218;p10"/>
          <p:cNvSpPr txBox="1"/>
          <p:nvPr/>
        </p:nvSpPr>
        <p:spPr>
          <a:xfrm>
            <a:off x="1088550" y="1395325"/>
            <a:ext cx="6759000" cy="3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s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No tiene un tiempo de implantación específico.</a:t>
            </a:r>
            <a:endParaRPr sz="14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s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Resistencia al cambio de los usuarios.</a:t>
            </a:r>
            <a:endParaRPr sz="14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s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Problemas técnicos (fallos HW, SW, etc..).</a:t>
            </a:r>
            <a:endParaRPr sz="14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s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La organización debe estar comprometida con sus empleados.</a:t>
            </a:r>
            <a:endParaRPr sz="14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s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Los empleados dispuestos y aprender a compartir el conocimiento.</a:t>
            </a:r>
            <a:endParaRPr sz="14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s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Difícil medir los resultados para demostrar su valor.</a:t>
            </a:r>
            <a:endParaRPr sz="14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s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No todo el mundo está dispuesto a compartir cierta información.</a:t>
            </a:r>
            <a:endParaRPr sz="14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s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Saber que capturar, no toda la información es crítica.</a:t>
            </a:r>
            <a:endParaRPr sz="14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9" name="Google Shape;21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90900" y="910673"/>
            <a:ext cx="1349701" cy="1302649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0"/>
          <p:cNvSpPr/>
          <p:nvPr/>
        </p:nvSpPr>
        <p:spPr>
          <a:xfrm rot="-5400000">
            <a:off x="10500" y="367950"/>
            <a:ext cx="843300" cy="864300"/>
          </a:xfrm>
          <a:prstGeom prst="diagStripe">
            <a:avLst>
              <a:gd name="adj" fmla="val 50684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0"/>
          <p:cNvSpPr/>
          <p:nvPr/>
        </p:nvSpPr>
        <p:spPr>
          <a:xfrm rot="-5233600">
            <a:off x="8215681" y="38259"/>
            <a:ext cx="886638" cy="966693"/>
          </a:xfrm>
          <a:prstGeom prst="diagStripe">
            <a:avLst>
              <a:gd name="adj" fmla="val 50000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0"/>
          <p:cNvSpPr/>
          <p:nvPr/>
        </p:nvSpPr>
        <p:spPr>
          <a:xfrm rot="10800000">
            <a:off x="8252634" y="58979"/>
            <a:ext cx="840000" cy="851700"/>
          </a:xfrm>
          <a:prstGeom prst="rtTriangl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46797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 b="1">
                <a:solidFill>
                  <a:schemeClr val="dk1"/>
                </a:solidFill>
              </a:rPr>
              <a:t>PRINCIPALES SOLUCIONES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28" name="Google Shape;228;p11"/>
          <p:cNvSpPr txBox="1"/>
          <p:nvPr/>
        </p:nvSpPr>
        <p:spPr>
          <a:xfrm>
            <a:off x="3048000" y="1504200"/>
            <a:ext cx="278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9" name="Google Shape;22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8775" y="1782113"/>
            <a:ext cx="4582125" cy="98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10200" y="2907050"/>
            <a:ext cx="3686175" cy="16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11"/>
          <p:cNvSpPr txBox="1">
            <a:spLocks noGrp="1"/>
          </p:cNvSpPr>
          <p:nvPr>
            <p:ph type="body" idx="1"/>
          </p:nvPr>
        </p:nvSpPr>
        <p:spPr>
          <a:xfrm>
            <a:off x="6220775" y="1307850"/>
            <a:ext cx="2923200" cy="1676400"/>
          </a:xfrm>
          <a:prstGeom prst="rect">
            <a:avLst/>
          </a:prstGeom>
          <a:solidFill>
            <a:srgbClr val="82C7A5">
              <a:alpha val="3661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 sz="1700" b="1">
                <a:solidFill>
                  <a:schemeClr val="dk1"/>
                </a:solidFill>
              </a:rPr>
              <a:t>SOFTWARES</a:t>
            </a:r>
            <a:endParaRPr sz="1700" b="1">
              <a:solidFill>
                <a:schemeClr val="dk1"/>
              </a:solidFill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s" sz="1700">
                <a:solidFill>
                  <a:schemeClr val="dk1"/>
                </a:solidFill>
              </a:rPr>
              <a:t>De código abierto</a:t>
            </a: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s" sz="1700">
                <a:solidFill>
                  <a:schemeClr val="dk1"/>
                </a:solidFill>
              </a:rPr>
              <a:t>De propietario</a:t>
            </a: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s" sz="1700">
                <a:solidFill>
                  <a:schemeClr val="dk1"/>
                </a:solidFill>
              </a:rPr>
              <a:t>En cloud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232" name="Google Shape;232;p11"/>
          <p:cNvSpPr txBox="1">
            <a:spLocks noGrp="1"/>
          </p:cNvSpPr>
          <p:nvPr>
            <p:ph type="body" idx="1"/>
          </p:nvPr>
        </p:nvSpPr>
        <p:spPr>
          <a:xfrm>
            <a:off x="0" y="3059450"/>
            <a:ext cx="2118300" cy="1195500"/>
          </a:xfrm>
          <a:prstGeom prst="rect">
            <a:avLst/>
          </a:prstGeom>
          <a:solidFill>
            <a:srgbClr val="82C7A5">
              <a:alpha val="3661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s" sz="1700">
                <a:solidFill>
                  <a:schemeClr val="dk1"/>
                </a:solidFill>
              </a:rPr>
              <a:t>Community</a:t>
            </a: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s" sz="1700">
                <a:solidFill>
                  <a:schemeClr val="dk1"/>
                </a:solidFill>
              </a:rPr>
              <a:t>Cloud</a:t>
            </a: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s" sz="1700">
                <a:solidFill>
                  <a:schemeClr val="dk1"/>
                </a:solidFill>
              </a:rPr>
              <a:t>Profesional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233" name="Google Shape;233;p11"/>
          <p:cNvSpPr/>
          <p:nvPr/>
        </p:nvSpPr>
        <p:spPr>
          <a:xfrm rot="-5400000">
            <a:off x="10500" y="367950"/>
            <a:ext cx="843300" cy="864300"/>
          </a:xfrm>
          <a:prstGeom prst="diagStripe">
            <a:avLst>
              <a:gd name="adj" fmla="val 50684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1"/>
          <p:cNvSpPr/>
          <p:nvPr/>
        </p:nvSpPr>
        <p:spPr>
          <a:xfrm rot="-5233600">
            <a:off x="8215681" y="38259"/>
            <a:ext cx="886638" cy="966693"/>
          </a:xfrm>
          <a:prstGeom prst="diagStripe">
            <a:avLst>
              <a:gd name="adj" fmla="val 50000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1"/>
          <p:cNvSpPr/>
          <p:nvPr/>
        </p:nvSpPr>
        <p:spPr>
          <a:xfrm rot="10800000">
            <a:off x="8252634" y="58979"/>
            <a:ext cx="840000" cy="851700"/>
          </a:xfrm>
          <a:prstGeom prst="rtTriangl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 b="1">
                <a:solidFill>
                  <a:schemeClr val="dk1"/>
                </a:solidFill>
              </a:rPr>
              <a:t>CASO REAL - TOYOTA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0" name="Google Shape;250;p12"/>
          <p:cNvSpPr txBox="1">
            <a:spLocks noGrp="1"/>
          </p:cNvSpPr>
          <p:nvPr>
            <p:ph type="body" idx="1"/>
          </p:nvPr>
        </p:nvSpPr>
        <p:spPr>
          <a:xfrm>
            <a:off x="603350" y="1796150"/>
            <a:ext cx="78732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10000"/>
          </a:bodyPr>
          <a:lstStyle/>
          <a:p>
            <a:pPr marL="457200" lvl="0" indent="-319722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  <a:buChar char="●"/>
            </a:pPr>
            <a:r>
              <a:rPr lang="es" sz="2050">
                <a:solidFill>
                  <a:schemeClr val="dk1"/>
                </a:solidFill>
              </a:rPr>
              <a:t>Toyota es un fabricante de automóviles multinacional con sede en Aichi, Japón.</a:t>
            </a:r>
            <a:endParaRPr sz="2050">
              <a:solidFill>
                <a:schemeClr val="dk1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0592"/>
              <a:buNone/>
            </a:pPr>
            <a:endParaRPr sz="2050">
              <a:solidFill>
                <a:schemeClr val="dk1"/>
              </a:solidFill>
            </a:endParaRPr>
          </a:p>
          <a:p>
            <a:pPr marL="457200" lvl="0" indent="-319722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  <a:buChar char="●"/>
            </a:pPr>
            <a:r>
              <a:rPr lang="es" sz="2050">
                <a:solidFill>
                  <a:schemeClr val="dk1"/>
                </a:solidFill>
              </a:rPr>
              <a:t>Tiene más de 300.000 empleados distribuidos en todo el mundo.</a:t>
            </a:r>
            <a:endParaRPr sz="2050">
              <a:solidFill>
                <a:schemeClr val="dk1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0592"/>
              <a:buNone/>
            </a:pPr>
            <a:endParaRPr sz="2050">
              <a:solidFill>
                <a:schemeClr val="dk1"/>
              </a:solidFill>
            </a:endParaRPr>
          </a:p>
          <a:p>
            <a:pPr marL="457200" lvl="0" indent="-319722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  <a:buChar char="●"/>
            </a:pPr>
            <a:r>
              <a:rPr lang="es" sz="2050">
                <a:solidFill>
                  <a:schemeClr val="dk1"/>
                </a:solidFill>
              </a:rPr>
              <a:t>Es la décima empresa mundial más grande en términos de ingresos</a:t>
            </a:r>
            <a:endParaRPr sz="2050">
              <a:solidFill>
                <a:schemeClr val="dk1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0592"/>
              <a:buNone/>
            </a:pPr>
            <a:endParaRPr sz="2050">
              <a:solidFill>
                <a:schemeClr val="dk1"/>
              </a:solidFill>
            </a:endParaRPr>
          </a:p>
          <a:p>
            <a:pPr marL="457200" lvl="0" indent="-319722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  <a:buChar char="●"/>
            </a:pPr>
            <a:r>
              <a:rPr lang="es" sz="2050">
                <a:solidFill>
                  <a:schemeClr val="dk1"/>
                </a:solidFill>
              </a:rPr>
              <a:t>Es una de las compañías mundiales que más ha llamado la atención de empresas de distintos sectores por su eficiente sistema de producción.</a:t>
            </a:r>
            <a:endParaRPr sz="2050">
              <a:solidFill>
                <a:schemeClr val="dk1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0592"/>
              <a:buNone/>
            </a:pPr>
            <a:endParaRPr sz="2050">
              <a:solidFill>
                <a:schemeClr val="dk1"/>
              </a:solidFill>
            </a:endParaRPr>
          </a:p>
          <a:p>
            <a:pPr marL="457200" lvl="0" indent="-319722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  <a:buChar char="●"/>
            </a:pPr>
            <a:r>
              <a:rPr lang="es" sz="2050">
                <a:solidFill>
                  <a:schemeClr val="dk1"/>
                </a:solidFill>
              </a:rPr>
              <a:t>Si Toyota ha sido tan ampliamente estudiada y copiada, ¿por qué casi nadie ha podido obtener sus resultados?</a:t>
            </a:r>
            <a:endParaRPr sz="205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32653"/>
              <a:buNone/>
            </a:pPr>
            <a:endParaRPr sz="1400">
              <a:solidFill>
                <a:schemeClr val="dk1"/>
              </a:solidFill>
            </a:endParaRPr>
          </a:p>
        </p:txBody>
      </p:sp>
      <p:pic>
        <p:nvPicPr>
          <p:cNvPr id="251" name="Google Shape;25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13450" y="269277"/>
            <a:ext cx="1900199" cy="158397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12"/>
          <p:cNvSpPr/>
          <p:nvPr/>
        </p:nvSpPr>
        <p:spPr>
          <a:xfrm rot="-5400000">
            <a:off x="10500" y="367950"/>
            <a:ext cx="843300" cy="864300"/>
          </a:xfrm>
          <a:prstGeom prst="diagStripe">
            <a:avLst>
              <a:gd name="adj" fmla="val 50684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2"/>
          <p:cNvSpPr/>
          <p:nvPr/>
        </p:nvSpPr>
        <p:spPr>
          <a:xfrm rot="-5233600">
            <a:off x="8215681" y="38259"/>
            <a:ext cx="886638" cy="966693"/>
          </a:xfrm>
          <a:prstGeom prst="diagStripe">
            <a:avLst>
              <a:gd name="adj" fmla="val 50000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2"/>
          <p:cNvSpPr/>
          <p:nvPr/>
        </p:nvSpPr>
        <p:spPr>
          <a:xfrm rot="10800000">
            <a:off x="8252634" y="58979"/>
            <a:ext cx="840000" cy="851700"/>
          </a:xfrm>
          <a:prstGeom prst="rtTriangl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3"/>
          <p:cNvSpPr txBox="1">
            <a:spLocks noGrp="1"/>
          </p:cNvSpPr>
          <p:nvPr>
            <p:ph type="title"/>
          </p:nvPr>
        </p:nvSpPr>
        <p:spPr>
          <a:xfrm>
            <a:off x="1068900" y="5461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 b="1">
                <a:solidFill>
                  <a:schemeClr val="dk1"/>
                </a:solidFill>
              </a:rPr>
              <a:t>¿QUÉ DIFERENCIA A TOYOTA DEL RESTO?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60" name="Google Shape;260;p13"/>
          <p:cNvSpPr txBox="1">
            <a:spLocks noGrp="1"/>
          </p:cNvSpPr>
          <p:nvPr>
            <p:ph type="body" idx="1"/>
          </p:nvPr>
        </p:nvSpPr>
        <p:spPr>
          <a:xfrm>
            <a:off x="611700" y="1721775"/>
            <a:ext cx="77355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/>
          </a:bodyPr>
          <a:lstStyle/>
          <a:p>
            <a:pPr marL="457200" lvl="0" indent="-32067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  <a:buChar char="●"/>
            </a:pPr>
            <a:r>
              <a:rPr lang="es" sz="5800">
                <a:solidFill>
                  <a:schemeClr val="dk1"/>
                </a:solidFill>
              </a:rPr>
              <a:t>Toyota se caracteriza tanto por el conocimiento como por la capacidad de su gente.</a:t>
            </a:r>
            <a:endParaRPr sz="5800">
              <a:solidFill>
                <a:schemeClr val="dk1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9655"/>
              <a:buNone/>
            </a:pPr>
            <a:endParaRPr sz="5800">
              <a:solidFill>
                <a:schemeClr val="dk1"/>
              </a:solidFill>
            </a:endParaRPr>
          </a:p>
          <a:p>
            <a:pPr marL="457200" lvl="0" indent="-32067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  <a:buChar char="●"/>
            </a:pPr>
            <a:r>
              <a:rPr lang="es" sz="5800">
                <a:solidFill>
                  <a:schemeClr val="dk1"/>
                </a:solidFill>
              </a:rPr>
              <a:t>La esencia de Toyota reside en el desarrollo adecuado de habilidades y capacidades de la gente enmarcadas en un enfoque integral de la compañía.</a:t>
            </a:r>
            <a:endParaRPr sz="5800">
              <a:solidFill>
                <a:schemeClr val="dk1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9655"/>
              <a:buNone/>
            </a:pPr>
            <a:endParaRPr sz="5800">
              <a:solidFill>
                <a:schemeClr val="dk1"/>
              </a:solidFill>
            </a:endParaRPr>
          </a:p>
          <a:p>
            <a:pPr marL="457200" lvl="0" indent="-32067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s" sz="5800">
                <a:solidFill>
                  <a:schemeClr val="dk1"/>
                </a:solidFill>
              </a:rPr>
              <a:t>Conocimiento crítico (</a:t>
            </a:r>
            <a:r>
              <a:rPr lang="es" sz="5800" b="1" i="1">
                <a:solidFill>
                  <a:schemeClr val="dk1"/>
                </a:solidFill>
              </a:rPr>
              <a:t>genchi genbutsu</a:t>
            </a:r>
            <a:r>
              <a:rPr lang="es" sz="5800" b="1">
                <a:solidFill>
                  <a:schemeClr val="dk1"/>
                </a:solidFill>
              </a:rPr>
              <a:t>) :</a:t>
            </a:r>
            <a:r>
              <a:rPr lang="es" sz="5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 sz="5800">
                <a:solidFill>
                  <a:schemeClr val="dk1"/>
                </a:solidFill>
              </a:rPr>
              <a:t>ir y ver por uno mismo -&gt;resolución de problemas y mejora de los procesos</a:t>
            </a:r>
            <a:endParaRPr sz="5800">
              <a:solidFill>
                <a:schemeClr val="dk1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9655"/>
              <a:buNone/>
            </a:pPr>
            <a:endParaRPr sz="5800">
              <a:solidFill>
                <a:schemeClr val="dk1"/>
              </a:solidFill>
            </a:endParaRPr>
          </a:p>
          <a:p>
            <a:pPr marL="457200" lvl="0" indent="-32067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  <a:buChar char="●"/>
            </a:pPr>
            <a:r>
              <a:rPr lang="es" sz="5800">
                <a:solidFill>
                  <a:schemeClr val="dk1"/>
                </a:solidFill>
              </a:rPr>
              <a:t>Aprender a través de la reflexión incesante y la mejora continua (</a:t>
            </a:r>
            <a:r>
              <a:rPr lang="es" sz="5800" b="1" i="1">
                <a:solidFill>
                  <a:schemeClr val="dk1"/>
                </a:solidFill>
              </a:rPr>
              <a:t>hansei</a:t>
            </a:r>
            <a:r>
              <a:rPr lang="es" sz="5800">
                <a:solidFill>
                  <a:schemeClr val="dk1"/>
                </a:solidFill>
              </a:rPr>
              <a:t>)</a:t>
            </a:r>
            <a:endParaRPr sz="5800">
              <a:solidFill>
                <a:schemeClr val="dk1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371428"/>
              <a:buNone/>
            </a:pPr>
            <a:endParaRPr sz="1400">
              <a:solidFill>
                <a:schemeClr val="dk1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371428"/>
              <a:buNone/>
            </a:pPr>
            <a:endParaRPr sz="1400" b="1">
              <a:solidFill>
                <a:schemeClr val="dk1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371428"/>
              <a:buNone/>
            </a:pPr>
            <a:endParaRPr sz="1400">
              <a:solidFill>
                <a:schemeClr val="dk1"/>
              </a:solidFill>
            </a:endParaRPr>
          </a:p>
        </p:txBody>
      </p:sp>
      <p:sp>
        <p:nvSpPr>
          <p:cNvPr id="261" name="Google Shape;261;p13"/>
          <p:cNvSpPr/>
          <p:nvPr/>
        </p:nvSpPr>
        <p:spPr>
          <a:xfrm rot="-5400000">
            <a:off x="10500" y="367950"/>
            <a:ext cx="843300" cy="864300"/>
          </a:xfrm>
          <a:prstGeom prst="diagStripe">
            <a:avLst>
              <a:gd name="adj" fmla="val 50684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 rot="-5233600">
            <a:off x="8215681" y="38259"/>
            <a:ext cx="886638" cy="966693"/>
          </a:xfrm>
          <a:prstGeom prst="diagStripe">
            <a:avLst>
              <a:gd name="adj" fmla="val 50000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 rot="10800000">
            <a:off x="8252634" y="58979"/>
            <a:ext cx="840000" cy="851700"/>
          </a:xfrm>
          <a:prstGeom prst="rtTriangl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4"/>
          <p:cNvSpPr txBox="1">
            <a:spLocks noGrp="1"/>
          </p:cNvSpPr>
          <p:nvPr>
            <p:ph type="title"/>
          </p:nvPr>
        </p:nvSpPr>
        <p:spPr>
          <a:xfrm>
            <a:off x="905925" y="108675"/>
            <a:ext cx="8040648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 b="1" dirty="0">
                <a:solidFill>
                  <a:schemeClr val="dk1"/>
                </a:solidFill>
              </a:rPr>
              <a:t>PROCESO DE LA GESTIÓN DEL CONOCIMIENTO</a:t>
            </a:r>
            <a:endParaRPr b="1" dirty="0">
              <a:solidFill>
                <a:schemeClr val="dk1"/>
              </a:solidFill>
            </a:endParaRPr>
          </a:p>
        </p:txBody>
      </p:sp>
      <p:pic>
        <p:nvPicPr>
          <p:cNvPr id="269" name="Google Shape;26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12225" y="617450"/>
            <a:ext cx="5071694" cy="43649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70" name="Google Shape;270;p14"/>
          <p:cNvSpPr/>
          <p:nvPr/>
        </p:nvSpPr>
        <p:spPr>
          <a:xfrm rot="-5400000">
            <a:off x="10500" y="367950"/>
            <a:ext cx="843300" cy="864300"/>
          </a:xfrm>
          <a:prstGeom prst="diagStripe">
            <a:avLst>
              <a:gd name="adj" fmla="val 50684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4"/>
          <p:cNvSpPr/>
          <p:nvPr/>
        </p:nvSpPr>
        <p:spPr>
          <a:xfrm rot="-5233600">
            <a:off x="8215681" y="38259"/>
            <a:ext cx="886638" cy="966693"/>
          </a:xfrm>
          <a:prstGeom prst="diagStripe">
            <a:avLst>
              <a:gd name="adj" fmla="val 50000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4"/>
          <p:cNvSpPr/>
          <p:nvPr/>
        </p:nvSpPr>
        <p:spPr>
          <a:xfrm rot="10800000">
            <a:off x="8252634" y="58979"/>
            <a:ext cx="840000" cy="851700"/>
          </a:xfrm>
          <a:prstGeom prst="rtTriangl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5"/>
          <p:cNvSpPr txBox="1">
            <a:spLocks noGrp="1"/>
          </p:cNvSpPr>
          <p:nvPr>
            <p:ph type="title"/>
          </p:nvPr>
        </p:nvSpPr>
        <p:spPr>
          <a:xfrm>
            <a:off x="1074500" y="530300"/>
            <a:ext cx="74526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 b="1">
                <a:solidFill>
                  <a:schemeClr val="dk1"/>
                </a:solidFill>
              </a:rPr>
              <a:t>PRIMER PASO - PREPARAR A LA ORGANIZACIÓN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278" name="Google Shape;278;p15"/>
          <p:cNvSpPr txBox="1">
            <a:spLocks noGrp="1"/>
          </p:cNvSpPr>
          <p:nvPr>
            <p:ph type="body" idx="1"/>
          </p:nvPr>
        </p:nvSpPr>
        <p:spPr>
          <a:xfrm>
            <a:off x="983450" y="1501350"/>
            <a:ext cx="7634700" cy="33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s" sz="1900">
                <a:solidFill>
                  <a:schemeClr val="dk1"/>
                </a:solidFill>
              </a:rPr>
              <a:t>Evaluación de las necesidades de la organización </a:t>
            </a:r>
            <a:r>
              <a:rPr lang="es" sz="1900" b="1" i="1">
                <a:solidFill>
                  <a:schemeClr val="dk1"/>
                </a:solidFill>
              </a:rPr>
              <a:t>“nemawashi”</a:t>
            </a:r>
            <a:endParaRPr sz="1900" b="1" i="1">
              <a:solidFill>
                <a:schemeClr val="dk1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s" sz="1900">
                <a:solidFill>
                  <a:schemeClr val="dk1"/>
                </a:solidFill>
              </a:rPr>
              <a:t>Estructura de la organización</a:t>
            </a:r>
            <a:endParaRPr sz="1900">
              <a:solidFill>
                <a:schemeClr val="dk1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s" sz="1900">
                <a:solidFill>
                  <a:schemeClr val="dk1"/>
                </a:solidFill>
              </a:rPr>
              <a:t>Planes de desarrollo</a:t>
            </a:r>
            <a:endParaRPr sz="1900">
              <a:solidFill>
                <a:schemeClr val="dk1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s" sz="1900">
                <a:solidFill>
                  <a:schemeClr val="dk1"/>
                </a:solidFill>
              </a:rPr>
              <a:t>Planes de capacitación</a:t>
            </a:r>
            <a:endParaRPr sz="1900">
              <a:solidFill>
                <a:schemeClr val="dk1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s" sz="1900">
                <a:solidFill>
                  <a:schemeClr val="dk1"/>
                </a:solidFill>
              </a:rPr>
              <a:t>Seleccionar/desarrollar a preparadores/evaluadores</a:t>
            </a:r>
            <a:endParaRPr sz="19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79" name="Google Shape;279;p15"/>
          <p:cNvSpPr/>
          <p:nvPr/>
        </p:nvSpPr>
        <p:spPr>
          <a:xfrm rot="-5400000">
            <a:off x="10500" y="367950"/>
            <a:ext cx="843300" cy="864300"/>
          </a:xfrm>
          <a:prstGeom prst="diagStripe">
            <a:avLst>
              <a:gd name="adj" fmla="val 50684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5"/>
          <p:cNvSpPr/>
          <p:nvPr/>
        </p:nvSpPr>
        <p:spPr>
          <a:xfrm rot="-5233600">
            <a:off x="8215681" y="38259"/>
            <a:ext cx="886638" cy="966693"/>
          </a:xfrm>
          <a:prstGeom prst="diagStripe">
            <a:avLst>
              <a:gd name="adj" fmla="val 50000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5"/>
          <p:cNvSpPr/>
          <p:nvPr/>
        </p:nvSpPr>
        <p:spPr>
          <a:xfrm rot="10800000">
            <a:off x="8252634" y="58979"/>
            <a:ext cx="840000" cy="851700"/>
          </a:xfrm>
          <a:prstGeom prst="rtTriangl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 b="1">
                <a:solidFill>
                  <a:schemeClr val="dk1"/>
                </a:solidFill>
              </a:rPr>
              <a:t>SEGUNDO PASO - IDENTIFICAR EL CONOCIMIENTO CRÍTICO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87" name="Google Shape;287;p16"/>
          <p:cNvSpPr txBox="1">
            <a:spLocks noGrp="1"/>
          </p:cNvSpPr>
          <p:nvPr>
            <p:ph type="body" idx="1"/>
          </p:nvPr>
        </p:nvSpPr>
        <p:spPr>
          <a:xfrm>
            <a:off x="1297500" y="1753450"/>
            <a:ext cx="72915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s" sz="1900">
                <a:solidFill>
                  <a:schemeClr val="dk1"/>
                </a:solidFill>
              </a:rPr>
              <a:t>Entender habilidades críticas</a:t>
            </a:r>
            <a:endParaRPr sz="1900">
              <a:solidFill>
                <a:schemeClr val="dk1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s" sz="1900">
                <a:solidFill>
                  <a:schemeClr val="dk1"/>
                </a:solidFill>
              </a:rPr>
              <a:t>Desglosar el trabajo en piezas</a:t>
            </a:r>
            <a:endParaRPr sz="1900">
              <a:solidFill>
                <a:schemeClr val="dk1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s" sz="1900">
                <a:solidFill>
                  <a:schemeClr val="dk1"/>
                </a:solidFill>
              </a:rPr>
              <a:t>Identificar los puntos claves</a:t>
            </a:r>
            <a:endParaRPr sz="1900">
              <a:solidFill>
                <a:schemeClr val="dk1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s" sz="1900">
                <a:solidFill>
                  <a:schemeClr val="dk1"/>
                </a:solidFill>
              </a:rPr>
              <a:t>Hojas de desglose de trabajo</a:t>
            </a:r>
            <a:endParaRPr sz="19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288" name="Google Shape;28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926" y="1598912"/>
            <a:ext cx="3062349" cy="172257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89" name="Google Shape;289;p16"/>
          <p:cNvSpPr/>
          <p:nvPr/>
        </p:nvSpPr>
        <p:spPr>
          <a:xfrm rot="-5400000">
            <a:off x="10500" y="367950"/>
            <a:ext cx="843300" cy="864300"/>
          </a:xfrm>
          <a:prstGeom prst="diagStripe">
            <a:avLst>
              <a:gd name="adj" fmla="val 50684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6"/>
          <p:cNvSpPr/>
          <p:nvPr/>
        </p:nvSpPr>
        <p:spPr>
          <a:xfrm rot="-5233600">
            <a:off x="8215681" y="38259"/>
            <a:ext cx="886638" cy="966693"/>
          </a:xfrm>
          <a:prstGeom prst="diagStripe">
            <a:avLst>
              <a:gd name="adj" fmla="val 50000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6"/>
          <p:cNvSpPr/>
          <p:nvPr/>
        </p:nvSpPr>
        <p:spPr>
          <a:xfrm rot="10800000">
            <a:off x="8252634" y="58979"/>
            <a:ext cx="840000" cy="851700"/>
          </a:xfrm>
          <a:prstGeom prst="rtTriangl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7"/>
          <p:cNvSpPr txBox="1">
            <a:spLocks noGrp="1"/>
          </p:cNvSpPr>
          <p:nvPr>
            <p:ph type="title"/>
          </p:nvPr>
        </p:nvSpPr>
        <p:spPr>
          <a:xfrm>
            <a:off x="1371875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 b="1">
                <a:solidFill>
                  <a:schemeClr val="dk1"/>
                </a:solidFill>
              </a:rPr>
              <a:t>TERCER PASO - TRANSFERENCIA DE CONOCIMIENTO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97" name="Google Shape;297;p17"/>
          <p:cNvSpPr txBox="1">
            <a:spLocks noGrp="1"/>
          </p:cNvSpPr>
          <p:nvPr>
            <p:ph type="body" idx="1"/>
          </p:nvPr>
        </p:nvSpPr>
        <p:spPr>
          <a:xfrm>
            <a:off x="1297500" y="166670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 sz="1900">
                <a:solidFill>
                  <a:schemeClr val="dk1"/>
                </a:solidFill>
              </a:rPr>
              <a:t>Consta de 4 etapas para capacitar al empleado:</a:t>
            </a:r>
            <a:endParaRPr sz="1900">
              <a:solidFill>
                <a:schemeClr val="dk1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s" sz="1900">
                <a:solidFill>
                  <a:schemeClr val="dk1"/>
                </a:solidFill>
              </a:rPr>
              <a:t>Preparar al empleado</a:t>
            </a:r>
            <a:endParaRPr sz="1900">
              <a:solidFill>
                <a:schemeClr val="dk1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s" sz="1900">
                <a:solidFill>
                  <a:schemeClr val="dk1"/>
                </a:solidFill>
              </a:rPr>
              <a:t>Presentar la operación</a:t>
            </a:r>
            <a:endParaRPr sz="1900">
              <a:solidFill>
                <a:schemeClr val="dk1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s" sz="1900">
                <a:solidFill>
                  <a:schemeClr val="dk1"/>
                </a:solidFill>
              </a:rPr>
              <a:t>Probar el desempeño</a:t>
            </a:r>
            <a:endParaRPr sz="1900">
              <a:solidFill>
                <a:schemeClr val="dk1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s" sz="1900">
                <a:solidFill>
                  <a:schemeClr val="dk1"/>
                </a:solidFill>
              </a:rPr>
              <a:t>Seguimiento</a:t>
            </a:r>
            <a:endParaRPr sz="19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298" name="Google Shape;29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60800" y="2232890"/>
            <a:ext cx="3836700" cy="177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17"/>
          <p:cNvSpPr/>
          <p:nvPr/>
        </p:nvSpPr>
        <p:spPr>
          <a:xfrm rot="-5400000">
            <a:off x="10500" y="367950"/>
            <a:ext cx="843300" cy="864300"/>
          </a:xfrm>
          <a:prstGeom prst="diagStripe">
            <a:avLst>
              <a:gd name="adj" fmla="val 50684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7"/>
          <p:cNvSpPr/>
          <p:nvPr/>
        </p:nvSpPr>
        <p:spPr>
          <a:xfrm rot="-5233600">
            <a:off x="8215681" y="38259"/>
            <a:ext cx="886638" cy="966693"/>
          </a:xfrm>
          <a:prstGeom prst="diagStripe">
            <a:avLst>
              <a:gd name="adj" fmla="val 50000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7"/>
          <p:cNvSpPr/>
          <p:nvPr/>
        </p:nvSpPr>
        <p:spPr>
          <a:xfrm rot="10800000">
            <a:off x="8252634" y="58979"/>
            <a:ext cx="840000" cy="851700"/>
          </a:xfrm>
          <a:prstGeom prst="rtTriangl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"/>
          <p:cNvSpPr txBox="1">
            <a:spLocks noGrp="1"/>
          </p:cNvSpPr>
          <p:nvPr>
            <p:ph type="title"/>
          </p:nvPr>
        </p:nvSpPr>
        <p:spPr>
          <a:xfrm>
            <a:off x="10689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 b="1">
                <a:solidFill>
                  <a:schemeClr val="dk1"/>
                </a:solidFill>
              </a:rPr>
              <a:t>CUARTO PASO - VERIFICAR  EL APRENDIZAJE Y EL ÉXITO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307" name="Google Shape;307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s" sz="1900">
                <a:solidFill>
                  <a:schemeClr val="dk1"/>
                </a:solidFill>
              </a:rPr>
              <a:t>Confirmar los resultados de la capacitación</a:t>
            </a:r>
            <a:endParaRPr sz="1900">
              <a:solidFill>
                <a:schemeClr val="dk1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s" sz="1900">
                <a:solidFill>
                  <a:schemeClr val="dk1"/>
                </a:solidFill>
              </a:rPr>
              <a:t>Método cascada</a:t>
            </a:r>
            <a:endParaRPr sz="1900">
              <a:solidFill>
                <a:schemeClr val="dk1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s" sz="1900">
                <a:solidFill>
                  <a:schemeClr val="dk1"/>
                </a:solidFill>
              </a:rPr>
              <a:t>Ajustar el proceso</a:t>
            </a:r>
            <a:endParaRPr sz="1900">
              <a:solidFill>
                <a:schemeClr val="dk1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s" sz="1900">
                <a:solidFill>
                  <a:schemeClr val="dk1"/>
                </a:solidFill>
              </a:rPr>
              <a:t>Esfuerzo en curso</a:t>
            </a:r>
            <a:endParaRPr sz="1900">
              <a:solidFill>
                <a:schemeClr val="dk1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s" sz="1900">
                <a:solidFill>
                  <a:schemeClr val="dk1"/>
                </a:solidFill>
              </a:rPr>
              <a:t>Garantizar la mejora contínua </a:t>
            </a:r>
            <a:endParaRPr sz="1900">
              <a:solidFill>
                <a:schemeClr val="dk1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s" sz="1900">
                <a:solidFill>
                  <a:schemeClr val="dk1"/>
                </a:solidFill>
              </a:rPr>
              <a:t>Si no se ha completado el aprendizaje, volver al paso 2</a:t>
            </a:r>
            <a:endParaRPr sz="19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08" name="Google Shape;308;p18"/>
          <p:cNvSpPr/>
          <p:nvPr/>
        </p:nvSpPr>
        <p:spPr>
          <a:xfrm rot="-5400000">
            <a:off x="10500" y="367950"/>
            <a:ext cx="843300" cy="864300"/>
          </a:xfrm>
          <a:prstGeom prst="diagStripe">
            <a:avLst>
              <a:gd name="adj" fmla="val 50684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8"/>
          <p:cNvSpPr/>
          <p:nvPr/>
        </p:nvSpPr>
        <p:spPr>
          <a:xfrm rot="-5233600">
            <a:off x="8215681" y="38259"/>
            <a:ext cx="886638" cy="966693"/>
          </a:xfrm>
          <a:prstGeom prst="diagStripe">
            <a:avLst>
              <a:gd name="adj" fmla="val 50000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8"/>
          <p:cNvSpPr/>
          <p:nvPr/>
        </p:nvSpPr>
        <p:spPr>
          <a:xfrm rot="10800000">
            <a:off x="8252634" y="58979"/>
            <a:ext cx="840000" cy="851700"/>
          </a:xfrm>
          <a:prstGeom prst="rtTriangl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>
            <a:spLocks noGrp="1"/>
          </p:cNvSpPr>
          <p:nvPr>
            <p:ph type="title"/>
          </p:nvPr>
        </p:nvSpPr>
        <p:spPr>
          <a:xfrm>
            <a:off x="1115800" y="6030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 b="1">
                <a:solidFill>
                  <a:schemeClr val="dk1"/>
                </a:solidFill>
              </a:rPr>
              <a:t>PREGUNTAS PLANTEADAS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316" name="Google Shape;316;p19"/>
          <p:cNvSpPr/>
          <p:nvPr/>
        </p:nvSpPr>
        <p:spPr>
          <a:xfrm rot="-5400000">
            <a:off x="10500" y="367950"/>
            <a:ext cx="843300" cy="864300"/>
          </a:xfrm>
          <a:prstGeom prst="diagStripe">
            <a:avLst>
              <a:gd name="adj" fmla="val 50684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9"/>
          <p:cNvSpPr/>
          <p:nvPr/>
        </p:nvSpPr>
        <p:spPr>
          <a:xfrm rot="-5233600">
            <a:off x="8215681" y="38259"/>
            <a:ext cx="886638" cy="966693"/>
          </a:xfrm>
          <a:prstGeom prst="diagStripe">
            <a:avLst>
              <a:gd name="adj" fmla="val 50000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19"/>
          <p:cNvSpPr/>
          <p:nvPr/>
        </p:nvSpPr>
        <p:spPr>
          <a:xfrm rot="10800000">
            <a:off x="8252634" y="58979"/>
            <a:ext cx="840000" cy="851700"/>
          </a:xfrm>
          <a:prstGeom prst="rtTriangl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19" name="Google Shape;319;p19"/>
          <p:cNvGraphicFramePr/>
          <p:nvPr/>
        </p:nvGraphicFramePr>
        <p:xfrm>
          <a:off x="122450" y="2230240"/>
          <a:ext cx="8925650" cy="1596873"/>
        </p:xfrm>
        <a:graphic>
          <a:graphicData uri="http://schemas.openxmlformats.org/drawingml/2006/table">
            <a:tbl>
              <a:tblPr>
                <a:noFill/>
                <a:tableStyleId>{EEDF53AA-43DB-4ECD-AEE2-E8D71C593C6A}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4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6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/>
                        <a:t>1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82C7A5">
                        <a:alpha val="366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¿Cuáles son las cualidades que más valoran en la empresa Toyota a la hora de contratar a gente?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FFFFFF">
                        <a:alpha val="2411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/>
                        <a:t>2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82C7A5">
                        <a:alpha val="366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¿Qué hace a Toyota tener un sistema de producción tan eficiente?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FFFFFF">
                        <a:alpha val="2411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/>
                        <a:t>3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82C7A5">
                        <a:alpha val="366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¿A qué hace referencia el concepto de </a:t>
                      </a:r>
                      <a:r>
                        <a:rPr lang="es" sz="1600" i="1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genchi genbutsu</a:t>
                      </a:r>
                      <a:r>
                        <a:rPr lang="es" sz="16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?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FFFFFF">
                        <a:alpha val="2411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"/>
          <p:cNvSpPr txBox="1">
            <a:spLocks noGrp="1"/>
          </p:cNvSpPr>
          <p:nvPr>
            <p:ph type="title"/>
          </p:nvPr>
        </p:nvSpPr>
        <p:spPr>
          <a:xfrm>
            <a:off x="1297500" y="698550"/>
            <a:ext cx="5870400" cy="5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 b="1">
                <a:solidFill>
                  <a:schemeClr val="dk1"/>
                </a:solidFill>
              </a:rPr>
              <a:t>INTRODUCCIÓN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44" name="Google Shape;144;p2"/>
          <p:cNvSpPr txBox="1">
            <a:spLocks noGrp="1"/>
          </p:cNvSpPr>
          <p:nvPr>
            <p:ph type="body" idx="1"/>
          </p:nvPr>
        </p:nvSpPr>
        <p:spPr>
          <a:xfrm>
            <a:off x="1192100" y="1448950"/>
            <a:ext cx="7038900" cy="31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" sz="1400">
                <a:solidFill>
                  <a:schemeClr val="dk1"/>
                </a:solidFill>
              </a:rPr>
              <a:t>El concepto y la terminología de KMS surgieron dentro de la comunidad de consultoría de gestión de datos.</a:t>
            </a:r>
            <a:endParaRPr sz="1400">
              <a:solidFill>
                <a:schemeClr val="dk1"/>
              </a:solidFill>
            </a:endParaRPr>
          </a:p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" sz="1400">
                <a:solidFill>
                  <a:schemeClr val="dk1"/>
                </a:solidFill>
              </a:rPr>
              <a:t>El término se utilizó por primera vez en su contexto actual en McKinsey (empresa consultora) en 1987.</a:t>
            </a:r>
            <a:endParaRPr sz="1400">
              <a:solidFill>
                <a:schemeClr val="dk1"/>
              </a:solidFill>
            </a:endParaRPr>
          </a:p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" sz="1400">
                <a:solidFill>
                  <a:schemeClr val="dk1"/>
                </a:solidFill>
              </a:rPr>
              <a:t>Actividades orientadas a potenciar el conocimiento de las personas de la organización y de la organización en sí misma.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 sz="1400">
                <a:solidFill>
                  <a:schemeClr val="dk1"/>
                </a:solidFill>
              </a:rPr>
              <a:t>Importancia:</a:t>
            </a:r>
            <a:endParaRPr sz="1400">
              <a:solidFill>
                <a:schemeClr val="dk1"/>
              </a:solidFill>
            </a:endParaRPr>
          </a:p>
          <a:p>
            <a:pPr marL="18288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s" sz="1400">
                <a:solidFill>
                  <a:schemeClr val="dk1"/>
                </a:solidFill>
              </a:rPr>
              <a:t>Fácil acceso a la información</a:t>
            </a:r>
            <a:endParaRPr sz="1400">
              <a:solidFill>
                <a:schemeClr val="dk1"/>
              </a:solidFill>
            </a:endParaRPr>
          </a:p>
          <a:p>
            <a:pPr marL="18288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s" sz="1400">
                <a:solidFill>
                  <a:schemeClr val="dk1"/>
                </a:solidFill>
              </a:rPr>
              <a:t>Reducción de tiempos y costes</a:t>
            </a:r>
            <a:endParaRPr sz="1400">
              <a:solidFill>
                <a:schemeClr val="dk1"/>
              </a:solidFill>
            </a:endParaRPr>
          </a:p>
          <a:p>
            <a:pPr marL="18288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s" sz="1400">
                <a:solidFill>
                  <a:schemeClr val="dk1"/>
                </a:solidFill>
              </a:rPr>
              <a:t>Información actualizada</a:t>
            </a:r>
            <a:endParaRPr sz="14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400">
              <a:solidFill>
                <a:schemeClr val="dk1"/>
              </a:solidFill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 sz="1400">
                <a:solidFill>
                  <a:schemeClr val="dk1"/>
                </a:solidFill>
              </a:rPr>
              <a:t>Objetivo: estructura innovadora y eficiente de la organización.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45" name="Google Shape;145;p2"/>
          <p:cNvSpPr/>
          <p:nvPr/>
        </p:nvSpPr>
        <p:spPr>
          <a:xfrm rot="-5400000">
            <a:off x="10500" y="367950"/>
            <a:ext cx="843300" cy="864300"/>
          </a:xfrm>
          <a:prstGeom prst="diagStripe">
            <a:avLst>
              <a:gd name="adj" fmla="val 50684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 b="1">
                <a:solidFill>
                  <a:schemeClr val="dk1"/>
                </a:solidFill>
              </a:rPr>
              <a:t>CONCLUSIÓN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41" name="Google Shape;241;p21"/>
          <p:cNvSpPr txBox="1"/>
          <p:nvPr/>
        </p:nvSpPr>
        <p:spPr>
          <a:xfrm>
            <a:off x="1174825" y="1307850"/>
            <a:ext cx="7725000" cy="376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Los KMS  son un sistemas muy valiosos para las empresas, ya que:</a:t>
            </a:r>
            <a:endParaRPr sz="1400" b="0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s" sz="14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Optimiza el flujo de información en la empresa, evitando duplicidad de información.</a:t>
            </a:r>
            <a:endParaRPr sz="1400" b="0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s" sz="14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Saca el máximo rendimiento al conocimiento del personal. </a:t>
            </a:r>
            <a:endParaRPr sz="1400" b="0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s" sz="14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Facilitar el aprendizaje de procesos de la organización.</a:t>
            </a:r>
            <a:endParaRPr sz="1400" b="0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s" sz="14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Disminuye errores, tiempo y recursos que no son necesarios.</a:t>
            </a:r>
            <a:endParaRPr sz="1400" b="0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s" sz="14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La información se encuentra en un mismo lugar con un mismo formato.</a:t>
            </a:r>
            <a:endParaRPr sz="1400" b="0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s" sz="14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Multitud de funciones útiles para la empresa.</a:t>
            </a:r>
          </a:p>
          <a:p>
            <a:pPr marL="457200" marR="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endParaRPr lang="es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s-ES" sz="14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Multitud de empresas utilizan este tipo de sistemas sistema.</a:t>
            </a:r>
            <a:endParaRPr sz="1400" b="0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2" name="Google Shape;242;p21"/>
          <p:cNvSpPr/>
          <p:nvPr/>
        </p:nvSpPr>
        <p:spPr>
          <a:xfrm rot="-5400000">
            <a:off x="10500" y="367950"/>
            <a:ext cx="843300" cy="864300"/>
          </a:xfrm>
          <a:prstGeom prst="diagStripe">
            <a:avLst>
              <a:gd name="adj" fmla="val 50684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1"/>
          <p:cNvSpPr/>
          <p:nvPr/>
        </p:nvSpPr>
        <p:spPr>
          <a:xfrm rot="-5233600">
            <a:off x="8215681" y="38259"/>
            <a:ext cx="886638" cy="966693"/>
          </a:xfrm>
          <a:prstGeom prst="diagStripe">
            <a:avLst>
              <a:gd name="adj" fmla="val 50000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1"/>
          <p:cNvSpPr/>
          <p:nvPr/>
        </p:nvSpPr>
        <p:spPr>
          <a:xfrm rot="10800000">
            <a:off x="8252634" y="58979"/>
            <a:ext cx="840000" cy="851700"/>
          </a:xfrm>
          <a:prstGeom prst="rtTriangl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p22"/>
          <p:cNvPicPr preferRelativeResize="0"/>
          <p:nvPr/>
        </p:nvPicPr>
        <p:blipFill rotWithShape="1">
          <a:blip r:embed="rId3">
            <a:alphaModFix amt="17000"/>
          </a:blip>
          <a:srcRect/>
          <a:stretch/>
        </p:blipFill>
        <p:spPr>
          <a:xfrm>
            <a:off x="0" y="0"/>
            <a:ext cx="9341525" cy="62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22"/>
          <p:cNvSpPr txBox="1">
            <a:spLocks noGrp="1"/>
          </p:cNvSpPr>
          <p:nvPr>
            <p:ph type="title"/>
          </p:nvPr>
        </p:nvSpPr>
        <p:spPr>
          <a:xfrm>
            <a:off x="2952575" y="2261100"/>
            <a:ext cx="2602500" cy="621300"/>
          </a:xfrm>
          <a:prstGeom prst="rect">
            <a:avLst/>
          </a:prstGeom>
          <a:solidFill>
            <a:srgbClr val="FFFFFF">
              <a:alpha val="6260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 b="1">
                <a:solidFill>
                  <a:schemeClr val="dk1"/>
                </a:solidFill>
              </a:rPr>
              <a:t>¿PREGUNTAS?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335" name="Google Shape;335;p22"/>
          <p:cNvSpPr/>
          <p:nvPr/>
        </p:nvSpPr>
        <p:spPr>
          <a:xfrm rot="-5400000">
            <a:off x="10500" y="367950"/>
            <a:ext cx="843300" cy="864300"/>
          </a:xfrm>
          <a:prstGeom prst="diagStripe">
            <a:avLst>
              <a:gd name="adj" fmla="val 50684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"/>
          <p:cNvSpPr txBox="1">
            <a:spLocks noGrp="1"/>
          </p:cNvSpPr>
          <p:nvPr>
            <p:ph type="title"/>
          </p:nvPr>
        </p:nvSpPr>
        <p:spPr>
          <a:xfrm>
            <a:off x="1197525" y="604825"/>
            <a:ext cx="3256200" cy="5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 b="1">
                <a:solidFill>
                  <a:schemeClr val="dk1"/>
                </a:solidFill>
              </a:rPr>
              <a:t>¿QUÉ ES UN KMS?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60" name="Google Shape;160;p3"/>
          <p:cNvSpPr txBox="1">
            <a:spLocks noGrp="1"/>
          </p:cNvSpPr>
          <p:nvPr>
            <p:ph type="body" idx="1"/>
          </p:nvPr>
        </p:nvSpPr>
        <p:spPr>
          <a:xfrm>
            <a:off x="0" y="1849575"/>
            <a:ext cx="5475900" cy="2011500"/>
          </a:xfrm>
          <a:prstGeom prst="rect">
            <a:avLst/>
          </a:prstGeom>
          <a:solidFill>
            <a:srgbClr val="82C7A5">
              <a:alpha val="3661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 sz="1400" b="1">
                <a:solidFill>
                  <a:schemeClr val="dk1"/>
                </a:solidFill>
              </a:rPr>
              <a:t>Knowledge Management System </a:t>
            </a:r>
            <a:r>
              <a:rPr lang="es" sz="1400">
                <a:solidFill>
                  <a:schemeClr val="dk1"/>
                </a:solidFill>
              </a:rPr>
              <a:t>(KMS) se refiere a los sistemas informáticos para gestionar el conocimiento en las organizaciones.</a:t>
            </a:r>
            <a:endParaRPr sz="1400">
              <a:solidFill>
                <a:schemeClr val="dk1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400">
              <a:solidFill>
                <a:schemeClr val="dk1"/>
              </a:solidFill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 sz="1400">
                <a:solidFill>
                  <a:schemeClr val="dk1"/>
                </a:solidFill>
              </a:rPr>
              <a:t>La idea de un sistema KM es permitir a los empleados tener un acceso completo a la documentación de la organización, orígenes de información y soluciones.</a:t>
            </a:r>
            <a:endParaRPr sz="14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400">
              <a:solidFill>
                <a:schemeClr val="dk1"/>
              </a:solidFill>
            </a:endParaRPr>
          </a:p>
        </p:txBody>
      </p:sp>
      <p:pic>
        <p:nvPicPr>
          <p:cNvPr id="161" name="Google Shape;16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78053" y="1775725"/>
            <a:ext cx="2772175" cy="2312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62" name="Google Shape;162;p3"/>
          <p:cNvSpPr/>
          <p:nvPr/>
        </p:nvSpPr>
        <p:spPr>
          <a:xfrm rot="-5400000">
            <a:off x="10500" y="367950"/>
            <a:ext cx="843300" cy="864300"/>
          </a:xfrm>
          <a:prstGeom prst="diagStripe">
            <a:avLst>
              <a:gd name="adj" fmla="val 50684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3"/>
          <p:cNvSpPr/>
          <p:nvPr/>
        </p:nvSpPr>
        <p:spPr>
          <a:xfrm rot="-5233600">
            <a:off x="8215681" y="38259"/>
            <a:ext cx="886638" cy="966693"/>
          </a:xfrm>
          <a:prstGeom prst="diagStripe">
            <a:avLst>
              <a:gd name="adj" fmla="val 50000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3"/>
          <p:cNvSpPr/>
          <p:nvPr/>
        </p:nvSpPr>
        <p:spPr>
          <a:xfrm rot="10800000">
            <a:off x="8252634" y="58979"/>
            <a:ext cx="840000" cy="851700"/>
          </a:xfrm>
          <a:prstGeom prst="rtTriangl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37c172f78_3_18"/>
          <p:cNvSpPr txBox="1">
            <a:spLocks noGrp="1"/>
          </p:cNvSpPr>
          <p:nvPr>
            <p:ph type="title"/>
          </p:nvPr>
        </p:nvSpPr>
        <p:spPr>
          <a:xfrm>
            <a:off x="1116825" y="689600"/>
            <a:ext cx="36804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 b="1">
                <a:solidFill>
                  <a:schemeClr val="dk1"/>
                </a:solidFill>
              </a:rPr>
              <a:t>FUNCIONES CLAVES 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51" name="Google Shape;151;g1037c172f78_3_18"/>
          <p:cNvSpPr/>
          <p:nvPr/>
        </p:nvSpPr>
        <p:spPr>
          <a:xfrm rot="-5400000">
            <a:off x="10500" y="367950"/>
            <a:ext cx="843300" cy="864300"/>
          </a:xfrm>
          <a:prstGeom prst="diagStripe">
            <a:avLst>
              <a:gd name="adj" fmla="val 50684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52" name="Google Shape;152;g1037c172f78_3_18"/>
          <p:cNvGraphicFramePr/>
          <p:nvPr/>
        </p:nvGraphicFramePr>
        <p:xfrm>
          <a:off x="952500" y="1539150"/>
          <a:ext cx="7239000" cy="3383250"/>
        </p:xfrm>
        <a:graphic>
          <a:graphicData uri="http://schemas.openxmlformats.org/drawingml/2006/table">
            <a:tbl>
              <a:tblPr>
                <a:noFill/>
                <a:tableStyleId>{EEDF53AA-43DB-4ECD-AEE2-E8D71C593C6A}</a:tableStyleId>
              </a:tblPr>
              <a:tblGrid>
                <a:gridCol w="176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/>
                        <a:t>FUNCIONES KMS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82C7A5">
                        <a:alpha val="366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Lato"/>
                        <a:buChar char="●"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Identificar el conocimiento de mayor valor para la empresa  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Lato"/>
                        <a:buChar char="●"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Observar la aparición de nuevos conocimientos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Lato"/>
                        <a:buChar char="●"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Almacenar dicho conocimiento en un único sistema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Lato"/>
                        <a:buChar char="●"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Personalizar el formato 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Lato"/>
                        <a:buChar char="●"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Controlar el acceso a la información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Lato"/>
                        <a:buChar char="●"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Compartir el conocimiento con cierto público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Lato"/>
                        <a:buChar char="●"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Aplicación del conocimiento a procesos de la empresa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Lato"/>
                        <a:buChar char="●"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Actualizar el conocimiento registrado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>
                        <a:alpha val="2411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3" name="Google Shape;153;g1037c172f78_3_18"/>
          <p:cNvSpPr/>
          <p:nvPr/>
        </p:nvSpPr>
        <p:spPr>
          <a:xfrm rot="-5233600">
            <a:off x="8215681" y="38259"/>
            <a:ext cx="886638" cy="966693"/>
          </a:xfrm>
          <a:prstGeom prst="diagStripe">
            <a:avLst>
              <a:gd name="adj" fmla="val 50000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1037c172f78_3_18"/>
          <p:cNvSpPr/>
          <p:nvPr/>
        </p:nvSpPr>
        <p:spPr>
          <a:xfrm rot="10800000">
            <a:off x="8252634" y="58979"/>
            <a:ext cx="840000" cy="851700"/>
          </a:xfrm>
          <a:prstGeom prst="rtTriangl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"/>
          <p:cNvSpPr txBox="1">
            <a:spLocks noGrp="1"/>
          </p:cNvSpPr>
          <p:nvPr>
            <p:ph type="title"/>
          </p:nvPr>
        </p:nvSpPr>
        <p:spPr>
          <a:xfrm>
            <a:off x="1217850" y="678250"/>
            <a:ext cx="28884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 b="1">
                <a:solidFill>
                  <a:schemeClr val="dk1"/>
                </a:solidFill>
              </a:rPr>
              <a:t>COMPONENTES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170" name="Google Shape;17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3900" y="1791613"/>
            <a:ext cx="5468675" cy="27172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71" name="Google Shape;171;p5"/>
          <p:cNvSpPr/>
          <p:nvPr/>
        </p:nvSpPr>
        <p:spPr>
          <a:xfrm rot="-5400000">
            <a:off x="10500" y="367950"/>
            <a:ext cx="843300" cy="864300"/>
          </a:xfrm>
          <a:prstGeom prst="diagStripe">
            <a:avLst>
              <a:gd name="adj" fmla="val 50684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5"/>
          <p:cNvSpPr/>
          <p:nvPr/>
        </p:nvSpPr>
        <p:spPr>
          <a:xfrm rot="-5233600">
            <a:off x="8215681" y="38259"/>
            <a:ext cx="886638" cy="966693"/>
          </a:xfrm>
          <a:prstGeom prst="diagStripe">
            <a:avLst>
              <a:gd name="adj" fmla="val 50000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5"/>
          <p:cNvSpPr/>
          <p:nvPr/>
        </p:nvSpPr>
        <p:spPr>
          <a:xfrm rot="10800000">
            <a:off x="8252634" y="58979"/>
            <a:ext cx="840000" cy="851700"/>
          </a:xfrm>
          <a:prstGeom prst="rtTriangl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74" name="Google Shape;174;p5"/>
          <p:cNvGraphicFramePr/>
          <p:nvPr/>
        </p:nvGraphicFramePr>
        <p:xfrm>
          <a:off x="340175" y="1763500"/>
          <a:ext cx="2794775" cy="2773470"/>
        </p:xfrm>
        <a:graphic>
          <a:graphicData uri="http://schemas.openxmlformats.org/drawingml/2006/table">
            <a:tbl>
              <a:tblPr>
                <a:noFill/>
                <a:tableStyleId>{EEDF53AA-43DB-4ECD-AEE2-E8D71C593C6A}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82C7A5">
                        <a:alpha val="366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/>
                        <a:t>Personas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FFFFFF">
                        <a:alpha val="2411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82C7A5">
                        <a:alpha val="366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/>
                        <a:t>Estrategias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FFFFFF">
                        <a:alpha val="2411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82C7A5">
                        <a:alpha val="366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/>
                        <a:t>Gestión de las fuentes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FFFFFF">
                        <a:alpha val="2411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82C7A5">
                        <a:alpha val="366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/>
                        <a:t>Interfaz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FFFFFF">
                        <a:alpha val="2411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82C7A5">
                        <a:alpha val="366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/>
                        <a:t>Funcionalidad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FFFFFF">
                        <a:alpha val="2411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82C7A5">
                        <a:alpha val="366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/>
                        <a:t>Infraestructura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FFFFFF">
                        <a:alpha val="2411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82C7A5">
                        <a:alpha val="366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/>
                        <a:t>Mejora contínua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FFFFFF">
                        <a:alpha val="2411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"/>
          <p:cNvSpPr txBox="1">
            <a:spLocks noGrp="1"/>
          </p:cNvSpPr>
          <p:nvPr>
            <p:ph type="title"/>
          </p:nvPr>
        </p:nvSpPr>
        <p:spPr>
          <a:xfrm>
            <a:off x="1188175" y="5446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 b="1">
                <a:solidFill>
                  <a:schemeClr val="dk1"/>
                </a:solidFill>
              </a:rPr>
              <a:t>TIPOS DE APLICACIÓN DEL KMS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180" name="Google Shape;18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05475" y="1603388"/>
            <a:ext cx="3820751" cy="23227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1" name="Google Shape;181;p6"/>
          <p:cNvSpPr/>
          <p:nvPr/>
        </p:nvSpPr>
        <p:spPr>
          <a:xfrm rot="-5233600">
            <a:off x="8215681" y="38259"/>
            <a:ext cx="886638" cy="966693"/>
          </a:xfrm>
          <a:prstGeom prst="diagStripe">
            <a:avLst>
              <a:gd name="adj" fmla="val 50000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6"/>
          <p:cNvSpPr/>
          <p:nvPr/>
        </p:nvSpPr>
        <p:spPr>
          <a:xfrm rot="10800000">
            <a:off x="8252634" y="58979"/>
            <a:ext cx="840000" cy="851700"/>
          </a:xfrm>
          <a:prstGeom prst="rtTriangl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83" name="Google Shape;183;p6"/>
          <p:cNvGraphicFramePr/>
          <p:nvPr/>
        </p:nvGraphicFramePr>
        <p:xfrm>
          <a:off x="356025" y="1935350"/>
          <a:ext cx="4294850" cy="1658820"/>
        </p:xfrm>
        <a:graphic>
          <a:graphicData uri="http://schemas.openxmlformats.org/drawingml/2006/table">
            <a:tbl>
              <a:tblPr>
                <a:noFill/>
                <a:tableStyleId>{EEDF53AA-43DB-4ECD-AEE2-E8D71C593C6A}</a:tableStyleId>
              </a:tblPr>
              <a:tblGrid>
                <a:gridCol w="588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82C7A5">
                        <a:alpha val="366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/>
                        <a:t>Valoración del conocimiento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FFFFFF">
                        <a:alpha val="2411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82C7A5">
                        <a:alpha val="366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/>
                        <a:t>Propiedad intelectual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FFFFFF">
                        <a:alpha val="2411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82C7A5">
                        <a:alpha val="366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/>
                        <a:t>Capturar y aprender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FFFFFF">
                        <a:alpha val="2411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82C7A5">
                        <a:alpha val="366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/>
                        <a:t>Intelecto colectivo de la base operativa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FFFFFF">
                        <a:alpha val="2411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4" name="Google Shape;184;p6"/>
          <p:cNvSpPr/>
          <p:nvPr/>
        </p:nvSpPr>
        <p:spPr>
          <a:xfrm rot="-5400000">
            <a:off x="10500" y="367950"/>
            <a:ext cx="843300" cy="864300"/>
          </a:xfrm>
          <a:prstGeom prst="diagStripe">
            <a:avLst>
              <a:gd name="adj" fmla="val 50684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"/>
          <p:cNvSpPr txBox="1">
            <a:spLocks noGrp="1"/>
          </p:cNvSpPr>
          <p:nvPr>
            <p:ph type="title"/>
          </p:nvPr>
        </p:nvSpPr>
        <p:spPr>
          <a:xfrm>
            <a:off x="1149550" y="575825"/>
            <a:ext cx="48381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 b="1">
                <a:solidFill>
                  <a:schemeClr val="dk1"/>
                </a:solidFill>
              </a:rPr>
              <a:t>CUATRO ELEMENTOS CLAVE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190" name="Google Shape;19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9350" y="1399900"/>
            <a:ext cx="6005299" cy="32212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91" name="Google Shape;191;p7"/>
          <p:cNvSpPr/>
          <p:nvPr/>
        </p:nvSpPr>
        <p:spPr>
          <a:xfrm rot="-5400000">
            <a:off x="10500" y="367950"/>
            <a:ext cx="843300" cy="864300"/>
          </a:xfrm>
          <a:prstGeom prst="diagStripe">
            <a:avLst>
              <a:gd name="adj" fmla="val 50684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7"/>
          <p:cNvSpPr/>
          <p:nvPr/>
        </p:nvSpPr>
        <p:spPr>
          <a:xfrm rot="-5233600">
            <a:off x="8215681" y="38259"/>
            <a:ext cx="886638" cy="966693"/>
          </a:xfrm>
          <a:prstGeom prst="diagStripe">
            <a:avLst>
              <a:gd name="adj" fmla="val 50000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7"/>
          <p:cNvSpPr/>
          <p:nvPr/>
        </p:nvSpPr>
        <p:spPr>
          <a:xfrm rot="10800000">
            <a:off x="8252634" y="58979"/>
            <a:ext cx="840000" cy="851700"/>
          </a:xfrm>
          <a:prstGeom prst="rtTriangl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"/>
          <p:cNvSpPr txBox="1">
            <a:spLocks noGrp="1"/>
          </p:cNvSpPr>
          <p:nvPr>
            <p:ph type="title"/>
          </p:nvPr>
        </p:nvSpPr>
        <p:spPr>
          <a:xfrm>
            <a:off x="990050" y="5075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 b="1">
                <a:solidFill>
                  <a:schemeClr val="dk1"/>
                </a:solidFill>
              </a:rPr>
              <a:t>FASES DE IMPLEMENTACIÓN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199" name="Google Shape;199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29462" y="1307850"/>
            <a:ext cx="5285075" cy="3409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00" name="Google Shape;200;p8"/>
          <p:cNvSpPr/>
          <p:nvPr/>
        </p:nvSpPr>
        <p:spPr>
          <a:xfrm rot="-5400000">
            <a:off x="10500" y="367950"/>
            <a:ext cx="843300" cy="864300"/>
          </a:xfrm>
          <a:prstGeom prst="diagStripe">
            <a:avLst>
              <a:gd name="adj" fmla="val 50684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8"/>
          <p:cNvSpPr/>
          <p:nvPr/>
        </p:nvSpPr>
        <p:spPr>
          <a:xfrm rot="-5233600">
            <a:off x="8215681" y="38259"/>
            <a:ext cx="886638" cy="966693"/>
          </a:xfrm>
          <a:prstGeom prst="diagStripe">
            <a:avLst>
              <a:gd name="adj" fmla="val 50000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8"/>
          <p:cNvSpPr/>
          <p:nvPr/>
        </p:nvSpPr>
        <p:spPr>
          <a:xfrm rot="10800000">
            <a:off x="8252634" y="58979"/>
            <a:ext cx="840000" cy="851700"/>
          </a:xfrm>
          <a:prstGeom prst="rtTriangl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"/>
          <p:cNvSpPr txBox="1">
            <a:spLocks noGrp="1"/>
          </p:cNvSpPr>
          <p:nvPr>
            <p:ph type="title"/>
          </p:nvPr>
        </p:nvSpPr>
        <p:spPr>
          <a:xfrm>
            <a:off x="1092675" y="469575"/>
            <a:ext cx="31557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 b="1">
                <a:solidFill>
                  <a:schemeClr val="dk1"/>
                </a:solidFill>
              </a:rPr>
              <a:t>BENEFICIOS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208" name="Google Shape;208;p9"/>
          <p:cNvPicPr preferRelativeResize="0"/>
          <p:nvPr/>
        </p:nvPicPr>
        <p:blipFill rotWithShape="1">
          <a:blip r:embed="rId3">
            <a:alphaModFix amt="32000"/>
          </a:blip>
          <a:srcRect l="-1989" r="-3284" b="-5274"/>
          <a:stretch/>
        </p:blipFill>
        <p:spPr>
          <a:xfrm>
            <a:off x="5854425" y="1812388"/>
            <a:ext cx="3012202" cy="2543923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9"/>
          <p:cNvSpPr/>
          <p:nvPr/>
        </p:nvSpPr>
        <p:spPr>
          <a:xfrm rot="-5400000">
            <a:off x="10500" y="367950"/>
            <a:ext cx="843300" cy="864300"/>
          </a:xfrm>
          <a:prstGeom prst="diagStripe">
            <a:avLst>
              <a:gd name="adj" fmla="val 50684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9"/>
          <p:cNvSpPr/>
          <p:nvPr/>
        </p:nvSpPr>
        <p:spPr>
          <a:xfrm rot="-5233600">
            <a:off x="8215681" y="38259"/>
            <a:ext cx="886638" cy="966693"/>
          </a:xfrm>
          <a:prstGeom prst="diagStripe">
            <a:avLst>
              <a:gd name="adj" fmla="val 50000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9"/>
          <p:cNvSpPr/>
          <p:nvPr/>
        </p:nvSpPr>
        <p:spPr>
          <a:xfrm rot="10800000">
            <a:off x="8252634" y="58979"/>
            <a:ext cx="840000" cy="851700"/>
          </a:xfrm>
          <a:prstGeom prst="rtTriangl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9"/>
          <p:cNvSpPr txBox="1"/>
          <p:nvPr/>
        </p:nvSpPr>
        <p:spPr>
          <a:xfrm>
            <a:off x="588875" y="1128125"/>
            <a:ext cx="7725000" cy="40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Optimiza el flujo de información en la empresa, evitando duplicidad de información.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Saca el máximo rendimiento al conocimiento del personal.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Incrementa el capital intelectual en la empresa.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Mejora en la rentabilidad.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La respuesta al mercado es más rápida.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Reduce los costos.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Facilitar el aprendizaje de procesos de la organización.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Disminuye errores, tiempo y recursos que no son necesarios.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La información se encuentra en un mismo lugar con un mismo formato.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875</Words>
  <Application>Microsoft Office PowerPoint</Application>
  <PresentationFormat>Presentación en pantalla (16:9)</PresentationFormat>
  <Paragraphs>171</Paragraphs>
  <Slides>21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5" baseType="lpstr">
      <vt:lpstr>Montserrat</vt:lpstr>
      <vt:lpstr>Lato</vt:lpstr>
      <vt:lpstr>Arial</vt:lpstr>
      <vt:lpstr>Focus</vt:lpstr>
      <vt:lpstr>KNOWLEDGE MANAGEMENT SYSTEM  </vt:lpstr>
      <vt:lpstr>INTRODUCCIÓN</vt:lpstr>
      <vt:lpstr>¿QUÉ ES UN KMS?</vt:lpstr>
      <vt:lpstr>FUNCIONES CLAVES </vt:lpstr>
      <vt:lpstr>COMPONENTES</vt:lpstr>
      <vt:lpstr>TIPOS DE APLICACIÓN DEL KMS</vt:lpstr>
      <vt:lpstr>CUATRO ELEMENTOS CLAVE</vt:lpstr>
      <vt:lpstr>FASES DE IMPLEMENTACIÓN</vt:lpstr>
      <vt:lpstr>BENEFICIOS</vt:lpstr>
      <vt:lpstr>RIESGOS/PROBLEMAS</vt:lpstr>
      <vt:lpstr>PRINCIPALES SOLUCIONES</vt:lpstr>
      <vt:lpstr>CASO REAL - TOYOTA</vt:lpstr>
      <vt:lpstr>¿QUÉ DIFERENCIA A TOYOTA DEL RESTO?</vt:lpstr>
      <vt:lpstr>PROCESO DE LA GESTIÓN DEL CONOCIMIENTO</vt:lpstr>
      <vt:lpstr>PRIMER PASO - PREPARAR A LA ORGANIZACIÓN </vt:lpstr>
      <vt:lpstr>SEGUNDO PASO - IDENTIFICAR EL CONOCIMIENTO CRÍTICO</vt:lpstr>
      <vt:lpstr>TERCER PASO - TRANSFERENCIA DE CONOCIMIENTO</vt:lpstr>
      <vt:lpstr>CUARTO PASO - VERIFICAR  EL APRENDIZAJE Y EL ÉXITO</vt:lpstr>
      <vt:lpstr>PREGUNTAS PLANTEADAS</vt:lpstr>
      <vt:lpstr>CONCLUSIÓN</vt:lpstr>
      <vt:lpstr>¿PREGUNTAS?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KNOWLEDGE MANAGEMENT SYSTEM  </dc:title>
  <cp:lastModifiedBy>Angel Garcia Calleja</cp:lastModifiedBy>
  <cp:revision>2</cp:revision>
  <dcterms:modified xsi:type="dcterms:W3CDTF">2021-12-12T16:42:47Z</dcterms:modified>
</cp:coreProperties>
</file>