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77" r:id="rId11"/>
    <p:sldId id="269" r:id="rId12"/>
    <p:sldId id="279" r:id="rId13"/>
    <p:sldId id="270" r:id="rId14"/>
    <p:sldId id="271" r:id="rId15"/>
    <p:sldId id="273" r:id="rId16"/>
    <p:sldId id="275" r:id="rId17"/>
    <p:sldId id="272" r:id="rId18"/>
    <p:sldId id="280" r:id="rId19"/>
    <p:sldId id="281" r:id="rId20"/>
    <p:sldId id="260" r:id="rId21"/>
  </p:sldIdLst>
  <p:sldSz cx="12192000" cy="6858000"/>
  <p:notesSz cx="6889750" cy="100218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FE5322E-540E-45AC-89C3-7D06841790BB}">
          <p14:sldIdLst>
            <p14:sldId id="256"/>
            <p14:sldId id="257"/>
            <p14:sldId id="258"/>
            <p14:sldId id="259"/>
            <p14:sldId id="264"/>
            <p14:sldId id="265"/>
            <p14:sldId id="266"/>
            <p14:sldId id="267"/>
            <p14:sldId id="268"/>
            <p14:sldId id="277"/>
            <p14:sldId id="269"/>
            <p14:sldId id="279"/>
            <p14:sldId id="270"/>
            <p14:sldId id="271"/>
            <p14:sldId id="273"/>
            <p14:sldId id="275"/>
            <p14:sldId id="272"/>
            <p14:sldId id="280"/>
            <p14:sldId id="28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7240" autoAdjust="0"/>
  </p:normalViewPr>
  <p:slideViewPr>
    <p:cSldViewPr snapToGrid="0">
      <p:cViewPr varScale="1">
        <p:scale>
          <a:sx n="85" d="100"/>
          <a:sy n="85" d="100"/>
        </p:scale>
        <p:origin x="15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BDBE8FE-58B6-4A70-BC4C-56553FF5DDAA}" type="datetimeFigureOut">
              <a:rPr lang="es-ES" smtClean="0"/>
              <a:t>05/07/2022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5CDBE5FA-7178-478B-84DE-991C424F6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84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Presentación del TFG y de mi</a:t>
            </a:r>
          </a:p>
          <a:p>
            <a:endParaRPr lang="es-ES" dirty="0"/>
          </a:p>
          <a:p>
            <a:r>
              <a:rPr lang="es-ES" dirty="0"/>
              <a:t>Soy Hector Bohé Navarrete estudiante del grado de ingeniería electrónica industrial y automática.</a:t>
            </a:r>
          </a:p>
          <a:p>
            <a:endParaRPr lang="es-ES" dirty="0"/>
          </a:p>
          <a:p>
            <a:r>
              <a:rPr lang="es-ES" dirty="0"/>
              <a:t>En este proyecto se realiza el diseño de una maqueta de convertidores DC/DC controlados por microcontrolador con fines didácticos</a:t>
            </a:r>
          </a:p>
          <a:p>
            <a:endParaRPr lang="es-ES" dirty="0"/>
          </a:p>
          <a:p>
            <a:r>
              <a:rPr lang="es-ES" dirty="0"/>
              <a:t>He tenido como tutor a Carlos Ortega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2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msofet</a:t>
            </a:r>
            <a:r>
              <a:rPr lang="es-ES" dirty="0"/>
              <a:t> se activa por tensión que se aplica entre sus terminales de puerta (gate) y fuente (</a:t>
            </a:r>
            <a:r>
              <a:rPr lang="es-ES" dirty="0" err="1"/>
              <a:t>source</a:t>
            </a:r>
            <a:r>
              <a:rPr lang="es-ES" dirty="0"/>
              <a:t>), en el caso del convertidor Buck el terminal fuente del </a:t>
            </a:r>
            <a:r>
              <a:rPr lang="es-ES" dirty="0" err="1"/>
              <a:t>mosfet</a:t>
            </a:r>
            <a:r>
              <a:rPr lang="es-ES" dirty="0"/>
              <a:t> esta conectado a un terminal de la bobina, por lo que la tensión de este punto no será constante, lo que nos resulta aplicar la tensión de activación.</a:t>
            </a:r>
          </a:p>
          <a:p>
            <a:r>
              <a:rPr lang="es-ES" dirty="0"/>
              <a:t>Para ello utilizamos un driver que se encarga de garantizar aplicar la tensión de activación al </a:t>
            </a:r>
            <a:r>
              <a:rPr lang="es-ES" dirty="0" err="1"/>
              <a:t>mosfet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736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caso del convertidor </a:t>
            </a:r>
            <a:r>
              <a:rPr lang="es-ES" dirty="0" err="1"/>
              <a:t>boost</a:t>
            </a:r>
            <a:r>
              <a:rPr lang="es-ES" dirty="0"/>
              <a:t> no tenemos este problema, ya que el terminal fuente (</a:t>
            </a:r>
            <a:r>
              <a:rPr lang="es-ES" dirty="0" err="1"/>
              <a:t>source</a:t>
            </a:r>
            <a:r>
              <a:rPr lang="es-ES" dirty="0"/>
              <a:t>) esta </a:t>
            </a:r>
            <a:r>
              <a:rPr lang="es-ES" dirty="0" err="1"/>
              <a:t>conecatdo</a:t>
            </a:r>
            <a:r>
              <a:rPr lang="es-ES" dirty="0"/>
              <a:t> a masa y es constante. En este caso utilizamos una configuración </a:t>
            </a:r>
            <a:r>
              <a:rPr lang="es-ES" dirty="0" err="1"/>
              <a:t>totem</a:t>
            </a:r>
            <a:r>
              <a:rPr lang="es-ES" dirty="0"/>
              <a:t> pole para la activación del </a:t>
            </a:r>
            <a:r>
              <a:rPr lang="es-ES" dirty="0" err="1"/>
              <a:t>mosfet</a:t>
            </a:r>
            <a:r>
              <a:rPr lang="es-ES" dirty="0"/>
              <a:t>. Con ella garantizamos un cambio rápido entre el estado de activación y desactivación. Ya que la salida del microcontrolador no proporciona la corriente necesaria para un cambio rápido.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719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la selección del convertidor y del modo de funcionamiento se utilizan un pequeño switch de tres posiciones.</a:t>
            </a:r>
          </a:p>
          <a:p>
            <a:r>
              <a:rPr lang="es-ES" dirty="0"/>
              <a:t>Este activa la señal PWM del convertidor correspondiente y aplica la carga a la salida del convertidor.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8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queremos poder medir la corriente que circula por la bobina de cada convertidor se utiliza un sensor de corriente de efecto hall. </a:t>
            </a:r>
            <a:r>
              <a:rPr lang="es-ES" dirty="0" err="1"/>
              <a:t>Erstre</a:t>
            </a:r>
            <a:r>
              <a:rPr lang="es-ES" dirty="0"/>
              <a:t> transforma la corriente que circula por el en una tensión proporcional. Para adaptar su salida al rango de entrada del convertidor AD del </a:t>
            </a:r>
            <a:r>
              <a:rPr lang="es-ES" dirty="0" err="1"/>
              <a:t>microntrolador</a:t>
            </a:r>
            <a:r>
              <a:rPr lang="es-ES" dirty="0"/>
              <a:t> se utiliza un amplificador restador y se amplifica.</a:t>
            </a:r>
          </a:p>
          <a:p>
            <a:r>
              <a:rPr lang="es-ES" dirty="0"/>
              <a:t>Por otro lado se utiliza un divisor de tensión para leer la tensión de salida de cada uno de los convertidores.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33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129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83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40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477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447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15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presentación esta organizada dela siguiente forma:</a:t>
            </a:r>
          </a:p>
          <a:p>
            <a:r>
              <a:rPr lang="es-ES" dirty="0"/>
              <a:t>-Introducción, antecedentes y objetivos del proyecto</a:t>
            </a:r>
          </a:p>
          <a:p>
            <a:r>
              <a:rPr lang="es-ES" dirty="0"/>
              <a:t>-Buck pequeña explicación del funcionamiento teórico y diseño e implementación del circuito</a:t>
            </a:r>
          </a:p>
          <a:p>
            <a:pPr defTabSz="966338">
              <a:defRPr/>
            </a:pPr>
            <a:r>
              <a:rPr lang="es-ES" dirty="0"/>
              <a:t>-</a:t>
            </a:r>
            <a:r>
              <a:rPr lang="es-ES" dirty="0" err="1"/>
              <a:t>Boost</a:t>
            </a:r>
            <a:r>
              <a:rPr lang="es-ES" dirty="0"/>
              <a:t> pequeña explicación del funcionamiento teórico y diseño e implementación del circuito</a:t>
            </a:r>
          </a:p>
          <a:p>
            <a:r>
              <a:rPr lang="es-ES" dirty="0"/>
              <a:t>-Control, etapa que se encarga de la generación de las diferentes señales para el funcionamiento de los convertidores</a:t>
            </a:r>
          </a:p>
          <a:p>
            <a:r>
              <a:rPr lang="es-ES" dirty="0"/>
              <a:t>-Resultados, donde se mostrara algunos de los datos obtenidos tanto con el modelo de simulación como de forma experimental</a:t>
            </a:r>
          </a:p>
          <a:p>
            <a:r>
              <a:rPr lang="es-ES" dirty="0"/>
              <a:t>-Conclusiones obtenidas después de realizar el proyecto y algunas líneas de futuro o aspectos a mejorar.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2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77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los objetivos del proyecto y enumerar las fases que se han llevado a cabo</a:t>
            </a:r>
          </a:p>
          <a:p>
            <a:endParaRPr lang="es-ES" dirty="0"/>
          </a:p>
          <a:p>
            <a:r>
              <a:rPr lang="es-ES" dirty="0"/>
              <a:t>El principal objetivo de este proyecto era la realización de un maqueta con varios convertidores DC/DC para realizar practicas en la signatura de electrónica de potencia.</a:t>
            </a:r>
          </a:p>
          <a:p>
            <a:r>
              <a:rPr lang="es-ES" dirty="0"/>
              <a:t>Se debe poder modificar de una forma sencilla los parámetros de funcionamiento de estos convertidores.</a:t>
            </a:r>
          </a:p>
          <a:p>
            <a:endParaRPr lang="es-ES" dirty="0"/>
          </a:p>
          <a:p>
            <a:r>
              <a:rPr lang="es-ES" dirty="0"/>
              <a:t>Para ello se ha llevado a cabo el estudio de dos convertidores, </a:t>
            </a:r>
            <a:r>
              <a:rPr lang="es-ES" dirty="0" err="1"/>
              <a:t>buck</a:t>
            </a:r>
            <a:r>
              <a:rPr lang="es-ES" dirty="0"/>
              <a:t> y </a:t>
            </a:r>
            <a:r>
              <a:rPr lang="es-ES" dirty="0" err="1"/>
              <a:t>boost</a:t>
            </a:r>
            <a:r>
              <a:rPr lang="es-ES" dirty="0"/>
              <a:t>. </a:t>
            </a:r>
          </a:p>
          <a:p>
            <a:r>
              <a:rPr lang="es-ES" dirty="0"/>
              <a:t>Ambos convertidores se han diseñado con componentes comerciales y se ha realizado el diseño de una etapa de control.</a:t>
            </a:r>
          </a:p>
          <a:p>
            <a:r>
              <a:rPr lang="es-ES" dirty="0"/>
              <a:t>También se ha diseñado un modelo para la simulación de los convertidore utilizando </a:t>
            </a:r>
            <a:r>
              <a:rPr lang="es-ES" dirty="0" err="1"/>
              <a:t>simulink</a:t>
            </a:r>
            <a:r>
              <a:rPr lang="es-ES" dirty="0"/>
              <a:t> y Matlab</a:t>
            </a:r>
          </a:p>
          <a:p>
            <a:r>
              <a:rPr lang="es-ES" dirty="0"/>
              <a:t>Por ultimo se ha implementado los diseños realizados y se han realizados medidas experimentales para verificar el correcto funcionamiento.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47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que es un convertidor Buck:</a:t>
            </a:r>
          </a:p>
          <a:p>
            <a:r>
              <a:rPr lang="es-ES" dirty="0"/>
              <a:t>-Que hace</a:t>
            </a:r>
          </a:p>
          <a:p>
            <a:r>
              <a:rPr lang="es-ES" dirty="0"/>
              <a:t>-Que componentes utiliza</a:t>
            </a:r>
          </a:p>
          <a:p>
            <a:r>
              <a:rPr lang="es-ES" dirty="0"/>
              <a:t>-Principio de funcionamiento</a:t>
            </a:r>
          </a:p>
          <a:p>
            <a:endParaRPr lang="es-ES" dirty="0"/>
          </a:p>
          <a:p>
            <a:r>
              <a:rPr lang="es-ES" dirty="0"/>
              <a:t>Uno de los convertidores DC7DC que se implementan en la maqueta es el convertidor Buck, que es un convertidor reductor, ya que a la salida del mismo se obtiene una tensión menor que a la entada.</a:t>
            </a:r>
          </a:p>
          <a:p>
            <a:r>
              <a:rPr lang="es-ES" dirty="0"/>
              <a:t>Tal como muestra la figura consta de una fuente de alimentación, un interruptor, un diodo, una bobina y un condensador a más de la </a:t>
            </a:r>
            <a:r>
              <a:rPr lang="es-ES" dirty="0" err="1"/>
              <a:t>crag</a:t>
            </a:r>
            <a:r>
              <a:rPr lang="es-ES" dirty="0"/>
              <a:t> que esta representada por una resistencia.</a:t>
            </a:r>
          </a:p>
          <a:p>
            <a:endParaRPr lang="es-ES" dirty="0"/>
          </a:p>
          <a:p>
            <a:r>
              <a:rPr lang="es-ES" dirty="0"/>
              <a:t>El concepto de funcionamiento trata de activar y desactivar el interruptor en una frecuencia  y un ciclo de trabajo concreto para obtener a la salida una tensión menor.</a:t>
            </a:r>
          </a:p>
          <a:p>
            <a:endParaRPr lang="es-ES" dirty="0"/>
          </a:p>
          <a:p>
            <a:r>
              <a:rPr lang="es-ES" dirty="0"/>
              <a:t>Se pueden considerar dos modos de funcionamiento:</a:t>
            </a:r>
          </a:p>
          <a:p>
            <a:r>
              <a:rPr lang="es-ES" dirty="0"/>
              <a:t>El modo de conducción continua que es cuando la corriente que pasa por la bobina nunca llega a cero.</a:t>
            </a:r>
          </a:p>
          <a:p>
            <a:r>
              <a:rPr lang="es-ES" dirty="0"/>
              <a:t>Y después tenemos el caso discontinuo que es el caso donde la corriente por la bobina se hace cero, la bobina se descarga por completo. Este modo de funcionamiento nos </a:t>
            </a:r>
            <a:r>
              <a:rPr lang="es-ES" dirty="0" err="1"/>
              <a:t>nos</a:t>
            </a:r>
            <a:r>
              <a:rPr lang="es-ES" dirty="0"/>
              <a:t> interesa, ya que la tensión de salida depende de la carga.</a:t>
            </a:r>
          </a:p>
          <a:p>
            <a:r>
              <a:rPr lang="es-ES" dirty="0"/>
              <a:t>Entre los dos modos de funcionamiento encontramos el caso limite que es el punto de funcionamiento donde la corriente se hace cero solamente durante un </a:t>
            </a:r>
            <a:r>
              <a:rPr lang="es-ES" dirty="0" err="1"/>
              <a:t>isntante</a:t>
            </a:r>
            <a:r>
              <a:rPr lang="es-ES" dirty="0"/>
              <a:t> de tiempo.</a:t>
            </a:r>
          </a:p>
          <a:p>
            <a:endParaRPr lang="es-ES" dirty="0"/>
          </a:p>
          <a:p>
            <a:r>
              <a:rPr lang="es-ES" dirty="0"/>
              <a:t>Este ultimo caso es importante a la hora del calculo y diseño del circuito.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13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Diseño del convertidor:</a:t>
            </a:r>
          </a:p>
          <a:p>
            <a:r>
              <a:rPr lang="es-ES" dirty="0"/>
              <a:t>-Parámetros deseados y porque</a:t>
            </a:r>
          </a:p>
          <a:p>
            <a:r>
              <a:rPr lang="es-ES" dirty="0"/>
              <a:t>-Características del convertidor</a:t>
            </a:r>
          </a:p>
          <a:p>
            <a:r>
              <a:rPr lang="es-ES" dirty="0"/>
              <a:t>-Se ha calculado los componentes</a:t>
            </a:r>
          </a:p>
          <a:p>
            <a:endParaRPr lang="es-ES" dirty="0"/>
          </a:p>
          <a:p>
            <a:r>
              <a:rPr lang="es-ES" dirty="0"/>
              <a:t>Para el diseño y calculo de los componentes se parte que tenemos una tensión de entrada de 30V y queremos una tensión de salida de 5V y unos 10W.</a:t>
            </a:r>
          </a:p>
          <a:p>
            <a:r>
              <a:rPr lang="es-ES" dirty="0"/>
              <a:t>La frecuencia de trabajo la establecemos a 31.250Hz.</a:t>
            </a:r>
          </a:p>
          <a:p>
            <a:r>
              <a:rPr lang="es-ES" dirty="0"/>
              <a:t>Con estos datos se calcula el valor de la bobina y del condensador para que el rizado de la tensión de salida será menor del 10%</a:t>
            </a:r>
          </a:p>
          <a:p>
            <a:endParaRPr lang="es-ES" dirty="0"/>
          </a:p>
          <a:p>
            <a:r>
              <a:rPr lang="es-ES" dirty="0"/>
              <a:t>El siguiente circuito es el del convertidor Buck, se utiliza un </a:t>
            </a:r>
            <a:r>
              <a:rPr lang="es-ES" dirty="0" err="1"/>
              <a:t>mosfet</a:t>
            </a:r>
            <a:r>
              <a:rPr lang="es-ES" dirty="0"/>
              <a:t> como interruptor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11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41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que es un convertidor </a:t>
            </a:r>
            <a:r>
              <a:rPr lang="es-ES" dirty="0" err="1"/>
              <a:t>Boost</a:t>
            </a:r>
            <a:endParaRPr lang="es-ES" dirty="0"/>
          </a:p>
          <a:p>
            <a:r>
              <a:rPr lang="es-ES" dirty="0"/>
              <a:t>-Que hace</a:t>
            </a:r>
          </a:p>
          <a:p>
            <a:r>
              <a:rPr lang="es-ES" dirty="0"/>
              <a:t>-Que componentes utiliza</a:t>
            </a:r>
          </a:p>
          <a:p>
            <a:r>
              <a:rPr lang="es-ES" dirty="0"/>
              <a:t>-Principio de funcionamiento</a:t>
            </a:r>
          </a:p>
          <a:p>
            <a:endParaRPr lang="es-ES" dirty="0"/>
          </a:p>
          <a:p>
            <a:r>
              <a:rPr lang="es-ES" dirty="0"/>
              <a:t>Para el diseño y calculo de los componentes se parte que tenemos una tensión de entrada de 5V y queremos una tensión de salida de 10V y unos 10W.</a:t>
            </a:r>
          </a:p>
          <a:p>
            <a:r>
              <a:rPr lang="es-ES" dirty="0"/>
              <a:t>La frecuencia de trabajo la establecemos a 31.250Hz.</a:t>
            </a:r>
          </a:p>
          <a:p>
            <a:r>
              <a:rPr lang="es-ES" dirty="0"/>
              <a:t>Con estos datos se calcula el valor de la bobina y del condensador para que el rizado de la tensión de salida será menor del 10%</a:t>
            </a:r>
          </a:p>
          <a:p>
            <a:endParaRPr lang="es-ES" dirty="0"/>
          </a:p>
          <a:p>
            <a:r>
              <a:rPr lang="es-ES" dirty="0"/>
              <a:t>El siguiente circuito es el del convertidor </a:t>
            </a:r>
            <a:r>
              <a:rPr lang="es-ES" dirty="0" err="1"/>
              <a:t>Boost</a:t>
            </a:r>
            <a:r>
              <a:rPr lang="es-ES" dirty="0"/>
              <a:t>, se utiliza un </a:t>
            </a:r>
            <a:r>
              <a:rPr lang="es-ES" dirty="0" err="1"/>
              <a:t>mosfet</a:t>
            </a:r>
            <a:r>
              <a:rPr lang="es-ES" dirty="0"/>
              <a:t> como interruptor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781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controlador ambos convertidores se diseña una etapa de control. El siguiente diagrama muestra un resumen del mismo.</a:t>
            </a:r>
          </a:p>
          <a:p>
            <a:r>
              <a:rPr lang="es-ES" dirty="0"/>
              <a:t>Tenemos una unidad de control, el microcontrolador,  que en nuestro caso será una placa de ARDUINO en concreto Arduino nano</a:t>
            </a:r>
          </a:p>
          <a:p>
            <a:r>
              <a:rPr lang="es-ES" dirty="0"/>
              <a:t>A esta s eles conectaran las diferentes señales de entrada y salida.</a:t>
            </a:r>
          </a:p>
          <a:p>
            <a:r>
              <a:rPr lang="es-ES" dirty="0"/>
              <a:t>Por un lado tenemos las entradas analógicas que para seleccionar la frecuencia y ciclo de trabajo a través de dos potenciómetros más dos entradas por cada convertidor para medir la tensión de entrada y la corriente por la bobina.</a:t>
            </a:r>
          </a:p>
          <a:p>
            <a:r>
              <a:rPr lang="es-ES" dirty="0"/>
              <a:t>Después tenemos 3 entradas digitales que se utilizan para seleccionar el convertidor y el modo de funcionamiento utilizando un pequeño switch. Y 6 salidas digitales que se utilizan para conectar o desconectar las cargas de salida.</a:t>
            </a:r>
          </a:p>
          <a:p>
            <a:r>
              <a:rPr lang="es-ES" dirty="0"/>
              <a:t>Por ultimo tenemos dos salidas PWM que son las que controlaran los interruptores de los convertidores, en nuestro caso los </a:t>
            </a:r>
            <a:r>
              <a:rPr lang="es-ES" dirty="0" err="1"/>
              <a:t>mosfets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0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señales PWM</a:t>
            </a:r>
          </a:p>
          <a:p>
            <a:r>
              <a:rPr lang="es-ES" dirty="0"/>
              <a:t>La señales PWM son aquellas que se definen con un periodo y un tiempo en </a:t>
            </a:r>
            <a:r>
              <a:rPr lang="es-ES" dirty="0" err="1"/>
              <a:t>on</a:t>
            </a:r>
            <a:r>
              <a:rPr lang="es-ES" dirty="0"/>
              <a:t>, tal como muestra la figura la señal se repite cada cierto periodo, que en nuestro caso podemos ajustar modificando la frecuencia.</a:t>
            </a:r>
          </a:p>
          <a:p>
            <a:r>
              <a:rPr lang="es-ES" dirty="0"/>
              <a:t>Y esta activa solo un tiempo del periodo, que es el ciclo de trabajo.</a:t>
            </a:r>
          </a:p>
          <a:p>
            <a:r>
              <a:rPr lang="es-ES" dirty="0"/>
              <a:t>A la derecha tenemos el </a:t>
            </a:r>
            <a:r>
              <a:rPr lang="es-ES" dirty="0" err="1"/>
              <a:t>pinout</a:t>
            </a:r>
            <a:r>
              <a:rPr lang="es-ES" dirty="0"/>
              <a:t> de la placa de ARDUINO la nano, donde </a:t>
            </a:r>
            <a:r>
              <a:rPr lang="es-ES" dirty="0" err="1"/>
              <a:t>iran</a:t>
            </a:r>
            <a:r>
              <a:rPr lang="es-ES" dirty="0"/>
              <a:t> conectadas todas las señales de control.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E5FA-7178-478B-84DE-991C424F665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4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C39C5-5842-6E2F-0DEF-A8109FFE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0B247-A5B5-DA94-372E-A9D8F784F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93D66-86A3-2F24-E73D-026FF0DA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28C-992D-4217-8082-D61D7349BCD9}" type="datetime1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939A8-86EF-BB80-8752-05A84E7E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6E5730-A7BC-F2A9-55E9-30F04FC0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57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864D6-EE94-0DD7-3195-00B26CB1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53F99E-14EF-B384-AE39-DE7B9D8E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7957D-93A6-DC64-34BB-304F2AB7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3E82-B7B1-43CE-B707-3BF5519198F3}" type="datetime1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B8E32-2EAA-BCB8-9169-DBF16E7B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9F6C1-5F1A-9B43-1A69-67CC3EB8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90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F24690-0C28-555D-2231-1D5415D93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76D077-84CF-5A1D-632C-7DA27E59A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0EC2E-9C9C-B5ED-9184-9D587879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982F-5A48-4426-826B-E5E2BA9DA5C5}" type="datetime1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3C038-8712-AC7F-23FE-C7AA9018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35B6F-C4D7-5AA9-ADD3-C408F395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0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B8D7-4C3E-D2A3-F392-36B8FE21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7F3F2-C7BE-7B33-EF17-32F27C2C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BDF37-5F50-BEF3-8DD2-901D109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8DE1-866D-4D8D-9D58-616462A56C0E}" type="datetime1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8EE8F-C306-219A-4655-3704671E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3E1F7-AC1F-5589-6CDB-FB36AAF2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4FF2C-11E4-27A3-47C5-8A4282FC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585ACE-7BC6-895D-F321-9C832590A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453E2-A771-0025-5D56-8F0C600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3213-563D-4F38-9259-8A1B7547CA58}" type="datetime1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8A3CA-2D95-C78E-8885-E7A2AC3E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88F91-1D48-0263-29CA-5D6381C9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9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8FEE-A03D-3AA9-79EA-B15F323A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F60B1F-0D4E-C0E0-0378-2446A1A65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131C5B-C706-D88F-9A02-8BB6FED5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809077-3C6D-965E-ED5F-62F1A6A1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1B92-0685-4CCA-8354-5EF3649AC031}" type="datetime1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61586B-8592-1BA5-D233-C5D44A6E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D3616-CF94-76EA-19C4-281EB3C8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17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5A37E-0257-15EC-1CDA-F993AEE8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4F80DB-7000-88EF-7C52-B8003077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BF86A6-9FA4-4B95-8D79-ADD7C1BB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DD1227-E482-0CC9-A4DE-4B5680D76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C6EE2C-25CF-0684-1CB9-03E3EC7CB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2A6E28-AAFA-3A9F-80DC-62E8E1CF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BA13-4C2E-4EAB-9514-85CCC5C0F553}" type="datetime1">
              <a:rPr lang="es-ES" smtClean="0"/>
              <a:t>05/07/2022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5E76CD-6245-FFE3-5CD9-E8EB5F87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EE36E9-DF4F-A45B-187A-B52E72E8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01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4A571-E986-8FED-A92D-5A4FF2D2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45F042-A810-8554-3A53-BB3328AB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3AEC-1CEA-4DBD-83F0-322674BFB066}" type="datetime1">
              <a:rPr lang="es-ES" smtClean="0"/>
              <a:t>05/07/2022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9D05A-E609-27D1-E1C0-FE83DE16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1CDFC0-7E93-5BD6-DC0C-98E9EFD3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49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9F33D7-567C-E26E-2769-44CDE03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05B6-1597-470C-82F5-FF972A15EE06}" type="datetime1">
              <a:rPr lang="es-ES" smtClean="0"/>
              <a:t>05/07/2022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EB757C-17CD-D9C0-68D3-E7F11878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EC04C6-7727-A520-2172-98CDBCE4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41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CD5BF-F2B5-61B0-AF54-EDD0317D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07C57-FE24-EB4A-F394-A6A3B7E0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029BD2-9A32-1636-D289-3FEC5C9CC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7216C1-8938-FD9A-7A9E-56DC5058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0D4B-320D-4A08-B603-527EBEA20917}" type="datetime1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63CBF-39E3-44C1-60D1-5599E69C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FF6D7-AF6C-3E52-11AD-28635C44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12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DB6CD-6B20-F993-72AB-B6181C84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FB0708-D4E2-D512-6F43-A3244B7AA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921D70-AB42-1C33-4E4E-EB9A614C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81E1A-CF51-96EC-1DE4-5874BA93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12-7197-4B21-9A98-C5D324E088F6}" type="datetime1">
              <a:rPr lang="es-ES" smtClean="0"/>
              <a:t>05/07/2022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C3660E-3360-F26D-389B-10B15AAA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30AC6-A20D-B492-3F61-16F7CB8C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80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8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F6F941-72BA-B380-B012-B9A46322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AF98E2-E629-0633-4BCA-9C04BA59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E67C2-0095-E8F6-5932-F65243E1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1D08-58C2-4A59-8052-08A2840C22B4}" type="datetime1">
              <a:rPr lang="es-ES" smtClean="0"/>
              <a:t>05/07/2022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FD2EF-B653-6134-0E04-F7532C586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F4D2B-FDEC-F147-5E8B-D643AE9BA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53FB-4B95-4137-99BC-FCAF31E05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8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80B1C-CC2F-CC8D-69E1-6743574E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2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Maqueta de convertidores DC/DC controlados por microcontrolador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349B9C-5DEC-8200-3271-C67CDE5C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5106"/>
            <a:ext cx="9144000" cy="2882368"/>
          </a:xfrm>
        </p:spPr>
        <p:txBody>
          <a:bodyPr>
            <a:normAutofit/>
          </a:bodyPr>
          <a:lstStyle/>
          <a:p>
            <a:r>
              <a:rPr lang="es-ES" sz="3100" dirty="0"/>
              <a:t>Héctor Bohé Navarrete</a:t>
            </a:r>
          </a:p>
          <a:p>
            <a:r>
              <a:rPr lang="es-ES" dirty="0"/>
              <a:t>Tutor: Carlos Ortega</a:t>
            </a:r>
          </a:p>
          <a:p>
            <a:r>
              <a:rPr lang="es-ES" dirty="0" err="1"/>
              <a:t>Departament</a:t>
            </a:r>
            <a:r>
              <a:rPr lang="es-ES" dirty="0"/>
              <a:t> </a:t>
            </a:r>
            <a:r>
              <a:rPr lang="es-ES" dirty="0" err="1"/>
              <a:t>d’Electrónica</a:t>
            </a:r>
            <a:endParaRPr lang="es-ES" dirty="0"/>
          </a:p>
          <a:p>
            <a:r>
              <a:rPr lang="es-ES" dirty="0"/>
              <a:t>Grado en Ingeniería Electrónica Industrial y Automática</a:t>
            </a:r>
          </a:p>
          <a:p>
            <a:r>
              <a:rPr lang="it-IT" dirty="0"/>
              <a:t>Escola Universitària Salesiana de Sarrià</a:t>
            </a:r>
          </a:p>
          <a:p>
            <a:r>
              <a:rPr lang="es-ES" dirty="0"/>
              <a:t>7 de julio de 2022</a:t>
            </a:r>
          </a:p>
        </p:txBody>
      </p:sp>
    </p:spTree>
    <p:extLst>
      <p:ext uri="{BB962C8B-B14F-4D97-AF65-F5344CB8AC3E}">
        <p14:creationId xmlns:p14="http://schemas.microsoft.com/office/powerpoint/2010/main" val="146593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47D74-9153-C14E-8C9C-AF0CEDF1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61BF93-5F5B-C209-FCA5-3D47D4FC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Driver Buck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862670A-2BB1-8557-9DFB-16ADED62B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16" name="Marcador de contenido 15" descr="Diagrama&#10;&#10;Descripción generada automáticamente">
            <a:extLst>
              <a:ext uri="{FF2B5EF4-FFF2-40B4-BE49-F238E27FC236}">
                <a16:creationId xmlns:a16="http://schemas.microsoft.com/office/drawing/2014/main" id="{A52D1C2A-6402-21E2-8BF6-8EC90D0528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29718"/>
            <a:ext cx="5421714" cy="2091395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D3A8F-05FE-1785-29AD-67A4C514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8CE49-B27F-6D5F-37F8-EB8CF89B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DE375-3A10-E528-9450-3EE0F8A3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10</a:t>
            </a:fld>
            <a:endParaRPr lang="es-ES" dirty="0"/>
          </a:p>
        </p:txBody>
      </p:sp>
      <p:pic>
        <p:nvPicPr>
          <p:cNvPr id="2050" name="Picture 2" descr="INFINEON IR2301SPBF">
            <a:extLst>
              <a:ext uri="{FF2B5EF4-FFF2-40B4-BE49-F238E27FC236}">
                <a16:creationId xmlns:a16="http://schemas.microsoft.com/office/drawing/2014/main" id="{36214B43-1300-88F7-1E31-49BD02D8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36231"/>
            <a:ext cx="22193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1669CA-F10B-BA90-C992-434B15221CEE}"/>
              </a:ext>
            </a:extLst>
          </p:cNvPr>
          <p:cNvSpPr txBox="1"/>
          <p:nvPr/>
        </p:nvSpPr>
        <p:spPr>
          <a:xfrm>
            <a:off x="8883057" y="4531807"/>
            <a:ext cx="1919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IR2301SPBF</a:t>
            </a:r>
          </a:p>
          <a:p>
            <a:r>
              <a:rPr lang="es-ES" dirty="0"/>
              <a:t>Controlador Doble</a:t>
            </a:r>
          </a:p>
          <a:p>
            <a:pPr lvl="1"/>
            <a:r>
              <a:rPr lang="es-ES" dirty="0"/>
              <a:t>Lado Alto</a:t>
            </a:r>
          </a:p>
          <a:p>
            <a:pPr lvl="1"/>
            <a:r>
              <a:rPr lang="es-ES" dirty="0"/>
              <a:t>Lado Bajo</a:t>
            </a:r>
          </a:p>
          <a:p>
            <a:r>
              <a:rPr lang="es-ES" dirty="0"/>
              <a:t>5V-20V</a:t>
            </a:r>
          </a:p>
          <a:p>
            <a:r>
              <a:rPr lang="es-ES" dirty="0"/>
              <a:t>SOIC-8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2EB38FA-8338-C277-7306-8509DB079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410" y="1197614"/>
            <a:ext cx="3357590" cy="1809112"/>
          </a:xfrm>
          <a:prstGeom prst="rect">
            <a:avLst/>
          </a:prstGeom>
        </p:spPr>
      </p:pic>
      <p:pic>
        <p:nvPicPr>
          <p:cNvPr id="14" name="Marcador de contenido 13" descr="Imagen que contiene objeto, antena, reloj&#10;&#10;Descripción generada automáticamente">
            <a:extLst>
              <a:ext uri="{FF2B5EF4-FFF2-40B4-BE49-F238E27FC236}">
                <a16:creationId xmlns:a16="http://schemas.microsoft.com/office/drawing/2014/main" id="{83BC8D76-A4D4-1B82-339A-869A9368B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3" y="3490275"/>
            <a:ext cx="6202518" cy="2533239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25D6B67-5625-24BB-2C61-83EE30F00F8E}"/>
              </a:ext>
            </a:extLst>
          </p:cNvPr>
          <p:cNvSpPr txBox="1"/>
          <p:nvPr/>
        </p:nvSpPr>
        <p:spPr>
          <a:xfrm>
            <a:off x="3874912" y="994846"/>
            <a:ext cx="610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IRLZ44</a:t>
            </a:r>
          </a:p>
        </p:txBody>
      </p:sp>
    </p:spTree>
    <p:extLst>
      <p:ext uri="{BB962C8B-B14F-4D97-AF65-F5344CB8AC3E}">
        <p14:creationId xmlns:p14="http://schemas.microsoft.com/office/powerpoint/2010/main" val="70558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12DB9-8D2E-6E5D-116C-23614EF2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</a:t>
            </a:r>
          </a:p>
        </p:txBody>
      </p:sp>
      <p:pic>
        <p:nvPicPr>
          <p:cNvPr id="11" name="Marcador de contenido 10" descr="Diagrama, Esquemático&#10;&#10;Descripción generada automáticamente">
            <a:extLst>
              <a:ext uri="{FF2B5EF4-FFF2-40B4-BE49-F238E27FC236}">
                <a16:creationId xmlns:a16="http://schemas.microsoft.com/office/drawing/2014/main" id="{E2D03D59-0D7F-BD33-9AE3-16E15463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63" y="1788926"/>
            <a:ext cx="3099137" cy="3610645"/>
          </a:xfrm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674A2E-E61A-1770-8AF1-B49CF54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B17184-C6F2-2431-95EB-D3E7F280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71AEF4-BFB2-0760-FB15-E834F09D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42C82B-C95E-1F24-505A-37F2288236B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38212" y="1545696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BOOST</a:t>
            </a:r>
          </a:p>
        </p:txBody>
      </p:sp>
      <p:pic>
        <p:nvPicPr>
          <p:cNvPr id="14" name="Marcador de contenido 10" descr="Imagen que contiene objeto, reloj, antena&#10;&#10;Descripción generada automáticamente">
            <a:extLst>
              <a:ext uri="{FF2B5EF4-FFF2-40B4-BE49-F238E27FC236}">
                <a16:creationId xmlns:a16="http://schemas.microsoft.com/office/drawing/2014/main" id="{DDC1676B-0CA1-C4AA-8B0B-A4F27B66A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" y="2782769"/>
            <a:ext cx="7935778" cy="316041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E936931-73A9-3BE7-5F39-0DC3AE287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669" y="1027906"/>
            <a:ext cx="3357590" cy="180911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1F98E0D-5F09-B168-8FEE-997FA2F1B53D}"/>
              </a:ext>
            </a:extLst>
          </p:cNvPr>
          <p:cNvSpPr txBox="1"/>
          <p:nvPr/>
        </p:nvSpPr>
        <p:spPr>
          <a:xfrm>
            <a:off x="7035800" y="810610"/>
            <a:ext cx="610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IRLZ44</a:t>
            </a:r>
          </a:p>
        </p:txBody>
      </p:sp>
    </p:spTree>
    <p:extLst>
      <p:ext uri="{BB962C8B-B14F-4D97-AF65-F5344CB8AC3E}">
        <p14:creationId xmlns:p14="http://schemas.microsoft.com/office/powerpoint/2010/main" val="56578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12DB9-8D2E-6E5D-116C-23614EF2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</a:t>
            </a:r>
          </a:p>
        </p:txBody>
      </p:sp>
      <p:pic>
        <p:nvPicPr>
          <p:cNvPr id="13" name="Marcador de contenido 1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282E050D-98EE-0D52-D658-FC1EAD753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7" y="2568223"/>
            <a:ext cx="6260865" cy="2568385"/>
          </a:xfrm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674A2E-E61A-1770-8AF1-B49CF54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B17184-C6F2-2431-95EB-D3E7F280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71AEF4-BFB2-0760-FB15-E834F09D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12</a:t>
            </a:fld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677865-02B4-D818-CAD1-CEE4FBC0F0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82147" y="1688748"/>
            <a:ext cx="5183187" cy="8239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Selección de modo</a:t>
            </a:r>
          </a:p>
        </p:txBody>
      </p: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5DE2973E-ADA6-1C70-12DB-8F93DEC5B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11820"/>
              </p:ext>
            </p:extLst>
          </p:nvPr>
        </p:nvGraphicFramePr>
        <p:xfrm>
          <a:off x="7744179" y="1490133"/>
          <a:ext cx="3714042" cy="4665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8014">
                  <a:extLst>
                    <a:ext uri="{9D8B030D-6E8A-4147-A177-3AD203B41FA5}">
                      <a16:colId xmlns:a16="http://schemas.microsoft.com/office/drawing/2014/main" val="2421231241"/>
                    </a:ext>
                  </a:extLst>
                </a:gridCol>
                <a:gridCol w="1238014">
                  <a:extLst>
                    <a:ext uri="{9D8B030D-6E8A-4147-A177-3AD203B41FA5}">
                      <a16:colId xmlns:a16="http://schemas.microsoft.com/office/drawing/2014/main" val="2999817872"/>
                    </a:ext>
                  </a:extLst>
                </a:gridCol>
                <a:gridCol w="1238014">
                  <a:extLst>
                    <a:ext uri="{9D8B030D-6E8A-4147-A177-3AD203B41FA5}">
                      <a16:colId xmlns:a16="http://schemas.microsoft.com/office/drawing/2014/main" val="295763420"/>
                    </a:ext>
                  </a:extLst>
                </a:gridCol>
              </a:tblGrid>
              <a:tr h="548922">
                <a:tc gridSpan="3">
                  <a:txBody>
                    <a:bodyPr/>
                    <a:lstStyle/>
                    <a:p>
                      <a:r>
                        <a:rPr lang="es-ES" sz="2400" dirty="0"/>
                        <a:t>BUCK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41382"/>
                  </a:ext>
                </a:extLst>
              </a:tr>
              <a:tr h="548922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CCM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2Ω</a:t>
                      </a:r>
                      <a:endParaRPr lang="es-E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485544"/>
                  </a:ext>
                </a:extLst>
              </a:tr>
              <a:tr h="548922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DCM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10</a:t>
                      </a:r>
                      <a:r>
                        <a:rPr lang="el-GR" sz="2400" dirty="0"/>
                        <a:t>Ω</a:t>
                      </a:r>
                      <a:endParaRPr lang="es-E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776502"/>
                  </a:ext>
                </a:extLst>
              </a:tr>
              <a:tr h="548922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Limite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5</a:t>
                      </a:r>
                      <a:r>
                        <a:rPr lang="el-GR" sz="2400" dirty="0"/>
                        <a:t>Ω</a:t>
                      </a:r>
                      <a:endParaRPr lang="es-E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175272"/>
                  </a:ext>
                </a:extLst>
              </a:tr>
              <a:tr h="548922">
                <a:tc gridSpan="3">
                  <a:txBody>
                    <a:bodyPr/>
                    <a:lstStyle/>
                    <a:p>
                      <a:r>
                        <a:rPr lang="es-ES" sz="2400" dirty="0"/>
                        <a:t>BOOST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55415"/>
                  </a:ext>
                </a:extLst>
              </a:tr>
              <a:tr h="548922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CCM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8</a:t>
                      </a:r>
                      <a:r>
                        <a:rPr lang="el-GR" sz="2400" dirty="0"/>
                        <a:t>Ω</a:t>
                      </a:r>
                      <a:endParaRPr lang="es-E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11981"/>
                  </a:ext>
                </a:extLst>
              </a:tr>
              <a:tr h="548922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DCM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20</a:t>
                      </a:r>
                      <a:r>
                        <a:rPr lang="el-GR" sz="2400" dirty="0"/>
                        <a:t>Ω</a:t>
                      </a:r>
                      <a:endParaRPr lang="es-E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644219"/>
                  </a:ext>
                </a:extLst>
              </a:tr>
              <a:tr h="548922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Limite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10</a:t>
                      </a:r>
                      <a:r>
                        <a:rPr lang="el-GR" sz="2400" dirty="0"/>
                        <a:t>Ω</a:t>
                      </a:r>
                      <a:endParaRPr lang="es-E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02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87038-1D2D-7857-F4F3-3842F6CC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9627A-4DA5-CBC9-1167-1810CA04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Sensor de corriente</a:t>
            </a:r>
          </a:p>
        </p:txBody>
      </p:sp>
      <p:pic>
        <p:nvPicPr>
          <p:cNvPr id="13" name="Marcador de contenido 1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3B624DD-7260-7BFB-6D85-08D5020C12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4" y="2818897"/>
            <a:ext cx="2322571" cy="235794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95E9D5-8F7B-28E0-C644-5829402CE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Medir tensión</a:t>
            </a:r>
          </a:p>
        </p:txBody>
      </p:sp>
      <p:pic>
        <p:nvPicPr>
          <p:cNvPr id="15" name="Marcador de contenido 14" descr="Diagrama, Esquemático&#10;&#10;Descripción generada automáticamente">
            <a:extLst>
              <a:ext uri="{FF2B5EF4-FFF2-40B4-BE49-F238E27FC236}">
                <a16:creationId xmlns:a16="http://schemas.microsoft.com/office/drawing/2014/main" id="{DE753243-15DA-01FA-B1E0-BC42576FB7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8" y="2747036"/>
            <a:ext cx="3008224" cy="2649730"/>
          </a:xfrm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93B2AA-5F47-1264-5BD4-DBB44111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9322B8-1EA9-7885-8B51-2DFC7AF5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599920-A607-34C8-24EF-631A286D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13</a:t>
            </a:fld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21D81F-D1E7-63DC-A305-FAA055716C5D}"/>
              </a:ext>
            </a:extLst>
          </p:cNvPr>
          <p:cNvSpPr txBox="1"/>
          <p:nvPr/>
        </p:nvSpPr>
        <p:spPr>
          <a:xfrm>
            <a:off x="4038600" y="3006726"/>
            <a:ext cx="1846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HMSR 6-SMS</a:t>
            </a:r>
          </a:p>
          <a:p>
            <a:r>
              <a:rPr lang="es-ES" sz="2400" dirty="0"/>
              <a:t>300 KHz</a:t>
            </a:r>
          </a:p>
          <a:p>
            <a:r>
              <a:rPr lang="es-ES" sz="2400" dirty="0"/>
              <a:t>6 A</a:t>
            </a:r>
          </a:p>
          <a:p>
            <a:r>
              <a:rPr lang="es-ES" sz="2400" dirty="0"/>
              <a:t>133.33mV/A</a:t>
            </a:r>
          </a:p>
          <a:p>
            <a:r>
              <a:rPr lang="es-ES" sz="2400" dirty="0"/>
              <a:t>5 </a:t>
            </a:r>
            <a:r>
              <a:rPr lang="es-ES" sz="2400" dirty="0" err="1"/>
              <a:t>Vdc</a:t>
            </a:r>
            <a:endParaRPr lang="es-ES" sz="2400" dirty="0"/>
          </a:p>
          <a:p>
            <a:r>
              <a:rPr lang="es-ES" sz="2400" dirty="0"/>
              <a:t>SOIC16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9E6CEB-C6F0-1CD2-FA12-8D70C87C1AB9}"/>
              </a:ext>
            </a:extLst>
          </p:cNvPr>
          <p:cNvSpPr txBox="1"/>
          <p:nvPr/>
        </p:nvSpPr>
        <p:spPr>
          <a:xfrm>
            <a:off x="9462911" y="2747036"/>
            <a:ext cx="2484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Divisor de tensión</a:t>
            </a:r>
          </a:p>
          <a:p>
            <a:r>
              <a:rPr lang="es-ES" sz="2400" dirty="0" err="1"/>
              <a:t>Vin</a:t>
            </a:r>
            <a:r>
              <a:rPr lang="es-ES" sz="2400" dirty="0"/>
              <a:t> = 30V</a:t>
            </a:r>
          </a:p>
          <a:p>
            <a:r>
              <a:rPr lang="es-ES" sz="2400" dirty="0"/>
              <a:t>Vout = 5V</a:t>
            </a:r>
          </a:p>
        </p:txBody>
      </p:sp>
    </p:spTree>
    <p:extLst>
      <p:ext uri="{BB962C8B-B14F-4D97-AF65-F5344CB8AC3E}">
        <p14:creationId xmlns:p14="http://schemas.microsoft.com/office/powerpoint/2010/main" val="393755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80F5-F1F4-3E35-79E1-B0494D1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11" name="Marcador de contenido 10" descr="Diagrama, Esquemático&#10;&#10;Descripción generada automáticamente">
            <a:extLst>
              <a:ext uri="{FF2B5EF4-FFF2-40B4-BE49-F238E27FC236}">
                <a16:creationId xmlns:a16="http://schemas.microsoft.com/office/drawing/2014/main" id="{9F30BB24-75F0-6325-39F4-D014E1F31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9" y="1825625"/>
            <a:ext cx="10340962" cy="4351338"/>
          </a:xfrm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58CB31-91D5-229C-0A53-90F27270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351177-5B31-C7C1-E83D-7FC765EC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673611-0A24-5969-11E5-C23BC42F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14</a:t>
            </a:fld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5FD1-4467-8F17-F51A-9881FADAD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5519" y="1368426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Simulación </a:t>
            </a:r>
            <a:r>
              <a:rPr lang="es-ES" dirty="0" err="1"/>
              <a:t>buck</a:t>
            </a:r>
            <a:endParaRPr lang="es-ES" dirty="0"/>
          </a:p>
        </p:txBody>
      </p:sp>
      <p:pic>
        <p:nvPicPr>
          <p:cNvPr id="1026" name="Picture 2" descr="Matlab &amp; Simulink">
            <a:extLst>
              <a:ext uri="{FF2B5EF4-FFF2-40B4-BE49-F238E27FC236}">
                <a16:creationId xmlns:a16="http://schemas.microsoft.com/office/drawing/2014/main" id="{847B0B42-ECD4-9EB7-A1CB-BD636737B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008" y="5090462"/>
            <a:ext cx="3058845" cy="10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5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E057F-CFC4-E1B6-CA96-0FEB2261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</a:t>
            </a:r>
          </a:p>
        </p:txBody>
      </p:sp>
      <p:pic>
        <p:nvPicPr>
          <p:cNvPr id="11" name="Marcador de contenido 10" descr="Gráfico, Diagrama&#10;&#10;Descripción generada automáticamente con confianza media">
            <a:extLst>
              <a:ext uri="{FF2B5EF4-FFF2-40B4-BE49-F238E27FC236}">
                <a16:creationId xmlns:a16="http://schemas.microsoft.com/office/drawing/2014/main" id="{9074734D-59BE-C3AE-A15A-79E9E1528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08" y="2030736"/>
            <a:ext cx="5009092" cy="375682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3B068-AD5B-8755-8450-AB7A1A85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DCC34-53DA-E0A1-919D-B71A6995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A714D-3629-535A-8E25-4371DFF1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15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154F6B-ED41-BA6B-F269-763A790C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9092"/>
            <a:ext cx="4648200" cy="388846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6A4903-3B5D-8C92-BE99-DB25D97233E3}"/>
              </a:ext>
            </a:extLst>
          </p:cNvPr>
          <p:cNvSpPr txBox="1"/>
          <p:nvPr/>
        </p:nvSpPr>
        <p:spPr>
          <a:xfrm>
            <a:off x="4005405" y="1306714"/>
            <a:ext cx="41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Buck: tensión en bornes de la bobina CCM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318710-A4D3-A328-A8A3-BEFE23172817}"/>
              </a:ext>
            </a:extLst>
          </p:cNvPr>
          <p:cNvSpPr txBox="1"/>
          <p:nvPr/>
        </p:nvSpPr>
        <p:spPr>
          <a:xfrm>
            <a:off x="2141828" y="588728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Simulación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35FA95-F247-F2FD-9090-79E501357EEC}"/>
              </a:ext>
            </a:extLst>
          </p:cNvPr>
          <p:cNvSpPr txBox="1"/>
          <p:nvPr/>
        </p:nvSpPr>
        <p:spPr>
          <a:xfrm>
            <a:off x="7828782" y="588728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Medición</a:t>
            </a:r>
          </a:p>
        </p:txBody>
      </p:sp>
    </p:spTree>
    <p:extLst>
      <p:ext uri="{BB962C8B-B14F-4D97-AF65-F5344CB8AC3E}">
        <p14:creationId xmlns:p14="http://schemas.microsoft.com/office/powerpoint/2010/main" val="288099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E057F-CFC4-E1B6-CA96-0FEB2261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3B068-AD5B-8755-8450-AB7A1A85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DCC34-53DA-E0A1-919D-B71A6995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A714D-3629-535A-8E25-4371DFF1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16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6A4903-3B5D-8C92-BE99-DB25D97233E3}"/>
              </a:ext>
            </a:extLst>
          </p:cNvPr>
          <p:cNvSpPr txBox="1"/>
          <p:nvPr/>
        </p:nvSpPr>
        <p:spPr>
          <a:xfrm>
            <a:off x="4005405" y="1306714"/>
            <a:ext cx="339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Buck: corriente por la bobina CCM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318710-A4D3-A328-A8A3-BEFE23172817}"/>
              </a:ext>
            </a:extLst>
          </p:cNvPr>
          <p:cNvSpPr txBox="1"/>
          <p:nvPr/>
        </p:nvSpPr>
        <p:spPr>
          <a:xfrm>
            <a:off x="2141828" y="588728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Simulación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35FA95-F247-F2FD-9090-79E501357EEC}"/>
              </a:ext>
            </a:extLst>
          </p:cNvPr>
          <p:cNvSpPr txBox="1"/>
          <p:nvPr/>
        </p:nvSpPr>
        <p:spPr>
          <a:xfrm>
            <a:off x="7828782" y="5887287"/>
            <a:ext cx="198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Medición 100mV/A</a:t>
            </a:r>
          </a:p>
        </p:txBody>
      </p:sp>
      <p:pic>
        <p:nvPicPr>
          <p:cNvPr id="16" name="Marcador de contenido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761580F-368B-69CD-B15B-B8A59E0DF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06" y="1825625"/>
            <a:ext cx="5370922" cy="4028192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2645B1-D5B2-A734-5454-887D2443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4796965" cy="39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80F5-F1F4-3E35-79E1-B0494D1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15" name="Marcador de contenido 14" descr="Gráfico, Diagrama&#10;&#10;Descripción generada automáticamente">
            <a:extLst>
              <a:ext uri="{FF2B5EF4-FFF2-40B4-BE49-F238E27FC236}">
                <a16:creationId xmlns:a16="http://schemas.microsoft.com/office/drawing/2014/main" id="{3E1A9FC3-555F-56E9-788E-4A0B347FE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235"/>
            <a:ext cx="10515600" cy="4058118"/>
          </a:xfrm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58CB31-91D5-229C-0A53-90F27270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351177-5B31-C7C1-E83D-7FC765EC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673611-0A24-5969-11E5-C23BC42F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17</a:t>
            </a:fld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5FD1-4467-8F17-F51A-9881FADAD4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560279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Simulación </a:t>
            </a:r>
            <a:r>
              <a:rPr lang="es-ES" dirty="0" err="1"/>
              <a:t>boost</a:t>
            </a:r>
            <a:endParaRPr lang="es-ES" dirty="0"/>
          </a:p>
        </p:txBody>
      </p:sp>
      <p:pic>
        <p:nvPicPr>
          <p:cNvPr id="16" name="Picture 2" descr="Matlab &amp; Simulink">
            <a:extLst>
              <a:ext uri="{FF2B5EF4-FFF2-40B4-BE49-F238E27FC236}">
                <a16:creationId xmlns:a16="http://schemas.microsoft.com/office/drawing/2014/main" id="{C9A32284-C978-0E02-0932-E060817FA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008" y="5090462"/>
            <a:ext cx="3058845" cy="10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0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E057F-CFC4-E1B6-CA96-0FEB2261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3B068-AD5B-8755-8450-AB7A1A85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DCC34-53DA-E0A1-919D-B71A6995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A714D-3629-535A-8E25-4371DFF1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18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6A4903-3B5D-8C92-BE99-DB25D97233E3}"/>
              </a:ext>
            </a:extLst>
          </p:cNvPr>
          <p:cNvSpPr txBox="1"/>
          <p:nvPr/>
        </p:nvSpPr>
        <p:spPr>
          <a:xfrm>
            <a:off x="4005405" y="1306714"/>
            <a:ext cx="48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Boost</a:t>
            </a:r>
            <a:r>
              <a:rPr lang="es-ES" dirty="0"/>
              <a:t>: tensión en bornes de la bobina Caso límite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318710-A4D3-A328-A8A3-BEFE23172817}"/>
              </a:ext>
            </a:extLst>
          </p:cNvPr>
          <p:cNvSpPr txBox="1"/>
          <p:nvPr/>
        </p:nvSpPr>
        <p:spPr>
          <a:xfrm>
            <a:off x="2141828" y="588728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Simulación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35FA95-F247-F2FD-9090-79E501357EEC}"/>
              </a:ext>
            </a:extLst>
          </p:cNvPr>
          <p:cNvSpPr txBox="1"/>
          <p:nvPr/>
        </p:nvSpPr>
        <p:spPr>
          <a:xfrm>
            <a:off x="7828782" y="588728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Medición</a:t>
            </a: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B1A2F2AB-690F-9D46-BBF9-3755D116D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7963" y="1714366"/>
            <a:ext cx="5287955" cy="4025456"/>
          </a:xfr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5A9DC30-4CEF-FC06-1593-85AA92D3E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2" y="1718028"/>
            <a:ext cx="4663112" cy="40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E057F-CFC4-E1B6-CA96-0FEB2261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3B068-AD5B-8755-8450-AB7A1A85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DCC34-53DA-E0A1-919D-B71A6995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A714D-3629-535A-8E25-4371DFF1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19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6A4903-3B5D-8C92-BE99-DB25D97233E3}"/>
              </a:ext>
            </a:extLst>
          </p:cNvPr>
          <p:cNvSpPr txBox="1"/>
          <p:nvPr/>
        </p:nvSpPr>
        <p:spPr>
          <a:xfrm>
            <a:off x="4005405" y="1306714"/>
            <a:ext cx="40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Boost</a:t>
            </a:r>
            <a:r>
              <a:rPr lang="es-ES" dirty="0"/>
              <a:t>: corriente por la bobina Caso límite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318710-A4D3-A328-A8A3-BEFE23172817}"/>
              </a:ext>
            </a:extLst>
          </p:cNvPr>
          <p:cNvSpPr txBox="1"/>
          <p:nvPr/>
        </p:nvSpPr>
        <p:spPr>
          <a:xfrm>
            <a:off x="2141828" y="588728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Simulación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35FA95-F247-F2FD-9090-79E501357EEC}"/>
              </a:ext>
            </a:extLst>
          </p:cNvPr>
          <p:cNvSpPr txBox="1"/>
          <p:nvPr/>
        </p:nvSpPr>
        <p:spPr>
          <a:xfrm>
            <a:off x="7828782" y="5887287"/>
            <a:ext cx="198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Medición 100mV/A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FFBABC-9A68-83E0-BA39-7E40E020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01" y="1643754"/>
            <a:ext cx="5597499" cy="3949540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5CFD8E6C-0D68-8963-C909-E13BE16CC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0527" y="1643754"/>
            <a:ext cx="4975774" cy="4136354"/>
          </a:xfrm>
        </p:spPr>
      </p:pic>
    </p:spTree>
    <p:extLst>
      <p:ext uri="{BB962C8B-B14F-4D97-AF65-F5344CB8AC3E}">
        <p14:creationId xmlns:p14="http://schemas.microsoft.com/office/powerpoint/2010/main" val="328658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D98DC-0EA7-216D-E242-BECC6270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5D62B-3490-C7E5-EF07-673794B9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88" y="1825625"/>
            <a:ext cx="10123311" cy="4351338"/>
          </a:xfrm>
        </p:spPr>
        <p:txBody>
          <a:bodyPr/>
          <a:lstStyle/>
          <a:p>
            <a:r>
              <a:rPr lang="es-ES" sz="4400" dirty="0"/>
              <a:t>Introducción</a:t>
            </a:r>
          </a:p>
          <a:p>
            <a:r>
              <a:rPr lang="es-ES" sz="4400" dirty="0"/>
              <a:t>Buck</a:t>
            </a:r>
          </a:p>
          <a:p>
            <a:r>
              <a:rPr lang="es-ES" sz="4400" dirty="0" err="1"/>
              <a:t>Boost</a:t>
            </a:r>
            <a:endParaRPr lang="es-ES" sz="4400" dirty="0"/>
          </a:p>
          <a:p>
            <a:r>
              <a:rPr lang="es-ES" sz="4400" dirty="0"/>
              <a:t>Control</a:t>
            </a:r>
          </a:p>
          <a:p>
            <a:r>
              <a:rPr lang="es-ES" sz="4400" dirty="0"/>
              <a:t>Resultados</a:t>
            </a:r>
          </a:p>
          <a:p>
            <a:r>
              <a:rPr lang="es-ES" sz="4400" dirty="0"/>
              <a:t>Conclusiones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39E27-5541-3B65-C199-15DC8EB0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D8671-E9C8-A66A-AEF9-0D403C39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A006D-88CE-E84A-198E-9F6543B1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89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8B9A-3DBD-4E4B-93A8-93058DBB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910C6-C3D1-F9DF-55B7-AA9D3778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maqueta de convertidores DC/DC controlados por microcontrolador</a:t>
            </a:r>
          </a:p>
          <a:p>
            <a:r>
              <a:rPr lang="es-ES" dirty="0"/>
              <a:t>Estudio y diseño de los convertidores </a:t>
            </a:r>
            <a:r>
              <a:rPr lang="es-ES" dirty="0" err="1"/>
              <a:t>buck</a:t>
            </a:r>
            <a:r>
              <a:rPr lang="es-ES" dirty="0"/>
              <a:t> y </a:t>
            </a:r>
            <a:r>
              <a:rPr lang="es-ES" dirty="0" err="1"/>
              <a:t>boost</a:t>
            </a:r>
            <a:endParaRPr lang="es-ES" dirty="0"/>
          </a:p>
          <a:p>
            <a:r>
              <a:rPr lang="es-ES" dirty="0"/>
              <a:t>Modelo de simulación de los dos convertidores</a:t>
            </a:r>
          </a:p>
          <a:p>
            <a:r>
              <a:rPr lang="es-ES" dirty="0"/>
              <a:t>Diseño etapa de control</a:t>
            </a:r>
          </a:p>
          <a:p>
            <a:r>
              <a:rPr lang="es-ES" dirty="0"/>
              <a:t>Medidas experimentales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+ Control y adquisición de datos mediante un PC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98B56-343D-B912-81C6-5C7D83D8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7F8228-E36C-8F6F-5EEB-E3B3E670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85CC0-4877-2FE2-3AB7-3B9854D5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44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1761A-9C89-A59D-BF5E-D4B7B7D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6568BF-4E6F-C4E5-EC85-603F3D34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07/07/2022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BAAC40-C40A-82DC-B3BC-79A15DBF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46DDC-761C-9A34-CA40-69C6A80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A753FB-4B95-4137-99BC-FCAF31E05DC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89EB4FA-1DBB-B754-0067-451E66AD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Diseñar una maqueta de convertidores DC/DC controlados por microcontrolador para la asignatura de Electrónica de potencia.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Estudio y diseño de los convertidore </a:t>
            </a:r>
            <a:r>
              <a:rPr lang="es-ES" dirty="0" err="1"/>
              <a:t>buck</a:t>
            </a:r>
            <a:r>
              <a:rPr lang="es-ES" dirty="0"/>
              <a:t>, </a:t>
            </a:r>
            <a:r>
              <a:rPr lang="es-ES" dirty="0" err="1"/>
              <a:t>boost</a:t>
            </a:r>
            <a:r>
              <a:rPr lang="es-ES" dirty="0"/>
              <a:t> y etapa de control</a:t>
            </a:r>
          </a:p>
          <a:p>
            <a:pPr marL="0" indent="0">
              <a:buNone/>
            </a:pPr>
            <a:r>
              <a:rPr lang="es-ES" dirty="0"/>
              <a:t>Simulación de los convertidores</a:t>
            </a:r>
          </a:p>
          <a:p>
            <a:pPr marL="0" indent="0">
              <a:buNone/>
            </a:pPr>
            <a:r>
              <a:rPr lang="es-ES" dirty="0"/>
              <a:t>Medidas experimentales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84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2F2F3-2515-AA90-9B23-7A5A1534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Convertidor BUCK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278D7C-AFB3-A554-1125-E2917F774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3911" y="1253331"/>
            <a:ext cx="8502734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4A74BD-0CA9-C2A7-756C-DF6F43C59462}"/>
              </a:ext>
            </a:extLst>
          </p:cNvPr>
          <p:cNvSpPr txBox="1"/>
          <p:nvPr/>
        </p:nvSpPr>
        <p:spPr>
          <a:xfrm>
            <a:off x="724619" y="2035834"/>
            <a:ext cx="2620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Convertidor DC/DC</a:t>
            </a:r>
          </a:p>
          <a:p>
            <a:endParaRPr lang="es-ES" sz="2400" b="1" dirty="0"/>
          </a:p>
          <a:p>
            <a:r>
              <a:rPr lang="es-ES" sz="2400" b="1" dirty="0"/>
              <a:t>Vo&lt;</a:t>
            </a:r>
            <a:r>
              <a:rPr lang="es-ES" sz="2400" b="1" dirty="0" err="1"/>
              <a:t>Vd</a:t>
            </a:r>
            <a:endParaRPr lang="es-ES" sz="2400" b="1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F824CC-4E7A-4EAA-82DC-7582F59A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D374BA-5A08-E1F8-1473-76D97FB1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8D13066-F721-9475-D1DA-185E0EEA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4</a:t>
            </a:fld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B6532B-BF82-7AD0-C601-7FB8E06399D7}"/>
              </a:ext>
            </a:extLst>
          </p:cNvPr>
          <p:cNvSpPr txBox="1"/>
          <p:nvPr/>
        </p:nvSpPr>
        <p:spPr>
          <a:xfrm>
            <a:off x="724619" y="3860086"/>
            <a:ext cx="42805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Modos de funcionamiento</a:t>
            </a:r>
          </a:p>
          <a:p>
            <a:r>
              <a:rPr lang="es-ES" b="1" dirty="0"/>
              <a:t>CCM</a:t>
            </a:r>
          </a:p>
          <a:p>
            <a:r>
              <a:rPr lang="es-ES" dirty="0"/>
              <a:t> Modo de conducción continua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IL &gt; 0</a:t>
            </a:r>
          </a:p>
          <a:p>
            <a:r>
              <a:rPr lang="es-ES" b="1" dirty="0"/>
              <a:t>DCM</a:t>
            </a:r>
          </a:p>
          <a:p>
            <a:r>
              <a:rPr lang="es-ES" dirty="0"/>
              <a:t>Modo de conducción discontinua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IL&lt;0</a:t>
            </a:r>
          </a:p>
          <a:p>
            <a:r>
              <a:rPr lang="es-ES" b="1" dirty="0"/>
              <a:t>Caso limite</a:t>
            </a:r>
          </a:p>
        </p:txBody>
      </p:sp>
    </p:spTree>
    <p:extLst>
      <p:ext uri="{BB962C8B-B14F-4D97-AF65-F5344CB8AC3E}">
        <p14:creationId xmlns:p14="http://schemas.microsoft.com/office/powerpoint/2010/main" val="299568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FD828-1838-3BCD-9541-8DB89400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BUCK</a:t>
            </a:r>
          </a:p>
        </p:txBody>
      </p:sp>
      <p:pic>
        <p:nvPicPr>
          <p:cNvPr id="8" name="Marcador de contenido 7" descr="Imagen que contiene objeto, antena, reloj&#10;&#10;Descripción generada automáticamente">
            <a:extLst>
              <a:ext uri="{FF2B5EF4-FFF2-40B4-BE49-F238E27FC236}">
                <a16:creationId xmlns:a16="http://schemas.microsoft.com/office/drawing/2014/main" id="{E73567D1-E54C-A39F-F84B-ABD0BF74D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59" y="1690687"/>
            <a:ext cx="8416541" cy="3437493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C625-C4D8-E8F8-3804-31DEFC31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A2A11-2DAF-743B-64F2-36D9E8C3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44CD8-3F21-19E2-1FE4-3B3C4A53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5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C616F2-BC0D-1F12-54D8-9F8B99C80306}"/>
              </a:ext>
            </a:extLst>
          </p:cNvPr>
          <p:cNvSpPr txBox="1"/>
          <p:nvPr/>
        </p:nvSpPr>
        <p:spPr>
          <a:xfrm>
            <a:off x="904973" y="2318994"/>
            <a:ext cx="18389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Vd</a:t>
            </a:r>
            <a:r>
              <a:rPr lang="es-ES" sz="2400" dirty="0"/>
              <a:t> = 30V</a:t>
            </a:r>
          </a:p>
          <a:p>
            <a:r>
              <a:rPr lang="es-ES" sz="2400" dirty="0"/>
              <a:t>Vo = 5V</a:t>
            </a:r>
          </a:p>
          <a:p>
            <a:r>
              <a:rPr lang="es-ES" sz="2400" dirty="0"/>
              <a:t>Po=10W</a:t>
            </a:r>
          </a:p>
          <a:p>
            <a:r>
              <a:rPr lang="es-ES" sz="2400" dirty="0" err="1"/>
              <a:t>fr</a:t>
            </a:r>
            <a:r>
              <a:rPr lang="es-ES" sz="2400" dirty="0"/>
              <a:t> = 31250 Hz</a:t>
            </a:r>
          </a:p>
          <a:p>
            <a:endParaRPr lang="es-ES" sz="2400" dirty="0"/>
          </a:p>
          <a:p>
            <a:r>
              <a:rPr lang="es-ES" sz="2400" dirty="0"/>
              <a:t>D = 0.16</a:t>
            </a:r>
          </a:p>
          <a:p>
            <a:r>
              <a:rPr lang="es-ES" sz="2400" dirty="0"/>
              <a:t>L = 68 </a:t>
            </a:r>
            <a:r>
              <a:rPr lang="es-ES" sz="2400" dirty="0" err="1"/>
              <a:t>uH</a:t>
            </a:r>
            <a:endParaRPr lang="es-ES" sz="2400" dirty="0"/>
          </a:p>
          <a:p>
            <a:r>
              <a:rPr lang="es-ES" sz="2400" dirty="0"/>
              <a:t>C = 100 </a:t>
            </a:r>
            <a:r>
              <a:rPr lang="es-ES" sz="2400" dirty="0" err="1"/>
              <a:t>uF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369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2F2F3-2515-AA90-9B23-7A5A1534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Convertidor BOOST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4A74BD-0CA9-C2A7-756C-DF6F43C59462}"/>
              </a:ext>
            </a:extLst>
          </p:cNvPr>
          <p:cNvSpPr txBox="1"/>
          <p:nvPr/>
        </p:nvSpPr>
        <p:spPr>
          <a:xfrm>
            <a:off x="724619" y="2035834"/>
            <a:ext cx="2620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Convertidor DC/DC</a:t>
            </a:r>
          </a:p>
          <a:p>
            <a:endParaRPr lang="es-ES" sz="2400" b="1" dirty="0"/>
          </a:p>
          <a:p>
            <a:r>
              <a:rPr lang="es-ES" sz="2400" b="1" dirty="0"/>
              <a:t>Vo  &gt; </a:t>
            </a:r>
            <a:r>
              <a:rPr lang="es-ES" sz="2400" b="1" dirty="0" err="1"/>
              <a:t>Vd</a:t>
            </a:r>
            <a:endParaRPr lang="es-ES" sz="2400" b="1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F824CC-4E7A-4EAA-82DC-7582F59A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D374BA-5A08-E1F8-1473-76D97FB1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8D13066-F721-9475-D1DA-185E0EEA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6</a:t>
            </a:fld>
            <a:endParaRPr lang="es-ES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31D4CD3F-DB4D-415D-33F9-64963DC9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690688"/>
            <a:ext cx="7754432" cy="434400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DC499EE-A956-F6D3-4B05-98D0F408D259}"/>
              </a:ext>
            </a:extLst>
          </p:cNvPr>
          <p:cNvSpPr txBox="1"/>
          <p:nvPr/>
        </p:nvSpPr>
        <p:spPr>
          <a:xfrm>
            <a:off x="724619" y="3856420"/>
            <a:ext cx="42805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Modos de funcionamiento</a:t>
            </a:r>
          </a:p>
          <a:p>
            <a:r>
              <a:rPr lang="es-ES" b="1" dirty="0"/>
              <a:t>CCM</a:t>
            </a:r>
          </a:p>
          <a:p>
            <a:r>
              <a:rPr lang="es-ES" dirty="0"/>
              <a:t> Modo de conducción continua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IL &gt; 0</a:t>
            </a:r>
          </a:p>
          <a:p>
            <a:r>
              <a:rPr lang="es-ES" b="1" dirty="0"/>
              <a:t>DCM</a:t>
            </a:r>
          </a:p>
          <a:p>
            <a:r>
              <a:rPr lang="es-ES" dirty="0"/>
              <a:t>Modo de conducción discontinua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IL&lt;0</a:t>
            </a:r>
          </a:p>
          <a:p>
            <a:r>
              <a:rPr lang="es-ES" b="1" dirty="0"/>
              <a:t>Caso limite</a:t>
            </a:r>
          </a:p>
        </p:txBody>
      </p:sp>
    </p:spTree>
    <p:extLst>
      <p:ext uri="{BB962C8B-B14F-4D97-AF65-F5344CB8AC3E}">
        <p14:creationId xmlns:p14="http://schemas.microsoft.com/office/powerpoint/2010/main" val="41933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FD828-1838-3BCD-9541-8DB89400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BOOST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C625-C4D8-E8F8-3804-31DEFC31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A2A11-2DAF-743B-64F2-36D9E8C3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44CD8-3F21-19E2-1FE4-3B3C4A53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7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C616F2-BC0D-1F12-54D8-9F8B99C80306}"/>
              </a:ext>
            </a:extLst>
          </p:cNvPr>
          <p:cNvSpPr txBox="1"/>
          <p:nvPr/>
        </p:nvSpPr>
        <p:spPr>
          <a:xfrm>
            <a:off x="904973" y="2318994"/>
            <a:ext cx="18389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Vd</a:t>
            </a:r>
            <a:r>
              <a:rPr lang="es-ES" sz="2400" dirty="0"/>
              <a:t> = 5V</a:t>
            </a:r>
          </a:p>
          <a:p>
            <a:r>
              <a:rPr lang="es-ES" sz="2400" dirty="0"/>
              <a:t>Vo = 10V</a:t>
            </a:r>
          </a:p>
          <a:p>
            <a:r>
              <a:rPr lang="es-ES" sz="2400" dirty="0"/>
              <a:t>Po=10W</a:t>
            </a:r>
          </a:p>
          <a:p>
            <a:r>
              <a:rPr lang="es-ES" sz="2400" dirty="0" err="1"/>
              <a:t>fr</a:t>
            </a:r>
            <a:r>
              <a:rPr lang="es-ES" sz="2400" dirty="0"/>
              <a:t> = 31250 Hz</a:t>
            </a:r>
          </a:p>
          <a:p>
            <a:endParaRPr lang="es-ES" sz="2400" dirty="0"/>
          </a:p>
          <a:p>
            <a:r>
              <a:rPr lang="es-ES" sz="2400" dirty="0"/>
              <a:t>D = 0.5</a:t>
            </a:r>
          </a:p>
          <a:p>
            <a:r>
              <a:rPr lang="es-ES" sz="2400" dirty="0"/>
              <a:t>L = 22 </a:t>
            </a:r>
            <a:r>
              <a:rPr lang="es-ES" sz="2400" dirty="0" err="1"/>
              <a:t>uH</a:t>
            </a:r>
            <a:endParaRPr lang="es-ES" sz="2400" dirty="0"/>
          </a:p>
          <a:p>
            <a:r>
              <a:rPr lang="es-ES" sz="2400" dirty="0"/>
              <a:t>C = 100 </a:t>
            </a:r>
            <a:r>
              <a:rPr lang="es-ES" sz="2400" dirty="0" err="1"/>
              <a:t>uF</a:t>
            </a:r>
            <a:endParaRPr lang="es-ES" sz="2400" dirty="0"/>
          </a:p>
        </p:txBody>
      </p:sp>
      <p:pic>
        <p:nvPicPr>
          <p:cNvPr id="11" name="Marcador de contenido 10" descr="Imagen que contiene objeto, reloj, antena&#10;&#10;Descripción generada automáticamente">
            <a:extLst>
              <a:ext uri="{FF2B5EF4-FFF2-40B4-BE49-F238E27FC236}">
                <a16:creationId xmlns:a16="http://schemas.microsoft.com/office/drawing/2014/main" id="{AA750B24-F3BE-56AD-11A1-088CD2907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63" y="1776019"/>
            <a:ext cx="8301234" cy="3305962"/>
          </a:xfrm>
        </p:spPr>
      </p:pic>
    </p:spTree>
    <p:extLst>
      <p:ext uri="{BB962C8B-B14F-4D97-AF65-F5344CB8AC3E}">
        <p14:creationId xmlns:p14="http://schemas.microsoft.com/office/powerpoint/2010/main" val="52870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FD828-1838-3BCD-9541-8DB89400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C625-C4D8-E8F8-3804-31DEFC31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A2A11-2DAF-743B-64F2-36D9E8C3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44CD8-3F21-19E2-1FE4-3B3C4A53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8</a:t>
            </a:fld>
            <a:endParaRPr lang="es-ES" dirty="0"/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920102B2-1C14-A59B-6840-1634F8C57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72" y="1324481"/>
            <a:ext cx="8643056" cy="4861719"/>
          </a:xfrm>
        </p:spPr>
      </p:pic>
    </p:spTree>
    <p:extLst>
      <p:ext uri="{BB962C8B-B14F-4D97-AF65-F5344CB8AC3E}">
        <p14:creationId xmlns:p14="http://schemas.microsoft.com/office/powerpoint/2010/main" val="228771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47D74-9153-C14E-8C9C-AF0CEDF1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61BF93-5F5B-C209-FCA5-3D47D4FC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Señales PWM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862670A-2BB1-8557-9DFB-16ADED62B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D3A8F-05FE-1785-29AD-67A4C514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07/07/2022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8CE49-B27F-6D5F-37F8-EB8CF89B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TFG EUSS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DE375-3A10-E528-9450-3EE0F8A3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53FB-4B95-4137-99BC-FCAF31E05DC7}" type="slidenum">
              <a:rPr lang="es-ES" smtClean="0"/>
              <a:t>9</a:t>
            </a:fld>
            <a:endParaRPr lang="es-ES" dirty="0"/>
          </a:p>
        </p:txBody>
      </p:sp>
      <p:pic>
        <p:nvPicPr>
          <p:cNvPr id="24" name="Marcador de contenido 23" descr="Diagrama&#10;&#10;Descripción generada automáticamente">
            <a:extLst>
              <a:ext uri="{FF2B5EF4-FFF2-40B4-BE49-F238E27FC236}">
                <a16:creationId xmlns:a16="http://schemas.microsoft.com/office/drawing/2014/main" id="{6BA9D3E7-61A3-F355-1253-28A2335544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19" y="1178350"/>
            <a:ext cx="6221162" cy="5001886"/>
          </a:xfrm>
        </p:spPr>
      </p:pic>
      <p:pic>
        <p:nvPicPr>
          <p:cNvPr id="20" name="Marcador de contenido 19" descr="Diagrama&#10;&#10;Descripción generada automáticamente">
            <a:extLst>
              <a:ext uri="{FF2B5EF4-FFF2-40B4-BE49-F238E27FC236}">
                <a16:creationId xmlns:a16="http://schemas.microsoft.com/office/drawing/2014/main" id="{C01453FA-360B-81DE-DE35-566F4E33F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980" l="659" r="96870">
                        <a14:foregroundMark x1="79242" y1="1020" x2="81713" y2="37755"/>
                        <a14:foregroundMark x1="81713" y1="37755" x2="91598" y2="38435"/>
                        <a14:foregroundMark x1="91598" y1="38435" x2="99835" y2="50680"/>
                        <a14:foregroundMark x1="99835" y1="50680" x2="99341" y2="72789"/>
                        <a14:foregroundMark x1="99341" y1="72789" x2="93245" y2="99320"/>
                        <a14:foregroundMark x1="93245" y1="99320" x2="494" y2="88095"/>
                        <a14:foregroundMark x1="494" y1="88095" x2="1483" y2="21088"/>
                        <a14:foregroundMark x1="1483" y1="21088" x2="11532" y2="9864"/>
                        <a14:foregroundMark x1="11532" y1="9864" x2="37727" y2="8163"/>
                        <a14:foregroundMark x1="37727" y1="8163" x2="51730" y2="8163"/>
                        <a14:foregroundMark x1="51730" y1="8163" x2="80231" y2="680"/>
                        <a14:foregroundMark x1="62768" y1="28571" x2="62768" y2="28571"/>
                        <a14:foregroundMark x1="56013" y1="24150" x2="62932" y2="24150"/>
                        <a14:foregroundMark x1="41845" y1="23129" x2="54036" y2="22449"/>
                        <a14:foregroundMark x1="54036" y1="22449" x2="54036" y2="22449"/>
                        <a14:foregroundMark x1="41351" y1="60544" x2="50741" y2="49320"/>
                        <a14:foregroundMark x1="57002" y1="75170" x2="57166" y2="50340"/>
                        <a14:foregroundMark x1="57166" y1="50340" x2="46129" y2="49320"/>
                        <a14:foregroundMark x1="87315" y1="49320" x2="92916" y2="65986"/>
                        <a14:foregroundMark x1="92916" y1="65986" x2="87974" y2="72789"/>
                        <a14:foregroundMark x1="64415" y1="43537" x2="52883" y2="74830"/>
                        <a14:foregroundMark x1="52883" y1="74830" x2="49259" y2="73810"/>
                        <a14:foregroundMark x1="97694" y1="85374" x2="71829" y2="89116"/>
                        <a14:foregroundMark x1="71829" y1="89116" x2="68699" y2="92517"/>
                        <a14:foregroundMark x1="92257" y1="95578" x2="84679" y2="94558"/>
                        <a14:foregroundMark x1="95881" y1="59864" x2="96870" y2="75850"/>
                        <a14:foregroundMark x1="15157" y1="22449" x2="5107" y2="80952"/>
                        <a14:foregroundMark x1="5107" y1="80952" x2="5272" y2="80952"/>
                        <a14:foregroundMark x1="3954" y1="6463" x2="2636" y2="85034"/>
                        <a14:foregroundMark x1="2636" y1="85034" x2="659" y2="98980"/>
                        <a14:foregroundMark x1="30148" y1="26531" x2="23394" y2="29592"/>
                        <a14:backgroundMark x1="83914" y1="28416" x2="99835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3045783"/>
            <a:ext cx="5157787" cy="2498170"/>
          </a:xfrm>
        </p:spPr>
      </p:pic>
    </p:spTree>
    <p:extLst>
      <p:ext uri="{BB962C8B-B14F-4D97-AF65-F5344CB8AC3E}">
        <p14:creationId xmlns:p14="http://schemas.microsoft.com/office/powerpoint/2010/main" val="3166213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1714</Words>
  <Application>Microsoft Office PowerPoint</Application>
  <PresentationFormat>Panorámica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Maqueta de convertidores DC/DC controlados por microcontrolador</vt:lpstr>
      <vt:lpstr>Contenido</vt:lpstr>
      <vt:lpstr>Introducción</vt:lpstr>
      <vt:lpstr>Convertidor BUCK</vt:lpstr>
      <vt:lpstr>Diseño BUCK</vt:lpstr>
      <vt:lpstr>Convertidor BOOST</vt:lpstr>
      <vt:lpstr>Diseño BOOST</vt:lpstr>
      <vt:lpstr>Control</vt:lpstr>
      <vt:lpstr>Control</vt:lpstr>
      <vt:lpstr>Control</vt:lpstr>
      <vt:lpstr>Control</vt:lpstr>
      <vt:lpstr>Control</vt:lpstr>
      <vt:lpstr>Control</vt:lpstr>
      <vt:lpstr>Resultados</vt:lpstr>
      <vt:lpstr>Resultados </vt:lpstr>
      <vt:lpstr>Resultados </vt:lpstr>
      <vt:lpstr>Resultados</vt:lpstr>
      <vt:lpstr>Resultados </vt:lpstr>
      <vt:lpstr>Resultados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Maqueta de convertidores DC/DC controlados por microcontrolador</dc:title>
  <dc:creator>Héctor Bohé Navarrete</dc:creator>
  <cp:keywords>Electronica de potencia, Power electronics, buck, boost, DC/DC converter, step converters</cp:keywords>
  <cp:lastModifiedBy>Héctor Bohé Navarrete</cp:lastModifiedBy>
  <cp:revision>13</cp:revision>
  <cp:lastPrinted>2022-07-05T14:13:07Z</cp:lastPrinted>
  <dcterms:created xsi:type="dcterms:W3CDTF">2022-06-20T10:07:10Z</dcterms:created>
  <dcterms:modified xsi:type="dcterms:W3CDTF">2022-07-06T16:49:50Z</dcterms:modified>
</cp:coreProperties>
</file>