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83D83-2999-4503-9D8B-FE72D4054FB4}">
  <a:tblStyle styleId="{81183D83-2999-4503-9D8B-FE72D4054F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5e22cfc0c_1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e5e22cfc0c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5ee9dc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5ee9dc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5e22cfc0c_1_1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e5e22cfc0c_1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5e22cfc0c_1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e5e22cfc0c_1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75e9885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75e9885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75e9885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75e9885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5d84177b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5d84177b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5e22cfc0c_1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5e22cfc0c_1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5e22cfc0c_1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e5e22cfc0c_1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5e22cfc0c_1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e5e22cfc0c_1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5e22cfc0c_1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e5e22cfc0c_1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5e22cfc0c_1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e5e22cfc0c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5e22cfc0c_1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e5e22cfc0c_1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5e22cfc0c_1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e5e22cfc0c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5e22cfc0c_1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e5e22cfc0c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5e22cfc0c_1_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e5e22cfc0c_1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5e22cfc0c_1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e5e22cfc0c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5d84177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5d84177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28650" y="694411"/>
            <a:ext cx="7886700" cy="393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4342446" y="4949813"/>
            <a:ext cx="524152" cy="210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628650" y="57102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124469" y="2576774"/>
            <a:ext cx="6858001" cy="79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None/>
              <a:defRPr b="0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5"/>
          <p:cNvCxnSpPr/>
          <p:nvPr/>
        </p:nvCxnSpPr>
        <p:spPr>
          <a:xfrm>
            <a:off x="628650" y="571022"/>
            <a:ext cx="7849636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179512" y="786468"/>
            <a:ext cx="8964488" cy="987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ИНСТИТУТ ИНТЕЛЛЕКТУАЛЬНЫХ КИБЕРНЕТИЧЕСКИХ СИСТЕМ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 КИБЕРНЕТИКИ (№ 22)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НАПРАВЛЕНИЕ ПОДГОТОВКИ</a:t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4034606" y="3423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{81183D83-2999-4503-9D8B-FE72D4054FB4}</a:tableStyleId>
              </a:tblPr>
              <a:tblGrid>
                <a:gridCol w="2664300"/>
                <a:gridCol w="237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Студент: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316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Группа: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Научный руководитель: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2D05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1929191" y="2229431"/>
            <a:ext cx="5248553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Учебно-исследовательская работа на тему: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945768" y="4674587"/>
            <a:ext cx="1359668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2019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667500" y="3466505"/>
            <a:ext cx="2184400" cy="213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6667500" y="3732609"/>
            <a:ext cx="2184400" cy="224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3" type="body"/>
          </p:nvPr>
        </p:nvSpPr>
        <p:spPr>
          <a:xfrm>
            <a:off x="6662737" y="4082078"/>
            <a:ext cx="2184400" cy="442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4" type="body"/>
          </p:nvPr>
        </p:nvSpPr>
        <p:spPr>
          <a:xfrm>
            <a:off x="4270385" y="1517672"/>
            <a:ext cx="3835389" cy="213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100"/>
              <a:buNone/>
              <a:defRPr b="1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369115" y="49888"/>
            <a:ext cx="8598716" cy="519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МИНИСТЕРСТВО НАУКИ И ВЫСШЕГО ОБРАЗОВАНИЯ  РОССИЙСКОЙ  ФЕДЕРАЦИИ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автономное образовательное учреждение высшего образования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«Национальный исследовательский ядерный университет «МИФИ»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4342446" y="4949813"/>
            <a:ext cx="524152" cy="210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124469" y="2576774"/>
            <a:ext cx="6858001" cy="79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None/>
              <a:defRPr b="0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7"/>
          <p:cNvCxnSpPr/>
          <p:nvPr/>
        </p:nvCxnSpPr>
        <p:spPr>
          <a:xfrm>
            <a:off x="628650" y="571022"/>
            <a:ext cx="7849636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179512" y="786468"/>
            <a:ext cx="8964488" cy="987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ИНСТИТУТ ИНТЕЛЛЕКТУАЛЬНЫХ КИБЕРНЕТИЧЕСКИХ СИСТЕМ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 КИБЕРНЕТИКИ (№ 22)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НАПРАВЛЕНИЕ ПОДГОТОВКИ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034606" y="3423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{81183D83-2999-4503-9D8B-FE72D4054FB4}</a:tableStyleId>
              </a:tblPr>
              <a:tblGrid>
                <a:gridCol w="2664300"/>
                <a:gridCol w="237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Студент: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16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Группа: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Научный руководитель: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2D05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2026258" y="2229431"/>
            <a:ext cx="5270995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Научно-исследовательская работа на тему: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945768" y="4674587"/>
            <a:ext cx="1359668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2019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667500" y="3466505"/>
            <a:ext cx="2184400" cy="213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6667500" y="3732609"/>
            <a:ext cx="2184400" cy="224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body"/>
          </p:nvPr>
        </p:nvSpPr>
        <p:spPr>
          <a:xfrm>
            <a:off x="6662737" y="4082078"/>
            <a:ext cx="2184400" cy="442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4" type="body"/>
          </p:nvPr>
        </p:nvSpPr>
        <p:spPr>
          <a:xfrm>
            <a:off x="4270385" y="1517672"/>
            <a:ext cx="3835389" cy="213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100"/>
              <a:buNone/>
              <a:defRPr b="1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369115" y="49888"/>
            <a:ext cx="8598716" cy="519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МИНИСТЕРСТВО НАУКИ И ВЫСШЕГО ОБРАЗОВАНИЯ  РОССИЙСКОЙ  ФЕДЕРАЦИИ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автономное образовательное учреждение высшего образования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«Национальный исследовательский ядерный университет «МИФИ»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124469" y="2576774"/>
            <a:ext cx="6858001" cy="79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None/>
              <a:defRPr b="0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1" name="Google Shape;101;p18"/>
          <p:cNvCxnSpPr/>
          <p:nvPr/>
        </p:nvCxnSpPr>
        <p:spPr>
          <a:xfrm>
            <a:off x="628650" y="571022"/>
            <a:ext cx="7849636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179512" y="786468"/>
            <a:ext cx="8964488" cy="987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ИНСТИТУТ ИНТЕЛЛЕКТУАЛЬНЫХ КИБЕРНЕТИЧЕСКИХ СИСТЕМ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 КИБЕРНЕТИКИ (№ 22)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НАПРАВЛЕНИЕ ПОДГОТОВКИ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034606" y="3423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{81183D83-2999-4503-9D8B-FE72D4054FB4}</a:tableStyleId>
              </a:tblPr>
              <a:tblGrid>
                <a:gridCol w="2664300"/>
                <a:gridCol w="237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Студент: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16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Группа: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Научный руководитель: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2D05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1815769" y="2229431"/>
            <a:ext cx="5705408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Выпускная квалификационная работа на тему: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945768" y="4674587"/>
            <a:ext cx="1359668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2019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6667500" y="3466505"/>
            <a:ext cx="2184400" cy="213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6667500" y="3732609"/>
            <a:ext cx="2184400" cy="224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6662737" y="4082078"/>
            <a:ext cx="2184400" cy="442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4" type="body"/>
          </p:nvPr>
        </p:nvSpPr>
        <p:spPr>
          <a:xfrm>
            <a:off x="4270385" y="1517672"/>
            <a:ext cx="3835389" cy="213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100"/>
              <a:buNone/>
              <a:defRPr b="1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8"/>
          <p:cNvSpPr/>
          <p:nvPr/>
        </p:nvSpPr>
        <p:spPr>
          <a:xfrm>
            <a:off x="369115" y="49888"/>
            <a:ext cx="8598716" cy="519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МИНИСТЕРСТВО НАУКИ И ВЫСШЕГО ОБРАЗОВАНИЯ  РОССИЙСКОЙ  ФЕДЕРАЦИИ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автономное образовательное учреждение высшего образования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«Национальный исследовательский ядерный университет «МИФИ»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28650" y="677191"/>
            <a:ext cx="3886200" cy="395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629150" y="677191"/>
            <a:ext cx="3886200" cy="395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/>
          <p:nvPr/>
        </p:nvSpPr>
        <p:spPr>
          <a:xfrm>
            <a:off x="4342446" y="4949813"/>
            <a:ext cx="524152" cy="210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>
            <a:off x="628650" y="57102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рисунка">
  <p:cSld name="Два рисунка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/>
          <p:nvPr/>
        </p:nvSpPr>
        <p:spPr>
          <a:xfrm>
            <a:off x="4342446" y="4949813"/>
            <a:ext cx="524152" cy="210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2" name="Google Shape;122;p20"/>
          <p:cNvSpPr/>
          <p:nvPr>
            <p:ph idx="2" type="pic"/>
          </p:nvPr>
        </p:nvSpPr>
        <p:spPr>
          <a:xfrm>
            <a:off x="628650" y="677700"/>
            <a:ext cx="3886200" cy="3819248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0"/>
          <p:cNvSpPr/>
          <p:nvPr>
            <p:ph idx="3" type="pic"/>
          </p:nvPr>
        </p:nvSpPr>
        <p:spPr>
          <a:xfrm>
            <a:off x="4629150" y="677700"/>
            <a:ext cx="3886200" cy="3819248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24" name="Google Shape;124;p20"/>
          <p:cNvCxnSpPr/>
          <p:nvPr/>
        </p:nvCxnSpPr>
        <p:spPr>
          <a:xfrm>
            <a:off x="628650" y="57102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29841" y="27000"/>
            <a:ext cx="7886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629842" y="677700"/>
            <a:ext cx="3868340" cy="412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629842" y="1171248"/>
            <a:ext cx="386834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3" type="body"/>
          </p:nvPr>
        </p:nvSpPr>
        <p:spPr>
          <a:xfrm>
            <a:off x="4629152" y="677700"/>
            <a:ext cx="3887391" cy="412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1"/>
          <p:cNvSpPr txBox="1"/>
          <p:nvPr>
            <p:ph idx="4" type="body"/>
          </p:nvPr>
        </p:nvSpPr>
        <p:spPr>
          <a:xfrm>
            <a:off x="4629152" y="1171248"/>
            <a:ext cx="3887391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>
            <a:off x="4342446" y="4949813"/>
            <a:ext cx="524152" cy="210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33" name="Google Shape;133;p21"/>
          <p:cNvCxnSpPr/>
          <p:nvPr/>
        </p:nvCxnSpPr>
        <p:spPr>
          <a:xfrm>
            <a:off x="628652" y="571022"/>
            <a:ext cx="7887891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/>
          <p:nvPr/>
        </p:nvSpPr>
        <p:spPr>
          <a:xfrm>
            <a:off x="4342446" y="4949813"/>
            <a:ext cx="524152" cy="210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>
            <a:off x="628650" y="57102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5400000">
            <a:off x="-2409820" y="2403248"/>
            <a:ext cx="5175828" cy="369332"/>
          </a:xfrm>
          <a:prstGeom prst="rect">
            <a:avLst/>
          </a:prstGeom>
          <a:solidFill>
            <a:srgbClr val="53759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946" y="6230"/>
            <a:ext cx="357238" cy="5055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" spcFirstLastPara="1" rIns="180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4917538"/>
            <a:ext cx="9144000" cy="276999"/>
          </a:xfrm>
          <a:prstGeom prst="rect">
            <a:avLst/>
          </a:prstGeom>
          <a:solidFill>
            <a:srgbClr val="53759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6572" y="4921913"/>
            <a:ext cx="9146746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" spcFirstLastPara="1" rIns="1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8171381" y="4461363"/>
            <a:ext cx="972000" cy="72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9447" y="4528863"/>
            <a:ext cx="680835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344112" y="4876181"/>
            <a:ext cx="92365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www.kaf22.ru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83895" y="4773629"/>
            <a:ext cx="18145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37599"/>
                </a:solidFill>
                <a:latin typeface="Calibri"/>
                <a:ea typeface="Calibri"/>
                <a:cs typeface="Calibri"/>
                <a:sym typeface="Calibri"/>
              </a:rPr>
              <a:t>Кафедра №22 «Кибернетика»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813417"/>
            <a:ext cx="7886700" cy="381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57381" y="84129"/>
            <a:ext cx="427500" cy="21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7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42" y="4458170"/>
            <a:ext cx="972000" cy="72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37" y="4525670"/>
            <a:ext cx="575763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86699" y="4873800"/>
            <a:ext cx="96532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www.mephi.ru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74516" y="4787438"/>
            <a:ext cx="8755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37599"/>
                </a:solidFill>
                <a:latin typeface="Calibri"/>
                <a:ea typeface="Calibri"/>
                <a:cs typeface="Calibri"/>
                <a:sym typeface="Calibri"/>
              </a:rPr>
              <a:t>НИЯУ МИФИ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s.sber.ru/help/gigachat-api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huggingface.co/mod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516400" y="2761225"/>
            <a:ext cx="52566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Доработка учебно-исследовательской работы. Разработка и сравнительный анализ моделей машинного обучения для ответа на связанные с медициной контекстно-зависимые вопросы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667500" y="3466505"/>
            <a:ext cx="2184400" cy="213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None/>
            </a:pPr>
            <a:r>
              <a:rPr lang="ru">
                <a:solidFill>
                  <a:schemeClr val="dk1"/>
                </a:solidFill>
              </a:rPr>
              <a:t>Плотников В. И.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6667500" y="3732609"/>
            <a:ext cx="2184400" cy="224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None/>
            </a:pPr>
            <a:r>
              <a:rPr lang="ru">
                <a:solidFill>
                  <a:schemeClr val="dk1"/>
                </a:solidFill>
              </a:rPr>
              <a:t>Б21-514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>
            <p:ph idx="3" type="body"/>
          </p:nvPr>
        </p:nvSpPr>
        <p:spPr>
          <a:xfrm>
            <a:off x="6667512" y="4089578"/>
            <a:ext cx="21843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Климов В. В.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>
            <p:ph idx="4" type="body"/>
          </p:nvPr>
        </p:nvSpPr>
        <p:spPr>
          <a:xfrm>
            <a:off x="4270385" y="1517672"/>
            <a:ext cx="38355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022">
                <a:solidFill>
                  <a:schemeClr val="dk1"/>
                </a:solidFill>
              </a:rPr>
              <a:t>09.03.04 “Программная инженерия”</a:t>
            </a:r>
            <a:endParaRPr sz="102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523"/>
              <a:buNone/>
            </a:pPr>
            <a:r>
              <a:t/>
            </a:r>
            <a:endParaRPr sz="522"/>
          </a:p>
        </p:txBody>
      </p:sp>
      <p:sp>
        <p:nvSpPr>
          <p:cNvPr id="148" name="Google Shape;148;p23"/>
          <p:cNvSpPr/>
          <p:nvPr/>
        </p:nvSpPr>
        <p:spPr>
          <a:xfrm>
            <a:off x="5016225" y="4791625"/>
            <a:ext cx="426600" cy="11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911400" y="4626925"/>
            <a:ext cx="980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1673950" y="2282025"/>
            <a:ext cx="33423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765850" y="2174850"/>
            <a:ext cx="3971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Учебно-исследовательская практика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28650" y="27070"/>
            <a:ext cx="7886700" cy="5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829050" y="694400"/>
            <a:ext cx="3686400" cy="39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25" y="694397"/>
            <a:ext cx="4261725" cy="29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75" y="879022"/>
            <a:ext cx="32575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550" y="1688660"/>
            <a:ext cx="22764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550" y="2571747"/>
            <a:ext cx="22764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3800" y="3394622"/>
            <a:ext cx="22764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600"/>
              <a:buFont typeface="Calibri"/>
              <a:buNone/>
            </a:pPr>
            <a:r>
              <a:rPr lang="ru"/>
              <a:t>Выбор модели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628650" y="634536"/>
            <a:ext cx="78867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Была выбрана модель xlm-roberta-large-sag, потому что она показала лучшие значения </a:t>
            </a:r>
            <a:r>
              <a:rPr lang="ru" sz="2000"/>
              <a:t>метрик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92D050"/>
                </a:solidFill>
              </a:rPr>
              <a:t>  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3734186" y="4086788"/>
            <a:ext cx="1728192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38" y="1340825"/>
            <a:ext cx="36480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25" y="1096074"/>
            <a:ext cx="4496454" cy="34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628650" y="27095"/>
            <a:ext cx="7886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600"/>
              <a:buFont typeface="Calibri"/>
              <a:buNone/>
            </a:pPr>
            <a:r>
              <a:rPr lang="ru"/>
              <a:t>Сравнение с известными аналогами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628650" y="694400"/>
            <a:ext cx="36420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Команда SberAI использовала модель RuBioRoBERTa и дообучала на тех же данных. accuracy их модели равно 0,77. Я тоже эксперементировал с данной моделью сумел немного улучшить результат: </a:t>
            </a:r>
            <a:r>
              <a:rPr lang="ru" sz="2000"/>
              <a:t>accuracy моей модели равно 0,79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2D050"/>
              </a:solidFill>
            </a:endParaRPr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3734186" y="4086788"/>
            <a:ext cx="1728192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6402"/>
          <a:stretch/>
        </p:blipFill>
        <p:spPr>
          <a:xfrm>
            <a:off x="4384525" y="1234138"/>
            <a:ext cx="4295975" cy="30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628650" y="27070"/>
            <a:ext cx="7886700" cy="5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LoRA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721650" y="651486"/>
            <a:ext cx="7886700" cy="39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600"/>
              <a:t> Для дообучения использовалась </a:t>
            </a:r>
            <a:r>
              <a:rPr lang="ru" sz="2600"/>
              <a:t>модель xlm-roberta-large-sag.При значительном уменьшении количества обучаемых параметров (1,936,386 из 561,828,868) удалось приблизиться к показателям accuracy и f1, полученных при обычном обучении (обе метрики упали на 0,01)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628650" y="27070"/>
            <a:ext cx="7886700" cy="5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Gigachat API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628650" y="694411"/>
            <a:ext cx="7886700" cy="39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Удалось достичь f1 = 0.93 и accuracy = 0.92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00" y="2928025"/>
            <a:ext cx="59436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275" y="1466850"/>
            <a:ext cx="4772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628650" y="27070"/>
            <a:ext cx="7886700" cy="5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возможности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628650" y="694411"/>
            <a:ext cx="7886700" cy="39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Пользователь может ввести вопрос с контекстом и получить ответ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55400"/>
            <a:ext cx="8503901" cy="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628650" y="694411"/>
            <a:ext cx="7886700" cy="393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01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 ходе работы по теме “Разработка и сравнительный анализ моделей машинного обучения для ответа на связанные с медициной контекстно-зависимые вопросы ” были сделаны:</a:t>
            </a:r>
            <a:endParaRPr/>
          </a:p>
          <a:p>
            <a:pPr indent="-101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1.	Обзор литературы, содержащей описание различных способов  для решения задачи классификации текстов. После сравнительного анализа было принято решение использовать BERT-подобные модели.</a:t>
            </a:r>
            <a:endParaRPr/>
          </a:p>
          <a:p>
            <a:pPr indent="-101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2.	Работа по подбору гиперпараметров для модели RuBioRoBERTa. При скорости обучение равной 10^(-5) были достигнуты следующие результаты: accuracy = 0,79, F1 = 0,80.</a:t>
            </a:r>
            <a:endParaRPr/>
          </a:p>
          <a:p>
            <a:pPr indent="-101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3.	Сравнение различных  BERT моделей. Лучший результат достигнут при использовании модели xlm-roberta-large-sag: accuracy = 0,83, F1 = 0,83. Эта же модель показала похожие результаты при значительном уменьшении количества обучаемых параметров</a:t>
            </a:r>
            <a:endParaRPr/>
          </a:p>
          <a:p>
            <a:pPr indent="-101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4.	При использовании API gigachat удалось достичь результатов, которые идентичны результатам других команд 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1428"/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3734186" y="4086788"/>
            <a:ext cx="1728192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628650" y="694411"/>
            <a:ext cx="7886700" cy="393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1.	Tomas Mikolov, Kai Chen, Greg Corrado, Jeffrey Dean / “Efficient Estimation of Word Representations in Vector Space”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2.	Tim Dettmers, Artidoro Pagnoni, Ari Holtzman, Luke Zettlemoyer QLoRA: Efficient Finetuning of Quantized LLMs 2023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3.	</a:t>
            </a:r>
            <a:r>
              <a:rPr lang="ru" sz="2000" u="sng">
                <a:solidFill>
                  <a:schemeClr val="hlink"/>
                </a:solidFill>
                <a:hlinkClick r:id="rId3"/>
              </a:rPr>
              <a:t>https://developers.sber.ru/help/gigachat-api</a:t>
            </a:r>
            <a:r>
              <a:rPr lang="ru" sz="2000"/>
              <a:t> 2023</a:t>
            </a:r>
            <a:endParaRPr sz="2000">
              <a:solidFill>
                <a:srgbClr val="92D05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2D050"/>
              </a:solidFill>
            </a:endParaRPr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2190351" y="4098266"/>
            <a:ext cx="4763297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2704173" y="2054531"/>
            <a:ext cx="378821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"/>
              <a:t>Реферат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628650" y="714486"/>
            <a:ext cx="78867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Общий объем основного текста, без учета приложений - 25 страницы, с учетом приложений 38.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Количество использованных источников 11.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Количество приложений 4.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Количество рисунков 10.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Количество таблиц 2.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Ключевые слова: NLP, text classification, BERT, transfer learning, QLoRA, API.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8D0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2000"/>
              <a:buNone/>
            </a:pPr>
            <a:r>
              <a:t/>
            </a:r>
            <a:endParaRPr sz="2000">
              <a:solidFill>
                <a:srgbClr val="A8D08C"/>
              </a:solidFill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993124" y="4264833"/>
            <a:ext cx="1210316" cy="38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" sz="2800"/>
              <a:t>Актуальность работы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28650" y="716861"/>
            <a:ext cx="78867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С ростом объема медицинских данных возникает необходимость в эффективных методах их обработки и анализа. Одним из направлений в этой области является задача оценки способности моделей "извлекать информацию" из текста и правильно отвечать на уточняющие вопросы, в том числе связанные с медициной.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	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t/>
            </a:r>
            <a:endParaRPr sz="2000">
              <a:solidFill>
                <a:srgbClr val="92D050"/>
              </a:solidFill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3734186" y="4221235"/>
            <a:ext cx="1728192" cy="3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"/>
              <a:t>Цель </a:t>
            </a:r>
            <a:r>
              <a:rPr lang="ru" sz="2400">
                <a:latin typeface="Arial"/>
                <a:ea typeface="Arial"/>
                <a:cs typeface="Arial"/>
                <a:sym typeface="Arial"/>
              </a:rPr>
              <a:t>учебно-исследовательской работы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28650" y="679436"/>
            <a:ext cx="78867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Разработка моделей для решения задачи ответа на связанный с медициной контекстно-зависимый вопрос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597463" y="49520"/>
            <a:ext cx="7886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Calibri"/>
              <a:buNone/>
            </a:pPr>
            <a:r>
              <a:rPr lang="ru"/>
              <a:t>Анализ подходов</a:t>
            </a:r>
            <a:r>
              <a:rPr lang="ru"/>
              <a:t> решения задач классификации в условиях недостатка данных и вычислительных мощностей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28650" y="694411"/>
            <a:ext cx="7886700" cy="393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779912" y="4083918"/>
            <a:ext cx="1728192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60" y="762000"/>
            <a:ext cx="2597792" cy="38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138" y="761988"/>
            <a:ext cx="38004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300" y="3602050"/>
            <a:ext cx="30289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"/>
              <a:t>Задачи УИР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628650" y="694411"/>
            <a:ext cx="7886700" cy="393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ru" sz="2000"/>
              <a:t>Нахождение модели, натренированной на похожих данных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Нахождение размеченных данных для дообучения модели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Обучение на новых данных</a:t>
            </a:r>
            <a:endParaRPr sz="2000"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993124" y="4264833"/>
            <a:ext cx="1210316" cy="38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600"/>
              <a:buFont typeface="Calibri"/>
              <a:buNone/>
            </a:pPr>
            <a:r>
              <a:rPr lang="ru"/>
              <a:t>Моделирование алгоритма для дообучения сети 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628650" y="671936"/>
            <a:ext cx="78867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Для реализации необходимы следующие функции: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Функция </a:t>
            </a:r>
            <a:r>
              <a:rPr lang="ru" sz="2000"/>
              <a:t>векторизации вопроса и контекста для подачи в модель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Ф</a:t>
            </a:r>
            <a:r>
              <a:rPr lang="ru" sz="2000"/>
              <a:t>ункция</a:t>
            </a:r>
            <a:r>
              <a:rPr lang="ru" sz="2000"/>
              <a:t> начальной инициализации (загрузки) модели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Функция дообучения модели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Функция для оценки результатов дообучения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Функционал для взаимодействия пользователя с дообученной моделью</a:t>
            </a:r>
            <a:endParaRPr sz="2000"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3734186" y="4086788"/>
            <a:ext cx="1728192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628650" y="27070"/>
            <a:ext cx="7886700" cy="51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600"/>
              <a:buFont typeface="Calibri"/>
              <a:buNone/>
            </a:pPr>
            <a:r>
              <a:rPr lang="ru"/>
              <a:t>Список системных и пользовательских требований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628650" y="694411"/>
            <a:ext cx="7886700" cy="393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lang="ru"/>
              <a:t>Системные требования: в процессе обучения сети  должно использоваться не более 16 ГБ GPU (объем памяти GPU P100)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lang="ru"/>
              <a:t>Пользовательские требования: пользователь должен иметь возможность ввести контекст с вопросом, затем получить ответ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4384532" y="4943869"/>
            <a:ext cx="427500" cy="21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734186" y="4086788"/>
            <a:ext cx="1728192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628650" y="27070"/>
            <a:ext cx="7886700" cy="5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нструментальные средства реализации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628650" y="694411"/>
            <a:ext cx="7886700" cy="39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В качестве языка программирования был выбран Python из-за </a:t>
            </a:r>
            <a:r>
              <a:rPr lang="ru"/>
              <a:t>обилия</a:t>
            </a:r>
            <a:r>
              <a:rPr lang="ru"/>
              <a:t> библиотек , связанных с машинным обучением, и в частности NLP.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Модели брались из </a:t>
            </a:r>
            <a:r>
              <a:rPr lang="ru" u="sng">
                <a:solidFill>
                  <a:schemeClr val="hlink"/>
                </a:solidFill>
                <a:hlinkClick r:id="rId3"/>
              </a:rPr>
              <a:t>huggingface.co/models</a:t>
            </a:r>
            <a:r>
              <a:rPr lang="ru"/>
              <a:t>. Выбор обусловлен большим количеством доступных для дообучения моделей и возможностью загрузки напрямую с сервера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Сами вычисления производились в Kaggle notebook. </a:t>
            </a:r>
            <a:r>
              <a:rPr lang="ru"/>
              <a:t>Выбор обусловлен наличием возможности использования GPU P100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