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5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1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前言" id="{D6E6512C-D1EC-D44A-A204-17315A62BCA3}">
          <p14:sldIdLst>
            <p14:sldId id="256"/>
            <p14:sldId id="262"/>
            <p14:sldId id="257"/>
            <p14:sldId id="258"/>
          </p14:sldIdLst>
        </p14:section>
        <p14:section name="代码" id="{CC700910-5B26-0B4E-A12C-CF0B8820B69C}">
          <p14:sldIdLst>
            <p14:sldId id="259"/>
            <p14:sldId id="260"/>
            <p14:sldId id="263"/>
            <p14:sldId id="261"/>
          </p14:sldIdLst>
        </p14:section>
        <p14:section name="消息的传递" id="{891EE3AC-40DC-8A45-8CE2-A2DE8A72EB9F}">
          <p14:sldIdLst>
            <p14:sldId id="265"/>
            <p14:sldId id="264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04" autoAdjust="0"/>
  </p:normalViewPr>
  <p:slideViewPr>
    <p:cSldViewPr snapToGrid="0" snapToObjects="1">
      <p:cViewPr>
        <p:scale>
          <a:sx n="99" d="100"/>
          <a:sy n="99" d="100"/>
        </p:scale>
        <p:origin x="-36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14-10-18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88B0-7C0C-874C-854A-589D4FB0AE20}" type="datetimeFigureOut">
              <a:rPr kumimoji="1" lang="zh-CN" altLang="en-US" smtClean="0"/>
              <a:t>14-10-18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66C8-1BD2-C44A-8120-3D64E10B0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88B0-7C0C-874C-854A-589D4FB0AE20}" type="datetimeFigureOut">
              <a:rPr kumimoji="1" lang="zh-CN" altLang="en-US" smtClean="0"/>
              <a:t>14-10-18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66C8-1BD2-C44A-8120-3D64E10B0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88B0-7C0C-874C-854A-589D4FB0AE20}" type="datetimeFigureOut">
              <a:rPr kumimoji="1" lang="zh-CN" altLang="en-US" smtClean="0"/>
              <a:t>14-10-18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66C8-1BD2-C44A-8120-3D64E10B0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14-10-18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88B0-7C0C-874C-854A-589D4FB0AE20}" type="datetimeFigureOut">
              <a:rPr kumimoji="1" lang="zh-CN" altLang="en-US" smtClean="0"/>
              <a:t>14-10-18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66C8-1BD2-C44A-8120-3D64E10B0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88B0-7C0C-874C-854A-589D4FB0AE20}" type="datetimeFigureOut">
              <a:rPr kumimoji="1" lang="zh-CN" altLang="en-US" smtClean="0"/>
              <a:t>14-10-18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66C8-1BD2-C44A-8120-3D64E10B0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88B0-7C0C-874C-854A-589D4FB0AE20}" type="datetimeFigureOut">
              <a:rPr kumimoji="1" lang="zh-CN" altLang="en-US" smtClean="0"/>
              <a:t>14-10-18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66C8-1BD2-C44A-8120-3D64E10B0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88B0-7C0C-874C-854A-589D4FB0AE20}" type="datetimeFigureOut">
              <a:rPr kumimoji="1" lang="zh-CN" altLang="en-US" smtClean="0"/>
              <a:t>14-10-18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66C8-1BD2-C44A-8120-3D64E10B0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88B0-7C0C-874C-854A-589D4FB0AE20}" type="datetimeFigureOut">
              <a:rPr kumimoji="1" lang="zh-CN" altLang="en-US" smtClean="0"/>
              <a:t>14-10-18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66C8-1BD2-C44A-8120-3D64E10B0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88B0-7C0C-874C-854A-589D4FB0AE20}" type="datetimeFigureOut">
              <a:rPr kumimoji="1" lang="zh-CN" altLang="en-US" smtClean="0"/>
              <a:t>14-10-18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66C8-1BD2-C44A-8120-3D64E10B0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29988B0-7C0C-874C-854A-589D4FB0AE20}" type="datetimeFigureOut">
              <a:rPr kumimoji="1" lang="zh-CN" altLang="en-US" smtClean="0"/>
              <a:t>14-10-18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4B666C8-1BD2-C44A-8120-3D64E10B0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library/ios/documentation/MultipeerConnectivity/Reference/MCNearbyServiceAdvertiserClassRef/Reference/Reference.html%23//apple_ref/occ/cl/MCNearbyServiceAdvertiser" TargetMode="External"/><Relationship Id="rId4" Type="http://schemas.openxmlformats.org/officeDocument/2006/relationships/hyperlink" Target="https://developer.apple.com/library/ios/documentation/MultipeerConnectivity/Reference/MCAdvertiserAssistant_class/Reference/Reference.html%23//apple_ref/occ/cl/MCAdvertiserAssistant" TargetMode="External"/><Relationship Id="rId5" Type="http://schemas.openxmlformats.org/officeDocument/2006/relationships/hyperlink" Target="https://developer.apple.com/library/ios/documentation/MultipeerConnectivity/Reference/MCNearbyServiceBrowserClassRef/Reference/Reference.html%23//apple_ref/occ/cl/MCNearbyServiceBrowser" TargetMode="External"/><Relationship Id="rId6" Type="http://schemas.openxmlformats.org/officeDocument/2006/relationships/hyperlink" Target="https://developer.apple.com/library/ios/documentation/MultipeerConnectivity/Reference/MCBrowserViewController_class/Reference/Reference.html%23//apple_ref/occ/cl/MCBrowserViewController" TargetMode="External"/><Relationship Id="rId7" Type="http://schemas.openxmlformats.org/officeDocument/2006/relationships/hyperlink" Target="https://developer.apple.com/library/ios/documentation/MultipeerConnectivity/Reference/MCPeerID_class/Reference/Reference.html%23//apple_ref/occ/cl/MCPeerID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pple.com/library/ios/documentation/MultipeerConnectivity/Reference/MCSessionClassRef/Reference/Reference.html%23//apple_ref/occ/cl/MCSess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Multipeer</a:t>
            </a:r>
            <a:r>
              <a:rPr lang="en-US" altLang="zh-CN" dirty="0"/>
              <a:t> connectivity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en-US" altLang="zh-CN" sz="2800" dirty="0" smtClean="0"/>
              <a:t>-----------by </a:t>
            </a:r>
            <a:r>
              <a:rPr kumimoji="1" lang="zh-CN" altLang="en-US" sz="2800" dirty="0" smtClean="0"/>
              <a:t>张诚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02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000" dirty="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000" dirty="0">
                <a:solidFill>
                  <a:srgbClr val="007400"/>
                </a:solidFill>
                <a:latin typeface="STHeitiSC-Light"/>
              </a:rPr>
              <a:t>收取消息使用的是</a:t>
            </a:r>
            <a:r>
              <a:rPr lang="en-US" altLang="zh-CN" sz="1000" dirty="0">
                <a:solidFill>
                  <a:srgbClr val="007400"/>
                </a:solidFill>
                <a:latin typeface="Menlo-Regular"/>
              </a:rPr>
              <a:t>session</a:t>
            </a:r>
            <a:r>
              <a:rPr lang="zh-CN" altLang="en-US" sz="1000" dirty="0">
                <a:solidFill>
                  <a:srgbClr val="007400"/>
                </a:solidFill>
                <a:latin typeface="STHeitiSC-Light"/>
              </a:rPr>
              <a:t>的代理方法</a:t>
            </a:r>
            <a:endParaRPr lang="zh-CN" altLang="en-US" sz="10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-(</a:t>
            </a:r>
            <a:r>
              <a:rPr lang="en-US" altLang="zh-CN" sz="10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)session:(</a:t>
            </a:r>
            <a:r>
              <a:rPr lang="en-US" altLang="zh-CN" sz="1000" dirty="0" err="1">
                <a:solidFill>
                  <a:srgbClr val="5C2699"/>
                </a:solidFill>
                <a:latin typeface="Menlo-Regular"/>
              </a:rPr>
              <a:t>MCSession</a:t>
            </a:r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 *)session </a:t>
            </a:r>
            <a:r>
              <a:rPr lang="en-US" altLang="zh-CN" sz="1000" dirty="0" err="1">
                <a:solidFill>
                  <a:srgbClr val="000000"/>
                </a:solidFill>
                <a:latin typeface="Menlo-Regular"/>
              </a:rPr>
              <a:t>didReceiveData</a:t>
            </a:r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000" dirty="0" err="1">
                <a:solidFill>
                  <a:srgbClr val="5C2699"/>
                </a:solidFill>
                <a:latin typeface="Menlo-Regular"/>
              </a:rPr>
              <a:t>NSData</a:t>
            </a:r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 *)data </a:t>
            </a:r>
            <a:r>
              <a:rPr lang="en-US" altLang="zh-CN" sz="1000" dirty="0" err="1">
                <a:solidFill>
                  <a:srgbClr val="000000"/>
                </a:solidFill>
                <a:latin typeface="Menlo-Regular"/>
              </a:rPr>
              <a:t>fromPeer</a:t>
            </a:r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000" dirty="0" err="1">
                <a:solidFill>
                  <a:srgbClr val="5C2699"/>
                </a:solidFill>
                <a:latin typeface="Menlo-Regular"/>
              </a:rPr>
              <a:t>MCPeerID</a:t>
            </a:r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000" dirty="0" err="1">
                <a:solidFill>
                  <a:srgbClr val="000000"/>
                </a:solidFill>
                <a:latin typeface="Menlo-Regular"/>
              </a:rPr>
              <a:t>peerID</a:t>
            </a:r>
            <a:endParaRPr lang="en-US" altLang="zh-CN" sz="10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000" dirty="0" err="1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*message=[[</a:t>
            </a:r>
            <a:r>
              <a:rPr lang="en-US" altLang="zh-CN" sz="1000" dirty="0" err="1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000" dirty="0" err="1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000" dirty="0" err="1">
                <a:solidFill>
                  <a:srgbClr val="2E0D6E"/>
                </a:solidFill>
                <a:latin typeface="Menlo-Regular"/>
              </a:rPr>
              <a:t>initWithData</a:t>
            </a:r>
            <a:r>
              <a:rPr lang="en-US" altLang="zh-CN" sz="1000" dirty="0" err="1">
                <a:solidFill>
                  <a:srgbClr val="000000"/>
                </a:solidFill>
                <a:latin typeface="Menlo-Regular"/>
              </a:rPr>
              <a:t>:data</a:t>
            </a:r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000" dirty="0">
                <a:solidFill>
                  <a:srgbClr val="2E0D6E"/>
                </a:solidFill>
                <a:latin typeface="Menlo-Regular"/>
              </a:rPr>
              <a:t>encoding</a:t>
            </a:r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000" dirty="0">
                <a:solidFill>
                  <a:srgbClr val="2E0D6E"/>
                </a:solidFill>
                <a:latin typeface="Menlo-Regular"/>
              </a:rPr>
              <a:t>NSUTF8StringEncoding</a:t>
            </a:r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 ];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000" dirty="0" err="1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000" dirty="0">
                <a:solidFill>
                  <a:srgbClr val="C41A16"/>
                </a:solidFill>
                <a:latin typeface="Menlo-Regular"/>
              </a:rPr>
              <a:t>@"message~~%@"</a:t>
            </a:r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,message)</a:t>
            </a:r>
            <a:r>
              <a:rPr lang="en-US" altLang="zh-CN" sz="10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000" dirty="0" smtClean="0">
                <a:solidFill>
                  <a:srgbClr val="007400"/>
                </a:solidFill>
                <a:latin typeface="STHeitiSC-Light"/>
              </a:rPr>
              <a:t>//</a:t>
            </a:r>
            <a:r>
              <a:rPr lang="en-US" altLang="en-US" sz="1000" dirty="0" smtClean="0">
                <a:solidFill>
                  <a:srgbClr val="007400"/>
                </a:solidFill>
                <a:latin typeface="STHeitiSC-Light"/>
              </a:rPr>
              <a:t>由于是辅线程中接收的消息所以要回到主线程中进行操作，否则崩溃</a:t>
            </a:r>
            <a:endParaRPr lang="en-US" altLang="zh-CN" sz="10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000" dirty="0" err="1">
                <a:solidFill>
                  <a:srgbClr val="2E0D6E"/>
                </a:solidFill>
                <a:latin typeface="Menlo-Regular"/>
              </a:rPr>
              <a:t>dispatch_async</a:t>
            </a:r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000" dirty="0" err="1">
                <a:solidFill>
                  <a:srgbClr val="643820"/>
                </a:solidFill>
                <a:latin typeface="Menlo-Regular"/>
              </a:rPr>
              <a:t>dispatch_get_main_queue</a:t>
            </a:r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(), ^{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          </a:t>
            </a:r>
            <a:r>
              <a:rPr lang="en-US" altLang="zh-CN" sz="1000" dirty="0">
                <a:solidFill>
                  <a:srgbClr val="3F6E74"/>
                </a:solidFill>
                <a:latin typeface="Menlo-Regular"/>
              </a:rPr>
              <a:t>_</a:t>
            </a:r>
            <a:r>
              <a:rPr lang="en-US" altLang="zh-CN" sz="1000" dirty="0" err="1">
                <a:solidFill>
                  <a:srgbClr val="3F6E74"/>
                </a:solidFill>
                <a:latin typeface="Menlo-Regular"/>
              </a:rPr>
              <a:t>textView</a:t>
            </a:r>
            <a:r>
              <a:rPr lang="en-US" altLang="zh-CN" sz="1000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000" dirty="0" err="1">
                <a:solidFill>
                  <a:srgbClr val="5C2699"/>
                </a:solidFill>
                <a:latin typeface="Menlo-Regular"/>
              </a:rPr>
              <a:t>text</a:t>
            </a:r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=[</a:t>
            </a:r>
            <a:r>
              <a:rPr lang="en-US" altLang="zh-CN" sz="1000" dirty="0" err="1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000" dirty="0" err="1">
                <a:solidFill>
                  <a:srgbClr val="2E0D6E"/>
                </a:solidFill>
                <a:latin typeface="Menlo-Regular"/>
              </a:rPr>
              <a:t>stringWithFormat</a:t>
            </a:r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000" dirty="0">
                <a:solidFill>
                  <a:srgbClr val="C41A16"/>
                </a:solidFill>
                <a:latin typeface="Menlo-Regular"/>
              </a:rPr>
              <a:t>@"%@\n%@:</a:t>
            </a:r>
            <a:r>
              <a:rPr lang="zh-CN" altLang="en-US" sz="1000" dirty="0">
                <a:solidFill>
                  <a:srgbClr val="C41A16"/>
                </a:solidFill>
                <a:latin typeface="STHeitiSC-Light"/>
              </a:rPr>
              <a:t>说</a:t>
            </a:r>
            <a:r>
              <a:rPr lang="en-US" altLang="zh-CN" sz="1000" dirty="0">
                <a:solidFill>
                  <a:srgbClr val="C41A16"/>
                </a:solidFill>
                <a:latin typeface="Menlo-Regular"/>
              </a:rPr>
              <a:t>%@"</a:t>
            </a:r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000" dirty="0">
                <a:solidFill>
                  <a:srgbClr val="3F6E74"/>
                </a:solidFill>
                <a:latin typeface="Menlo-Regular"/>
              </a:rPr>
              <a:t>_</a:t>
            </a:r>
            <a:r>
              <a:rPr lang="en-US" altLang="zh-CN" sz="1000" dirty="0" err="1">
                <a:solidFill>
                  <a:srgbClr val="3F6E74"/>
                </a:solidFill>
                <a:latin typeface="Menlo-Regular"/>
              </a:rPr>
              <a:t>textView</a:t>
            </a:r>
            <a:r>
              <a:rPr lang="en-US" altLang="zh-CN" sz="1000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000" dirty="0" err="1">
                <a:solidFill>
                  <a:srgbClr val="5C2699"/>
                </a:solidFill>
                <a:latin typeface="Menlo-Regular"/>
              </a:rPr>
              <a:t>text</a:t>
            </a:r>
            <a:r>
              <a:rPr lang="en-US" altLang="zh-CN" sz="1000" dirty="0" err="1">
                <a:solidFill>
                  <a:srgbClr val="000000"/>
                </a:solidFill>
                <a:latin typeface="Menlo-Regular"/>
              </a:rPr>
              <a:t>,message,peerID.</a:t>
            </a:r>
            <a:r>
              <a:rPr lang="en-US" altLang="zh-CN" sz="1000" dirty="0" err="1">
                <a:solidFill>
                  <a:srgbClr val="5C2699"/>
                </a:solidFill>
                <a:latin typeface="Menlo-Regular"/>
              </a:rPr>
              <a:t>displayName</a:t>
            </a:r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    });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Menlo-Regular"/>
              </a:rPr>
              <a:t>//</a:t>
            </a:r>
            <a:r>
              <a:rPr lang="en-US" altLang="en-US" sz="1000" dirty="0" smtClean="0">
                <a:solidFill>
                  <a:srgbClr val="000000"/>
                </a:solidFill>
                <a:latin typeface="Menlo-Regular"/>
              </a:rPr>
              <a:t>连接的状态</a:t>
            </a:r>
            <a:endParaRPr lang="en-US" altLang="zh-CN" sz="10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-(</a:t>
            </a:r>
            <a:r>
              <a:rPr lang="en-US" altLang="zh-CN" sz="10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)session:(</a:t>
            </a:r>
            <a:r>
              <a:rPr lang="en-US" altLang="zh-CN" sz="1000" dirty="0" err="1">
                <a:solidFill>
                  <a:srgbClr val="5C2699"/>
                </a:solidFill>
                <a:latin typeface="Menlo-Regular"/>
              </a:rPr>
              <a:t>MCSession</a:t>
            </a:r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 *)session peer:(</a:t>
            </a:r>
            <a:r>
              <a:rPr lang="en-US" altLang="zh-CN" sz="1000" dirty="0" err="1">
                <a:solidFill>
                  <a:srgbClr val="5C2699"/>
                </a:solidFill>
                <a:latin typeface="Menlo-Regular"/>
              </a:rPr>
              <a:t>MCPeerID</a:t>
            </a:r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000" dirty="0" err="1">
                <a:solidFill>
                  <a:srgbClr val="000000"/>
                </a:solidFill>
                <a:latin typeface="Menlo-Regular"/>
              </a:rPr>
              <a:t>peerID</a:t>
            </a:r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Menlo-Regular"/>
              </a:rPr>
              <a:t>didChangeState</a:t>
            </a:r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000" dirty="0" err="1">
                <a:solidFill>
                  <a:srgbClr val="5C2699"/>
                </a:solidFill>
                <a:latin typeface="Menlo-Regular"/>
              </a:rPr>
              <a:t>MCSessionState</a:t>
            </a:r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)state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altLang="zh-CN" sz="1000" dirty="0">
                <a:solidFill>
                  <a:srgbClr val="007400"/>
                </a:solidFill>
                <a:latin typeface="Menlo-Regular"/>
              </a:rPr>
              <a:t>//2</a:t>
            </a:r>
            <a:r>
              <a:rPr lang="zh-CN" altLang="en-US" sz="1000" dirty="0">
                <a:solidFill>
                  <a:srgbClr val="007400"/>
                </a:solidFill>
                <a:latin typeface="STHeitiSC-Light"/>
              </a:rPr>
              <a:t>为已经连接</a:t>
            </a:r>
            <a:endParaRPr lang="zh-CN" altLang="en-US" sz="10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0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000" dirty="0" err="1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0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000" dirty="0" err="1">
                <a:solidFill>
                  <a:srgbClr val="C41A16"/>
                </a:solidFill>
                <a:latin typeface="Menlo-Regular"/>
              </a:rPr>
              <a:t>didChangeState</a:t>
            </a:r>
            <a:r>
              <a:rPr lang="en-US" altLang="zh-CN" sz="1000" dirty="0">
                <a:solidFill>
                  <a:srgbClr val="C41A16"/>
                </a:solidFill>
                <a:latin typeface="Menlo-Regular"/>
              </a:rPr>
              <a:t>\n </a:t>
            </a:r>
            <a:r>
              <a:rPr lang="en-US" altLang="zh-CN" sz="1000" dirty="0" err="1">
                <a:solidFill>
                  <a:srgbClr val="C41A16"/>
                </a:solidFill>
                <a:latin typeface="Menlo-Regular"/>
              </a:rPr>
              <a:t>displayName</a:t>
            </a:r>
            <a:r>
              <a:rPr lang="en-US" altLang="zh-CN" sz="1000" dirty="0">
                <a:solidFill>
                  <a:srgbClr val="C41A16"/>
                </a:solidFill>
                <a:latin typeface="Menlo-Regular"/>
              </a:rPr>
              <a:t>~%@\</a:t>
            </a:r>
            <a:r>
              <a:rPr lang="en-US" altLang="zh-CN" sz="1000" dirty="0" err="1">
                <a:solidFill>
                  <a:srgbClr val="C41A16"/>
                </a:solidFill>
                <a:latin typeface="Menlo-Regular"/>
              </a:rPr>
              <a:t>n%ld</a:t>
            </a:r>
            <a:r>
              <a:rPr lang="en-US" altLang="zh-CN" sz="10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000" dirty="0" err="1">
                <a:solidFill>
                  <a:srgbClr val="000000"/>
                </a:solidFill>
                <a:latin typeface="Menlo-Regular"/>
              </a:rPr>
              <a:t>peerID.</a:t>
            </a:r>
            <a:r>
              <a:rPr lang="en-US" altLang="zh-CN" sz="1000" dirty="0" err="1">
                <a:solidFill>
                  <a:srgbClr val="5C2699"/>
                </a:solidFill>
                <a:latin typeface="Menlo-Regular"/>
              </a:rPr>
              <a:t>displayName</a:t>
            </a:r>
            <a:r>
              <a:rPr lang="en-US" altLang="zh-CN" sz="1000" dirty="0" err="1">
                <a:solidFill>
                  <a:srgbClr val="000000"/>
                </a:solidFill>
                <a:latin typeface="Menlo-Regular"/>
              </a:rPr>
              <a:t>,state</a:t>
            </a:r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    [</a:t>
            </a:r>
            <a:r>
              <a:rPr lang="en-US" altLang="zh-CN" sz="1000" dirty="0" err="1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000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000" dirty="0" err="1">
                <a:solidFill>
                  <a:srgbClr val="3F6E74"/>
                </a:solidFill>
                <a:latin typeface="Menlo-Regular"/>
              </a:rPr>
              <a:t>dataArray</a:t>
            </a:r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000" dirty="0" err="1">
                <a:solidFill>
                  <a:srgbClr val="2E0D6E"/>
                </a:solidFill>
                <a:latin typeface="Menlo-Regular"/>
              </a:rPr>
              <a:t>addObject</a:t>
            </a:r>
            <a:r>
              <a:rPr lang="en-US" altLang="zh-CN" sz="1000" dirty="0" err="1">
                <a:solidFill>
                  <a:srgbClr val="000000"/>
                </a:solidFill>
                <a:latin typeface="Menlo-Regular"/>
              </a:rPr>
              <a:t>:session</a:t>
            </a:r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000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 (state==</a:t>
            </a:r>
            <a:r>
              <a:rPr lang="en-US" altLang="zh-CN" sz="1000" dirty="0">
                <a:solidFill>
                  <a:srgbClr val="1C00CF"/>
                </a:solidFill>
                <a:latin typeface="Menlo-Regular"/>
              </a:rPr>
              <a:t>2</a:t>
            </a:r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        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       [</a:t>
            </a:r>
            <a:r>
              <a:rPr lang="en-US" altLang="zh-CN" sz="10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000" dirty="0" err="1">
                <a:solidFill>
                  <a:srgbClr val="2E0D6E"/>
                </a:solidFill>
                <a:latin typeface="Menlo-Regular"/>
              </a:rPr>
              <a:t>dismissViewControllerAnimated</a:t>
            </a:r>
            <a:r>
              <a:rPr lang="en-US" altLang="zh-CN" sz="1000" dirty="0" err="1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000" dirty="0" err="1">
                <a:solidFill>
                  <a:srgbClr val="AA0D91"/>
                </a:solidFill>
                <a:latin typeface="Menlo-Regular"/>
              </a:rPr>
              <a:t>YES</a:t>
            </a:r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000" dirty="0">
                <a:solidFill>
                  <a:srgbClr val="2E0D6E"/>
                </a:solidFill>
                <a:latin typeface="Menlo-Regular"/>
              </a:rPr>
              <a:t>completion</a:t>
            </a:r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:^{</a:t>
            </a:r>
          </a:p>
          <a:p>
            <a:r>
              <a:rPr lang="zh-TW" altLang="en-US" sz="1000" dirty="0">
                <a:solidFill>
                  <a:srgbClr val="000000"/>
                </a:solidFill>
                <a:latin typeface="Menlo-Regular"/>
              </a:rPr>
              <a:t>           </a:t>
            </a:r>
            <a:r>
              <a:rPr lang="en-US" altLang="zh-TW" sz="1000" dirty="0">
                <a:solidFill>
                  <a:srgbClr val="007400"/>
                </a:solidFill>
                <a:latin typeface="Menlo-Regular"/>
              </a:rPr>
              <a:t>//</a:t>
            </a:r>
            <a:r>
              <a:rPr lang="zh-TW" altLang="en-US" sz="1000" dirty="0">
                <a:solidFill>
                  <a:srgbClr val="007400"/>
                </a:solidFill>
                <a:latin typeface="STHeitiSC-Light"/>
              </a:rPr>
              <a:t>发送给对方一条消息</a:t>
            </a:r>
            <a:endParaRPr lang="zh-TW" altLang="en-US" sz="10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           [</a:t>
            </a:r>
            <a:r>
              <a:rPr lang="en-US" altLang="zh-CN" sz="10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000" dirty="0" err="1">
                <a:solidFill>
                  <a:srgbClr val="26474B"/>
                </a:solidFill>
                <a:latin typeface="Menlo-Regular"/>
              </a:rPr>
              <a:t>buttonClick</a:t>
            </a:r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        }];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kumimoji="1" lang="zh-CN" altLang="en-US" sz="1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MCSession</a:t>
            </a:r>
            <a:r>
              <a:rPr lang="zh-CN" altLang="en-US" dirty="0" smtClean="0"/>
              <a:t>收取消息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960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4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zh-CN" altLang="en-US" sz="1400" dirty="0" smtClean="0">
                <a:solidFill>
                  <a:srgbClr val="007400"/>
                </a:solidFill>
                <a:latin typeface="Menlo-Regular"/>
              </a:rPr>
              <a:t>第一种</a:t>
            </a:r>
            <a:r>
              <a:rPr lang="zh-CN" altLang="en-US" sz="1400" dirty="0" smtClean="0">
                <a:solidFill>
                  <a:srgbClr val="007400"/>
                </a:solidFill>
                <a:latin typeface="STHeitiSC-Light"/>
              </a:rPr>
              <a:t>发送</a:t>
            </a:r>
            <a:r>
              <a:rPr lang="zh-CN" altLang="en-US" sz="1400" dirty="0">
                <a:solidFill>
                  <a:srgbClr val="007400"/>
                </a:solidFill>
                <a:latin typeface="STHeitiSC-Light"/>
              </a:rPr>
              <a:t>消息</a:t>
            </a:r>
            <a:endParaRPr lang="zh-CN" alt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buttonClick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MCSession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*session=[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 err="1">
                <a:solidFill>
                  <a:srgbClr val="3F6E74"/>
                </a:solidFill>
                <a:latin typeface="Menlo-Regular"/>
              </a:rPr>
              <a:t>dataArray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firstObject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*message=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@"hello world"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NSData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*data=[message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dataUsingEncoding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NSUTF8StringEncoding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*error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zh-CN" altLang="en-US" sz="1400" dirty="0" smtClean="0">
                <a:solidFill>
                  <a:srgbClr val="007400"/>
                </a:solidFill>
                <a:latin typeface="STHeitiSC-Light"/>
              </a:rPr>
              <a:t>消息</a:t>
            </a:r>
            <a:r>
              <a:rPr lang="en-US" altLang="zh-CN" sz="1400" dirty="0" err="1" smtClean="0">
                <a:solidFill>
                  <a:srgbClr val="007400"/>
                </a:solidFill>
                <a:latin typeface="STHeitiSC-Light"/>
              </a:rPr>
              <a:t>MCSessionSendDataReliable</a:t>
            </a:r>
            <a:r>
              <a:rPr lang="en-US" altLang="zh-CN" sz="1400" dirty="0" smtClean="0">
                <a:solidFill>
                  <a:srgbClr val="007400"/>
                </a:solidFill>
                <a:latin typeface="STHeitiSC-Light"/>
              </a:rPr>
              <a:t>  </a:t>
            </a:r>
            <a:r>
              <a:rPr lang="zh-CN" altLang="en-US" sz="1400" dirty="0" smtClean="0">
                <a:solidFill>
                  <a:srgbClr val="007400"/>
                </a:solidFill>
                <a:latin typeface="STHeitiSC-Light"/>
              </a:rPr>
              <a:t>可靠</a:t>
            </a:r>
            <a:endParaRPr lang="en-US" altLang="zh-CN" sz="1400" dirty="0">
              <a:solidFill>
                <a:srgbClr val="007400"/>
              </a:solidFill>
              <a:latin typeface="STHeitiSC-Light"/>
            </a:endParaRPr>
          </a:p>
          <a:p>
            <a:r>
              <a:rPr lang="zh-CN" altLang="en-US" sz="1400" dirty="0" smtClean="0">
                <a:solidFill>
                  <a:srgbClr val="007400"/>
                </a:solidFill>
                <a:latin typeface="STHeitiSC-Light"/>
              </a:rPr>
              <a:t>    </a:t>
            </a:r>
            <a:r>
              <a:rPr lang="en-US" altLang="zh-CN" sz="1400" dirty="0" err="1" smtClean="0">
                <a:solidFill>
                  <a:srgbClr val="007400"/>
                </a:solidFill>
                <a:latin typeface="STHeitiSC-Light"/>
              </a:rPr>
              <a:t>MCSessionSendDataUnreliable</a:t>
            </a:r>
            <a:r>
              <a:rPr lang="en-US" altLang="zh-CN" sz="1400" dirty="0" smtClean="0">
                <a:solidFill>
                  <a:srgbClr val="007400"/>
                </a:solidFill>
                <a:latin typeface="STHeitiSC-Light"/>
              </a:rPr>
              <a:t> </a:t>
            </a:r>
            <a:r>
              <a:rPr lang="zh-CN" altLang="en-US" sz="1400" dirty="0" smtClean="0">
                <a:solidFill>
                  <a:srgbClr val="007400"/>
                </a:solidFill>
                <a:latin typeface="STHeitiSC-Light"/>
              </a:rPr>
              <a:t>不可靠</a:t>
            </a:r>
            <a:endParaRPr lang="zh-CN" alt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Menlo-Regular"/>
              </a:rPr>
              <a:t>//</a:t>
            </a:r>
            <a:r>
              <a:rPr lang="zh-CN" altLang="en-US" sz="1400" dirty="0" smtClean="0">
                <a:solidFill>
                  <a:schemeClr val="accent3">
                    <a:lumMod val="75000"/>
                  </a:schemeClr>
                </a:solidFill>
                <a:latin typeface="Menlo-Regular"/>
              </a:rPr>
              <a:t>消息判断发送是否成功</a:t>
            </a:r>
            <a:endParaRPr lang="en-US" altLang="zh-CN" sz="1400" dirty="0" smtClean="0">
              <a:solidFill>
                <a:schemeClr val="accent3">
                  <a:lumMod val="75000"/>
                </a:schemeClr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is= [session 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sendData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:data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toPeers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:session.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connectedPeers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withMode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MCSessionSendDataReliable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error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:&amp;error];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(!is)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@"error~~%@"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,error);</a:t>
            </a:r>
          </a:p>
          <a:p>
            <a:r>
              <a:rPr lang="da-DK" altLang="zh-CN" sz="1400" dirty="0">
                <a:solidFill>
                  <a:srgbClr val="000000"/>
                </a:solidFill>
                <a:latin typeface="Menlo-Regular"/>
              </a:rPr>
              <a:t>    }</a:t>
            </a:r>
            <a:r>
              <a:rPr lang="da-DK" altLang="zh-CN" sz="1400" dirty="0" err="1">
                <a:solidFill>
                  <a:srgbClr val="AA0D91"/>
                </a:solidFill>
                <a:latin typeface="Menlo-Regular"/>
              </a:rPr>
              <a:t>else</a:t>
            </a:r>
            <a:r>
              <a:rPr lang="da-DK" altLang="zh-CN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da-DK" altLang="zh-CN" sz="14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da-DK" altLang="zh-CN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altLang="zh-CN" sz="1400" dirty="0">
                <a:solidFill>
                  <a:srgbClr val="3F6E74"/>
                </a:solidFill>
                <a:latin typeface="Menlo-Regular"/>
              </a:rPr>
              <a:t>_</a:t>
            </a:r>
            <a:r>
              <a:rPr lang="da-DK" altLang="zh-CN" sz="1400" dirty="0" err="1">
                <a:solidFill>
                  <a:srgbClr val="3F6E74"/>
                </a:solidFill>
                <a:latin typeface="Menlo-Regular"/>
              </a:rPr>
              <a:t>textView</a:t>
            </a:r>
            <a:r>
              <a:rPr lang="da-DK" altLang="zh-CN" sz="1400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da-DK" altLang="zh-CN" sz="1400" dirty="0" err="1">
                <a:solidFill>
                  <a:srgbClr val="5C2699"/>
                </a:solidFill>
                <a:latin typeface="Menlo-Regular"/>
              </a:rPr>
              <a:t>text</a:t>
            </a:r>
            <a:r>
              <a:rPr lang="da-DK" altLang="zh-CN" sz="1400" dirty="0">
                <a:solidFill>
                  <a:srgbClr val="000000"/>
                </a:solidFill>
                <a:latin typeface="Menlo-Regular"/>
              </a:rPr>
              <a:t>=[</a:t>
            </a:r>
            <a:r>
              <a:rPr lang="da-DK" altLang="zh-CN" sz="1400" dirty="0" err="1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da-DK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altLang="zh-CN" sz="1400" dirty="0" err="1">
                <a:solidFill>
                  <a:srgbClr val="2E0D6E"/>
                </a:solidFill>
                <a:latin typeface="Menlo-Regular"/>
              </a:rPr>
              <a:t>stringWithFormat</a:t>
            </a:r>
            <a:r>
              <a:rPr lang="da-DK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da-DK" altLang="zh-CN" sz="1400" dirty="0">
                <a:solidFill>
                  <a:srgbClr val="C41A16"/>
                </a:solidFill>
                <a:latin typeface="Menlo-Regular"/>
              </a:rPr>
              <a:t>@"%@\n</a:t>
            </a:r>
            <a:r>
              <a:rPr lang="zh-CN" altLang="da-DK" sz="1400" dirty="0">
                <a:solidFill>
                  <a:srgbClr val="C41A16"/>
                </a:solidFill>
                <a:latin typeface="STHeitiSC-Light"/>
              </a:rPr>
              <a:t>我说</a:t>
            </a:r>
            <a:r>
              <a:rPr lang="da-DK" altLang="zh-CN" sz="1400" dirty="0">
                <a:solidFill>
                  <a:srgbClr val="C41A16"/>
                </a:solidFill>
                <a:latin typeface="Menlo-Regular"/>
              </a:rPr>
              <a:t>:%@"</a:t>
            </a:r>
            <a:r>
              <a:rPr lang="da-DK" altLang="zh-CN" sz="14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da-DK" altLang="zh-CN" sz="1400" dirty="0">
                <a:solidFill>
                  <a:srgbClr val="3F6E74"/>
                </a:solidFill>
                <a:latin typeface="Menlo-Regular"/>
              </a:rPr>
              <a:t>_</a:t>
            </a:r>
            <a:r>
              <a:rPr lang="da-DK" altLang="zh-CN" sz="1400" dirty="0" err="1">
                <a:solidFill>
                  <a:srgbClr val="3F6E74"/>
                </a:solidFill>
                <a:latin typeface="Menlo-Regular"/>
              </a:rPr>
              <a:t>textView</a:t>
            </a:r>
            <a:r>
              <a:rPr lang="da-DK" altLang="zh-CN" sz="1400" dirty="0" err="1">
                <a:solidFill>
                  <a:srgbClr val="000000"/>
                </a:solidFill>
                <a:latin typeface="Menlo-Regular"/>
              </a:rPr>
              <a:t>.text,message</a:t>
            </a:r>
            <a:r>
              <a:rPr lang="da-DK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da-DK" altLang="zh-CN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da-DK" altLang="zh-CN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kumimoji="1" lang="zh-CN" altLang="en-US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MCSession</a:t>
            </a:r>
            <a:r>
              <a:rPr lang="zh-CN" altLang="en-US" dirty="0" smtClean="0"/>
              <a:t>发送消息</a:t>
            </a:r>
            <a:r>
              <a:rPr lang="en-US" altLang="zh-CN" dirty="0" smtClean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23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STHeitiSC-Light"/>
              </a:rPr>
              <a:t>第二种发送资源</a:t>
            </a:r>
            <a:endParaRPr lang="zh-CN" alt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de-DE" altLang="zh-CN" sz="12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e-DE" altLang="zh-CN" sz="1200" dirty="0" err="1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de-DE" altLang="zh-CN" sz="12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de-DE" altLang="zh-CN" sz="1200" dirty="0" err="1">
                <a:solidFill>
                  <a:srgbClr val="000000"/>
                </a:solidFill>
                <a:latin typeface="Menlo-Regular"/>
              </a:rPr>
              <a:t>fileName</a:t>
            </a:r>
            <a:r>
              <a:rPr lang="de-DE" altLang="zh-CN" sz="1200" dirty="0">
                <a:solidFill>
                  <a:srgbClr val="000000"/>
                </a:solidFill>
                <a:latin typeface="Menlo-Regular"/>
              </a:rPr>
              <a:t>=</a:t>
            </a:r>
            <a:r>
              <a:rPr lang="de-DE" altLang="zh-CN" sz="12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CN" altLang="de-DE" sz="1200" dirty="0">
                <a:solidFill>
                  <a:srgbClr val="C41A16"/>
                </a:solidFill>
                <a:latin typeface="STHeitiSC-Light"/>
              </a:rPr>
              <a:t>文件名</a:t>
            </a:r>
            <a:r>
              <a:rPr lang="de-DE" altLang="zh-CN" sz="12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de-DE" altLang="zh-CN" sz="12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e-DE" altLang="zh-CN" sz="12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e-DE" altLang="zh-CN" sz="1200" dirty="0" err="1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de-DE" altLang="zh-CN" sz="12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e-DE" altLang="zh-CN" sz="1200" dirty="0" err="1">
                <a:solidFill>
                  <a:srgbClr val="000000"/>
                </a:solidFill>
                <a:latin typeface="Menlo-Regular"/>
              </a:rPr>
              <a:t>filePath</a:t>
            </a:r>
            <a:r>
              <a:rPr lang="de-DE" altLang="zh-CN" sz="1200" dirty="0">
                <a:solidFill>
                  <a:srgbClr val="000000"/>
                </a:solidFill>
                <a:latin typeface="Menlo-Regular"/>
              </a:rPr>
              <a:t> = [[</a:t>
            </a:r>
            <a:r>
              <a:rPr lang="de-DE" altLang="zh-CN" sz="1200" dirty="0" err="1">
                <a:solidFill>
                  <a:srgbClr val="2E0D6E"/>
                </a:solidFill>
                <a:latin typeface="Menlo-Regular"/>
              </a:rPr>
              <a:t>NSHomeDirectory</a:t>
            </a:r>
            <a:r>
              <a:rPr lang="de-DE" altLang="zh-CN" sz="1200" dirty="0">
                <a:solidFill>
                  <a:srgbClr val="000000"/>
                </a:solidFill>
                <a:latin typeface="Menlo-Regular"/>
              </a:rPr>
              <a:t>() </a:t>
            </a:r>
            <a:r>
              <a:rPr lang="de-DE" altLang="zh-CN" sz="1200" dirty="0" err="1">
                <a:solidFill>
                  <a:srgbClr val="2E0D6E"/>
                </a:solidFill>
                <a:latin typeface="Menlo-Regular"/>
              </a:rPr>
              <a:t>stringByAppendingString</a:t>
            </a:r>
            <a:r>
              <a:rPr lang="de-DE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de-DE" altLang="zh-CN" sz="1200" dirty="0">
                <a:solidFill>
                  <a:srgbClr val="C41A16"/>
                </a:solidFill>
                <a:latin typeface="Menlo-Regular"/>
              </a:rPr>
              <a:t>@"/</a:t>
            </a:r>
            <a:r>
              <a:rPr lang="de-DE" altLang="zh-CN" sz="1200" dirty="0" err="1">
                <a:solidFill>
                  <a:srgbClr val="C41A16"/>
                </a:solidFill>
                <a:latin typeface="Menlo-Regular"/>
              </a:rPr>
              <a:t>Documents</a:t>
            </a:r>
            <a:r>
              <a:rPr lang="de-DE" altLang="zh-CN" sz="1200" dirty="0">
                <a:solidFill>
                  <a:srgbClr val="C41A16"/>
                </a:solidFill>
                <a:latin typeface="Menlo-Regular"/>
              </a:rPr>
              <a:t>/"</a:t>
            </a:r>
            <a:r>
              <a:rPr lang="de-DE" altLang="zh-CN" sz="12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de-DE" altLang="zh-CN" sz="1200" dirty="0" err="1">
                <a:solidFill>
                  <a:srgbClr val="2E0D6E"/>
                </a:solidFill>
                <a:latin typeface="Menlo-Regular"/>
              </a:rPr>
              <a:t>stringByAppendingPathComponent</a:t>
            </a:r>
            <a:r>
              <a:rPr lang="de-DE" altLang="zh-CN" sz="1200" dirty="0" err="1">
                <a:solidFill>
                  <a:srgbClr val="000000"/>
                </a:solidFill>
                <a:latin typeface="Menlo-Regular"/>
              </a:rPr>
              <a:t>:fileName</a:t>
            </a:r>
            <a:r>
              <a:rPr lang="de-DE" altLang="zh-CN" sz="12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STHeitiSC-Light"/>
              </a:rPr>
              <a:t>对方接收的新文件名</a:t>
            </a:r>
            <a:endParaRPr lang="zh-CN" alt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200" dirty="0" err="1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altLang="zh-CN" sz="1200" dirty="0" err="1">
                <a:solidFill>
                  <a:srgbClr val="000000"/>
                </a:solidFill>
                <a:latin typeface="Menlo-Regular"/>
              </a:rPr>
              <a:t>modifiedName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altLang="zh-CN" sz="1200" dirty="0" err="1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 err="1">
                <a:solidFill>
                  <a:srgbClr val="2E0D6E"/>
                </a:solidFill>
                <a:latin typeface="Menlo-Regular"/>
              </a:rPr>
              <a:t>stringWithFormat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C41A16"/>
                </a:solidFill>
                <a:latin typeface="Menlo-Regular"/>
              </a:rPr>
              <a:t>@"%@_%@"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Menlo-Regular"/>
              </a:rPr>
              <a:t>session.</a:t>
            </a:r>
            <a:r>
              <a:rPr lang="en-US" altLang="zh-CN" sz="1200" dirty="0" err="1">
                <a:solidFill>
                  <a:srgbClr val="5C2699"/>
                </a:solidFill>
                <a:latin typeface="Menlo-Regular"/>
              </a:rPr>
              <a:t>myPeerID</a:t>
            </a:r>
            <a:r>
              <a:rPr lang="en-US" altLang="zh-CN" sz="1200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200" dirty="0" err="1">
                <a:solidFill>
                  <a:srgbClr val="5C2699"/>
                </a:solidFill>
                <a:latin typeface="Menlo-Regular"/>
              </a:rPr>
              <a:t>displayName</a:t>
            </a:r>
            <a:r>
              <a:rPr lang="en-US" altLang="zh-CN" sz="1200" dirty="0" err="1">
                <a:solidFill>
                  <a:srgbClr val="000000"/>
                </a:solidFill>
                <a:latin typeface="Menlo-Regular"/>
              </a:rPr>
              <a:t>,fileName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];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altLang="zh-CN" sz="1200" dirty="0" err="1">
                <a:solidFill>
                  <a:srgbClr val="000000"/>
                </a:solidFill>
                <a:latin typeface="Menlo-Regular"/>
              </a:rPr>
              <a:t>resourceURL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 err="1">
                <a:solidFill>
                  <a:srgbClr val="2E0D6E"/>
                </a:solidFill>
                <a:latin typeface="Menlo-Regular"/>
              </a:rPr>
              <a:t>fileURLWithPath</a:t>
            </a:r>
            <a:r>
              <a:rPr lang="en-US" altLang="zh-CN" sz="1200" dirty="0" err="1">
                <a:solidFill>
                  <a:srgbClr val="000000"/>
                </a:solidFill>
                <a:latin typeface="Menlo-Regular"/>
              </a:rPr>
              <a:t>:filePath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200" dirty="0" err="1">
                <a:solidFill>
                  <a:srgbClr val="2E0D6E"/>
                </a:solidFill>
                <a:latin typeface="Menlo-Regular"/>
              </a:rPr>
              <a:t>dispatch_async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200" dirty="0" err="1">
                <a:solidFill>
                  <a:srgbClr val="643820"/>
                </a:solidFill>
                <a:latin typeface="Menlo-Regular"/>
              </a:rPr>
              <a:t>dispatch_get_main_queue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(), ^{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200" dirty="0" err="1">
                <a:solidFill>
                  <a:srgbClr val="5C2699"/>
                </a:solidFill>
                <a:latin typeface="Menlo-Regular"/>
              </a:rPr>
              <a:t>NSProgress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*progress = [session </a:t>
            </a:r>
            <a:r>
              <a:rPr lang="en-US" altLang="zh-CN" sz="1200" dirty="0" err="1">
                <a:solidFill>
                  <a:srgbClr val="2E0D6E"/>
                </a:solidFill>
                <a:latin typeface="Menlo-Regular"/>
              </a:rPr>
              <a:t>sendResourceAtURL</a:t>
            </a:r>
            <a:r>
              <a:rPr lang="en-US" altLang="zh-CN" sz="1200" dirty="0" err="1">
                <a:solidFill>
                  <a:srgbClr val="000000"/>
                </a:solidFill>
                <a:latin typeface="Menlo-Regular"/>
              </a:rPr>
              <a:t>:resourceURL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 err="1">
                <a:solidFill>
                  <a:srgbClr val="2E0D6E"/>
                </a:solidFill>
                <a:latin typeface="Menlo-Regular"/>
              </a:rPr>
              <a:t>withName</a:t>
            </a:r>
            <a:r>
              <a:rPr lang="en-US" altLang="zh-CN" sz="1200" dirty="0" err="1">
                <a:solidFill>
                  <a:srgbClr val="000000"/>
                </a:solidFill>
                <a:latin typeface="Menlo-Regular"/>
              </a:rPr>
              <a:t>:modifiedName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 err="1">
                <a:solidFill>
                  <a:srgbClr val="2E0D6E"/>
                </a:solidFill>
                <a:latin typeface="Menlo-Regular"/>
              </a:rPr>
              <a:t>toPeer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:[[session </a:t>
            </a:r>
            <a:r>
              <a:rPr lang="en-US" altLang="zh-CN" sz="1200" dirty="0" err="1">
                <a:solidFill>
                  <a:srgbClr val="2E0D6E"/>
                </a:solidFill>
                <a:latin typeface="Menlo-Regular"/>
              </a:rPr>
              <a:t>connectedPeers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200" dirty="0" err="1">
                <a:solidFill>
                  <a:srgbClr val="2E0D6E"/>
                </a:solidFill>
                <a:latin typeface="Menlo-Regular"/>
              </a:rPr>
              <a:t>firstObject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200" dirty="0" err="1">
                <a:solidFill>
                  <a:srgbClr val="2E0D6E"/>
                </a:solidFill>
                <a:latin typeface="Menlo-Regular"/>
              </a:rPr>
              <a:t>withCompletionHandler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:^(</a:t>
            </a:r>
            <a:r>
              <a:rPr lang="en-US" altLang="zh-CN" sz="1200" dirty="0" err="1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*error)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(error)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               </a:t>
            </a:r>
            <a:r>
              <a:rPr lang="en-US" altLang="zh-CN" sz="1200" dirty="0" err="1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200" dirty="0">
                <a:solidFill>
                  <a:srgbClr val="C41A16"/>
                </a:solidFill>
                <a:latin typeface="Menlo-Regular"/>
              </a:rPr>
              <a:t>@"Error: %@"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, [error </a:t>
            </a:r>
            <a:r>
              <a:rPr lang="en-US" altLang="zh-CN" sz="1200" dirty="0" err="1">
                <a:solidFill>
                  <a:srgbClr val="2E0D6E"/>
                </a:solidFill>
                <a:latin typeface="Menlo-Regular"/>
              </a:rPr>
              <a:t>localizedDescription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           }}]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zh-CN" altLang="en-US" sz="1200" dirty="0" smtClean="0">
                <a:solidFill>
                  <a:srgbClr val="007400"/>
                </a:solidFill>
                <a:latin typeface="STHeitiSC-Light"/>
              </a:rPr>
              <a:t>建立观察者，观察值的辩护</a:t>
            </a:r>
            <a:endParaRPr lang="en-US" altLang="zh-CN" sz="12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[progress </a:t>
            </a:r>
            <a:r>
              <a:rPr lang="en-US" altLang="zh-CN" sz="1200" dirty="0" err="1">
                <a:solidFill>
                  <a:srgbClr val="2E0D6E"/>
                </a:solidFill>
                <a:latin typeface="Menlo-Regular"/>
              </a:rPr>
              <a:t>addObserver</a:t>
            </a:r>
            <a:r>
              <a:rPr lang="en-US" altLang="zh-CN" sz="1200" dirty="0" err="1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 err="1">
                <a:solidFill>
                  <a:srgbClr val="AA0D91"/>
                </a:solidFill>
                <a:latin typeface="Menlo-Regular"/>
              </a:rPr>
              <a:t>self</a:t>
            </a:r>
            <a:endParaRPr lang="en-US" altLang="zh-CN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                  </a:t>
            </a:r>
            <a:r>
              <a:rPr lang="en-US" altLang="zh-CN" sz="1200" dirty="0" err="1">
                <a:solidFill>
                  <a:srgbClr val="2E0D6E"/>
                </a:solidFill>
                <a:latin typeface="Menlo-Regular"/>
              </a:rPr>
              <a:t>forKeyPath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200" dirty="0" err="1">
                <a:solidFill>
                  <a:srgbClr val="C41A16"/>
                </a:solidFill>
                <a:latin typeface="Menlo-Regular"/>
              </a:rPr>
              <a:t>fractionCompleted</a:t>
            </a:r>
            <a:r>
              <a:rPr lang="en-US" altLang="zh-CN" sz="1200" dirty="0">
                <a:solidFill>
                  <a:srgbClr val="C41A16"/>
                </a:solidFill>
                <a:latin typeface="Menlo-Regular"/>
              </a:rPr>
              <a:t>"</a:t>
            </a:r>
            <a:endParaRPr lang="en-US" altLang="zh-CN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                     </a:t>
            </a:r>
            <a:r>
              <a:rPr lang="en-US" altLang="zh-CN" sz="1200" dirty="0" err="1">
                <a:solidFill>
                  <a:srgbClr val="2E0D6E"/>
                </a:solidFill>
                <a:latin typeface="Menlo-Regular"/>
              </a:rPr>
              <a:t>options</a:t>
            </a:r>
            <a:r>
              <a:rPr lang="en-US" altLang="zh-CN" sz="1200" dirty="0" err="1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 err="1">
                <a:solidFill>
                  <a:srgbClr val="2E0D6E"/>
                </a:solidFill>
                <a:latin typeface="Menlo-Regular"/>
              </a:rPr>
              <a:t>NSKeyValueObservingOptionNew</a:t>
            </a:r>
            <a:endParaRPr lang="en-US" altLang="zh-CN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                     </a:t>
            </a:r>
            <a:r>
              <a:rPr lang="en-US" altLang="zh-CN" sz="1200" dirty="0" err="1">
                <a:solidFill>
                  <a:srgbClr val="2E0D6E"/>
                </a:solidFill>
                <a:latin typeface="Menlo-Regular"/>
              </a:rPr>
              <a:t>context</a:t>
            </a:r>
            <a:r>
              <a:rPr lang="en-US" altLang="zh-CN" sz="1200" dirty="0" err="1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 err="1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200" dirty="0" smtClean="0">
              <a:solidFill>
                <a:srgbClr val="000000"/>
              </a:solidFill>
              <a:latin typeface="Menlo-Regular"/>
            </a:endParaRPr>
          </a:p>
          <a:p>
            <a:endParaRPr lang="en-US" altLang="zh-CN" sz="12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});</a:t>
            </a:r>
            <a:endParaRPr kumimoji="1" lang="zh-CN" altLang="en-US" sz="1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MCSession</a:t>
            </a:r>
            <a:r>
              <a:rPr lang="zh-CN" altLang="en-US" dirty="0" smtClean="0"/>
              <a:t>发送资源</a:t>
            </a:r>
            <a:r>
              <a:rPr lang="zh-CN" altLang="zh-CN" dirty="0" smtClean="0"/>
              <a:t>2</a:t>
            </a:r>
            <a:r>
              <a:rPr lang="zh-CN" altLang="en-US" dirty="0" smtClean="0"/>
              <a:t>（未验证）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5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1458"/>
            <a:ext cx="8229600" cy="4894706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sz="1100" dirty="0" smtClean="0"/>
              <a:t>KVC</a:t>
            </a:r>
            <a:r>
              <a:rPr kumimoji="1" lang="zh-CN" altLang="en-US" sz="1100" dirty="0" smtClean="0"/>
              <a:t>观察资源传送情况</a:t>
            </a:r>
            <a:endParaRPr kumimoji="1" lang="en-US" altLang="zh-CN" sz="1100" dirty="0" smtClean="0"/>
          </a:p>
          <a:p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-(</a:t>
            </a:r>
            <a:r>
              <a:rPr lang="en-US" altLang="zh-CN" sz="11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100" dirty="0" err="1">
                <a:solidFill>
                  <a:srgbClr val="000000"/>
                </a:solidFill>
                <a:latin typeface="Menlo-Regular"/>
              </a:rPr>
              <a:t>observeValueForKeyPath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100" dirty="0" err="1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100" dirty="0" err="1">
                <a:solidFill>
                  <a:srgbClr val="000000"/>
                </a:solidFill>
                <a:latin typeface="Menlo-Regular"/>
              </a:rPr>
              <a:t>keyPath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Menlo-Regular"/>
              </a:rPr>
              <a:t>ofObject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1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)object change:(</a:t>
            </a:r>
            <a:r>
              <a:rPr lang="en-US" altLang="zh-CN" sz="1100" dirty="0" err="1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 *)change context:(</a:t>
            </a:r>
            <a:r>
              <a:rPr lang="en-US" altLang="zh-CN" sz="11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 *)context{</a:t>
            </a:r>
          </a:p>
          <a:p>
            <a:r>
              <a:rPr lang="zh-TW" altLang="en-US" sz="11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100" dirty="0">
                <a:solidFill>
                  <a:srgbClr val="007400"/>
                </a:solidFill>
                <a:latin typeface="Menlo-Regular"/>
              </a:rPr>
              <a:t>//</a:t>
            </a:r>
            <a:r>
              <a:rPr lang="zh-TW" altLang="en-US" sz="1100" dirty="0">
                <a:solidFill>
                  <a:srgbClr val="007400"/>
                </a:solidFill>
                <a:latin typeface="STHeitiSC-Light"/>
              </a:rPr>
              <a:t>进度</a:t>
            </a:r>
            <a:endParaRPr lang="zh-TW" altLang="en-US" sz="11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100" dirty="0">
                <a:solidFill>
                  <a:srgbClr val="AA0D91"/>
                </a:solidFill>
                <a:latin typeface="Menlo-Regular"/>
              </a:rPr>
              <a:t>float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 Value=  [(</a:t>
            </a:r>
            <a:r>
              <a:rPr lang="en-US" altLang="zh-CN" sz="1100" dirty="0" err="1">
                <a:solidFill>
                  <a:srgbClr val="5C2699"/>
                </a:solidFill>
                <a:latin typeface="Menlo-Regular"/>
              </a:rPr>
              <a:t>NSProgress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 *)object </a:t>
            </a:r>
            <a:r>
              <a:rPr lang="en-US" altLang="zh-CN" sz="1100" dirty="0" err="1">
                <a:solidFill>
                  <a:srgbClr val="2E0D6E"/>
                </a:solidFill>
                <a:latin typeface="Menlo-Regular"/>
              </a:rPr>
              <a:t>fractionCompleted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]*</a:t>
            </a:r>
            <a:r>
              <a:rPr lang="en-US" altLang="zh-CN" sz="1100" dirty="0">
                <a:solidFill>
                  <a:srgbClr val="1C00CF"/>
                </a:solidFill>
                <a:latin typeface="Menlo-Regular"/>
              </a:rPr>
              <a:t>100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zh-TW" altLang="en-US" sz="11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100" dirty="0">
                <a:solidFill>
                  <a:srgbClr val="007400"/>
                </a:solidFill>
                <a:latin typeface="Menlo-Regular"/>
              </a:rPr>
              <a:t>//</a:t>
            </a:r>
            <a:r>
              <a:rPr lang="zh-TW" altLang="en-US" sz="1100" dirty="0" smtClean="0">
                <a:solidFill>
                  <a:srgbClr val="007400"/>
                </a:solidFill>
                <a:latin typeface="STHeitiSC-Light"/>
              </a:rPr>
              <a:t>更新进度</a:t>
            </a:r>
            <a:r>
              <a:rPr lang="zh-CN" altLang="en-US" sz="1100" dirty="0" smtClean="0">
                <a:solidFill>
                  <a:srgbClr val="007400"/>
                </a:solidFill>
                <a:latin typeface="STHeitiSC-Light"/>
              </a:rPr>
              <a:t>百分比</a:t>
            </a:r>
            <a:endParaRPr lang="zh-TW" altLang="en-US" sz="1100" dirty="0">
              <a:solidFill>
                <a:srgbClr val="000000"/>
              </a:solidFill>
              <a:latin typeface="Menlo-Regular"/>
            </a:endParaRPr>
          </a:p>
          <a:p>
            <a:r>
              <a:rPr lang="zh-TW" altLang="en-US" sz="11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100" dirty="0">
                <a:solidFill>
                  <a:srgbClr val="007400"/>
                </a:solidFill>
                <a:latin typeface="Menlo-Regular"/>
              </a:rPr>
              <a:t>//.....</a:t>
            </a:r>
            <a:endParaRPr lang="zh-TW" altLang="en-US" sz="1100" dirty="0">
              <a:solidFill>
                <a:srgbClr val="000000"/>
              </a:solidFill>
              <a:latin typeface="Menlo-Regular"/>
            </a:endParaRPr>
          </a:p>
          <a:p>
            <a:r>
              <a:rPr lang="zh-TW" altLang="en-US" sz="11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100" dirty="0">
                <a:solidFill>
                  <a:srgbClr val="000000"/>
                </a:solidFill>
                <a:latin typeface="Menlo-Regular"/>
              </a:rPr>
              <a:t>}</a:t>
            </a:r>
            <a:endParaRPr kumimoji="1" lang="en-US" altLang="zh-CN" sz="1100" dirty="0" smtClean="0"/>
          </a:p>
          <a:p>
            <a:r>
              <a:rPr lang="en-US" altLang="zh-CN" sz="1100" dirty="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STHeitiSC-Light"/>
              </a:rPr>
              <a:t>开始接收一个资源的传递</a:t>
            </a:r>
            <a:endParaRPr lang="zh-CN" altLang="en-US" sz="11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-(</a:t>
            </a:r>
            <a:r>
              <a:rPr lang="en-US" altLang="zh-CN" sz="11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)session:(</a:t>
            </a:r>
            <a:r>
              <a:rPr lang="en-US" altLang="zh-CN" sz="1100" dirty="0" err="1">
                <a:solidFill>
                  <a:srgbClr val="5C2699"/>
                </a:solidFill>
                <a:latin typeface="Menlo-Regular"/>
              </a:rPr>
              <a:t>MCSession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 *)session </a:t>
            </a:r>
            <a:r>
              <a:rPr lang="en-US" altLang="zh-CN" sz="1100" dirty="0" err="1">
                <a:solidFill>
                  <a:srgbClr val="000000"/>
                </a:solidFill>
                <a:latin typeface="Menlo-Regular"/>
              </a:rPr>
              <a:t>didStartReceivingResourceWithName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100" dirty="0" err="1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100" dirty="0" err="1">
                <a:solidFill>
                  <a:srgbClr val="000000"/>
                </a:solidFill>
                <a:latin typeface="Menlo-Regular"/>
              </a:rPr>
              <a:t>resourceName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Menlo-Regular"/>
              </a:rPr>
              <a:t>fromPeer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100" dirty="0" err="1">
                <a:solidFill>
                  <a:srgbClr val="5C2699"/>
                </a:solidFill>
                <a:latin typeface="Menlo-Regular"/>
              </a:rPr>
              <a:t>MCPeerID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100" dirty="0" err="1">
                <a:solidFill>
                  <a:srgbClr val="000000"/>
                </a:solidFill>
                <a:latin typeface="Menlo-Regular"/>
              </a:rPr>
              <a:t>peerID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Menlo-Regular"/>
              </a:rPr>
              <a:t>withProgress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100" dirty="0" err="1">
                <a:solidFill>
                  <a:srgbClr val="5C2699"/>
                </a:solidFill>
                <a:latin typeface="Menlo-Regular"/>
              </a:rPr>
              <a:t>NSProgress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 *)progress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100" dirty="0" err="1">
                <a:solidFill>
                  <a:srgbClr val="2E0D6E"/>
                </a:solidFill>
                <a:latin typeface="Menlo-Regular"/>
              </a:rPr>
              <a:t>dispatch_async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100" dirty="0" err="1">
                <a:solidFill>
                  <a:srgbClr val="643820"/>
                </a:solidFill>
                <a:latin typeface="Menlo-Regular"/>
              </a:rPr>
              <a:t>dispatch_get_main_queue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(), ^{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        [progress </a:t>
            </a:r>
            <a:r>
              <a:rPr lang="en-US" altLang="zh-CN" sz="1100" dirty="0" err="1">
                <a:solidFill>
                  <a:srgbClr val="2E0D6E"/>
                </a:solidFill>
                <a:latin typeface="Menlo-Regular"/>
              </a:rPr>
              <a:t>addObserver</a:t>
            </a:r>
            <a:r>
              <a:rPr lang="en-US" altLang="zh-CN" sz="1100" dirty="0" err="1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100" dirty="0" err="1">
                <a:solidFill>
                  <a:srgbClr val="AA0D91"/>
                </a:solidFill>
                <a:latin typeface="Menlo-Regular"/>
              </a:rPr>
              <a:t>self</a:t>
            </a:r>
            <a:endParaRPr lang="en-US" altLang="zh-CN" sz="11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                   </a:t>
            </a:r>
            <a:r>
              <a:rPr lang="en-US" altLang="zh-CN" sz="1100" dirty="0" err="1">
                <a:solidFill>
                  <a:srgbClr val="2E0D6E"/>
                </a:solidFill>
                <a:latin typeface="Menlo-Regular"/>
              </a:rPr>
              <a:t>forKeyPath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1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100" dirty="0" err="1">
                <a:solidFill>
                  <a:srgbClr val="C41A16"/>
                </a:solidFill>
                <a:latin typeface="Menlo-Regular"/>
              </a:rPr>
              <a:t>fractionCompleted</a:t>
            </a:r>
            <a:r>
              <a:rPr lang="en-US" altLang="zh-CN" sz="1100" dirty="0">
                <a:solidFill>
                  <a:srgbClr val="C41A16"/>
                </a:solidFill>
                <a:latin typeface="Menlo-Regular"/>
              </a:rPr>
              <a:t>"</a:t>
            </a:r>
            <a:endParaRPr lang="en-US" altLang="zh-CN" sz="11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                      </a:t>
            </a:r>
            <a:r>
              <a:rPr lang="en-US" altLang="zh-CN" sz="1100" dirty="0" err="1">
                <a:solidFill>
                  <a:srgbClr val="2E0D6E"/>
                </a:solidFill>
                <a:latin typeface="Menlo-Regular"/>
              </a:rPr>
              <a:t>options</a:t>
            </a:r>
            <a:r>
              <a:rPr lang="en-US" altLang="zh-CN" sz="1100" dirty="0" err="1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100" dirty="0" err="1">
                <a:solidFill>
                  <a:srgbClr val="2E0D6E"/>
                </a:solidFill>
                <a:latin typeface="Menlo-Regular"/>
              </a:rPr>
              <a:t>NSKeyValueObservingOptionNew</a:t>
            </a:r>
            <a:endParaRPr lang="en-US" altLang="zh-CN" sz="11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                      </a:t>
            </a:r>
            <a:r>
              <a:rPr lang="en-US" altLang="zh-CN" sz="1100" dirty="0" err="1">
                <a:solidFill>
                  <a:srgbClr val="2E0D6E"/>
                </a:solidFill>
                <a:latin typeface="Menlo-Regular"/>
              </a:rPr>
              <a:t>context</a:t>
            </a:r>
            <a:r>
              <a:rPr lang="en-US" altLang="zh-CN" sz="1100" dirty="0" err="1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100" dirty="0" err="1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    });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en-US" altLang="zh-CN" sz="1100" dirty="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STHeitiSC-Light"/>
              </a:rPr>
              <a:t>接收完成</a:t>
            </a:r>
            <a:endParaRPr lang="zh-CN" altLang="en-US" sz="11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-(</a:t>
            </a:r>
            <a:r>
              <a:rPr lang="en-US" altLang="zh-CN" sz="11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)session:(</a:t>
            </a:r>
            <a:r>
              <a:rPr lang="en-US" altLang="zh-CN" sz="1100" dirty="0" err="1">
                <a:solidFill>
                  <a:srgbClr val="5C2699"/>
                </a:solidFill>
                <a:latin typeface="Menlo-Regular"/>
              </a:rPr>
              <a:t>MCSession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 *)session </a:t>
            </a:r>
            <a:r>
              <a:rPr lang="en-US" altLang="zh-CN" sz="1100" dirty="0" err="1">
                <a:solidFill>
                  <a:srgbClr val="000000"/>
                </a:solidFill>
                <a:latin typeface="Menlo-Regular"/>
              </a:rPr>
              <a:t>didFinishReceivingResourceWithName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100" dirty="0" err="1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100" dirty="0" err="1">
                <a:solidFill>
                  <a:srgbClr val="000000"/>
                </a:solidFill>
                <a:latin typeface="Menlo-Regular"/>
              </a:rPr>
              <a:t>resourceName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Menlo-Regular"/>
              </a:rPr>
              <a:t>fromPeer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100" dirty="0" err="1">
                <a:solidFill>
                  <a:srgbClr val="5C2699"/>
                </a:solidFill>
                <a:latin typeface="Menlo-Regular"/>
              </a:rPr>
              <a:t>MCPeerID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100" dirty="0" err="1">
                <a:solidFill>
                  <a:srgbClr val="000000"/>
                </a:solidFill>
                <a:latin typeface="Menlo-Regular"/>
              </a:rPr>
              <a:t>peerID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Menlo-Regular"/>
              </a:rPr>
              <a:t>atURL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1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100" dirty="0" err="1">
                <a:solidFill>
                  <a:srgbClr val="000000"/>
                </a:solidFill>
                <a:latin typeface="Menlo-Regular"/>
              </a:rPr>
              <a:t>localURL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Menlo-Regular"/>
              </a:rPr>
              <a:t>withError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100" dirty="0" err="1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 *)error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100" dirty="0">
                <a:solidFill>
                  <a:srgbClr val="007400"/>
                </a:solidFill>
                <a:latin typeface="Menlo-Regular"/>
              </a:rPr>
              <a:t>//</a:t>
            </a:r>
            <a:r>
              <a:rPr lang="en-US" altLang="zh-CN" sz="1100" dirty="0" err="1">
                <a:solidFill>
                  <a:srgbClr val="007400"/>
                </a:solidFill>
                <a:latin typeface="Menlo-Regular"/>
              </a:rPr>
              <a:t>resourceName</a:t>
            </a:r>
            <a:r>
              <a:rPr lang="zh-CN" altLang="en-US" sz="1100" dirty="0">
                <a:solidFill>
                  <a:srgbClr val="007400"/>
                </a:solidFill>
                <a:latin typeface="STHeitiSC-Light"/>
              </a:rPr>
              <a:t>文件名称</a:t>
            </a:r>
            <a:endParaRPr lang="en-US" altLang="zh-CN" sz="1100" dirty="0">
              <a:solidFill>
                <a:srgbClr val="000000"/>
              </a:solidFill>
              <a:latin typeface="Menlo-Regular"/>
            </a:endParaRPr>
          </a:p>
          <a:p>
            <a:r>
              <a:rPr lang="zh-TW" altLang="en-US" sz="11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100" dirty="0">
                <a:solidFill>
                  <a:srgbClr val="007400"/>
                </a:solidFill>
                <a:latin typeface="Menlo-Regular"/>
              </a:rPr>
              <a:t>//</a:t>
            </a:r>
            <a:r>
              <a:rPr lang="en-US" altLang="zh-TW" sz="1100" dirty="0" err="1">
                <a:solidFill>
                  <a:srgbClr val="007400"/>
                </a:solidFill>
                <a:latin typeface="Menlo-Regular"/>
              </a:rPr>
              <a:t>localURL</a:t>
            </a:r>
            <a:r>
              <a:rPr lang="en-US" altLang="zh-TW" sz="1100" dirty="0">
                <a:solidFill>
                  <a:srgbClr val="007400"/>
                </a:solidFill>
                <a:latin typeface="Menlo-Regular"/>
              </a:rPr>
              <a:t> </a:t>
            </a:r>
            <a:r>
              <a:rPr lang="zh-TW" altLang="en-US" sz="1100" dirty="0">
                <a:solidFill>
                  <a:srgbClr val="007400"/>
                </a:solidFill>
                <a:latin typeface="STHeitiSC-Light"/>
              </a:rPr>
              <a:t>文件打开路径</a:t>
            </a:r>
            <a:endParaRPr lang="zh-TW" altLang="en-US" sz="1100" dirty="0">
              <a:solidFill>
                <a:srgbClr val="000000"/>
              </a:solidFill>
              <a:latin typeface="Menlo-Regular"/>
            </a:endParaRPr>
          </a:p>
          <a:p>
            <a:r>
              <a:rPr lang="zh-TW" altLang="en-US" sz="11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endParaRPr lang="zh-TW" altLang="en-US" sz="11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TW" sz="1100" dirty="0">
                <a:solidFill>
                  <a:srgbClr val="000000"/>
                </a:solidFill>
                <a:latin typeface="Menlo-Regular"/>
              </a:rPr>
              <a:t>}</a:t>
            </a:r>
            <a:endParaRPr kumimoji="1" lang="zh-CN" altLang="en-US" sz="11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MCSession</a:t>
            </a:r>
            <a:r>
              <a:rPr lang="zh-CN" altLang="en-US" dirty="0" smtClean="0"/>
              <a:t>发送资源</a:t>
            </a:r>
            <a:r>
              <a:rPr lang="en-US" altLang="zh-CN" dirty="0" smtClean="0"/>
              <a:t>3</a:t>
            </a:r>
            <a:r>
              <a:rPr lang="zh-CN" altLang="en-US" dirty="0"/>
              <a:t>（未验证）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434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NSOutputStream</a:t>
            </a:r>
            <a:r>
              <a:rPr lang="en-US" altLang="zh-CN" dirty="0"/>
              <a:t> *</a:t>
            </a:r>
            <a:r>
              <a:rPr lang="en-US" altLang="zh-CN" dirty="0" err="1"/>
              <a:t>outputStream</a:t>
            </a:r>
            <a:r>
              <a:rPr lang="en-US" altLang="zh-CN" dirty="0"/>
              <a:t> = [session </a:t>
            </a:r>
            <a:r>
              <a:rPr lang="en-US" altLang="zh-CN" dirty="0" err="1"/>
              <a:t>startStreamWithName:name</a:t>
            </a:r>
            <a:r>
              <a:rPr lang="en-US" altLang="zh-CN" dirty="0"/>
              <a:t> </a:t>
            </a:r>
            <a:r>
              <a:rPr lang="en-US" altLang="zh-CN" dirty="0" err="1"/>
              <a:t>toPeer:peer</a:t>
            </a:r>
            <a:r>
              <a:rPr lang="en-US" altLang="zh-CN" dirty="0"/>
              <a:t>]; </a:t>
            </a:r>
            <a:r>
              <a:rPr lang="en-US" altLang="zh-CN" dirty="0" err="1"/>
              <a:t>stream.delegate</a:t>
            </a:r>
            <a:r>
              <a:rPr lang="en-US" altLang="zh-CN" dirty="0"/>
              <a:t> = self; [stream </a:t>
            </a:r>
            <a:r>
              <a:rPr lang="en-US" altLang="zh-CN" dirty="0" err="1"/>
              <a:t>scheduleInRunLoop</a:t>
            </a:r>
            <a:r>
              <a:rPr lang="en-US" altLang="zh-CN" dirty="0"/>
              <a:t>:[</a:t>
            </a:r>
            <a:r>
              <a:rPr lang="en-US" altLang="zh-CN" dirty="0" err="1"/>
              <a:t>NSRunLoop</a:t>
            </a:r>
            <a:r>
              <a:rPr lang="en-US" altLang="zh-CN" dirty="0"/>
              <a:t> </a:t>
            </a:r>
            <a:r>
              <a:rPr lang="en-US" altLang="zh-CN" dirty="0" err="1"/>
              <a:t>mainRunLoop</a:t>
            </a:r>
            <a:r>
              <a:rPr lang="en-US" altLang="zh-CN" dirty="0"/>
              <a:t>] </a:t>
            </a:r>
          </a:p>
          <a:p>
            <a:r>
              <a:rPr lang="en-US" altLang="zh-CN" dirty="0"/>
              <a:t>[stream open]; </a:t>
            </a:r>
          </a:p>
          <a:p>
            <a:r>
              <a:rPr lang="en-US" altLang="zh-CN" dirty="0"/>
              <a:t>- (</a:t>
            </a:r>
            <a:r>
              <a:rPr lang="en-US" altLang="zh-CN" b="1" dirty="0"/>
              <a:t>void</a:t>
            </a:r>
            <a:r>
              <a:rPr lang="en-US" altLang="zh-CN" dirty="0"/>
              <a:t>)session:(</a:t>
            </a:r>
            <a:r>
              <a:rPr lang="en-US" altLang="zh-CN" dirty="0" err="1"/>
              <a:t>MCSession</a:t>
            </a:r>
            <a:r>
              <a:rPr lang="en-US" altLang="zh-CN" dirty="0"/>
              <a:t> *)session </a:t>
            </a:r>
            <a:r>
              <a:rPr lang="en-US" altLang="zh-CN" dirty="0" err="1"/>
              <a:t>didReceiveStream</a:t>
            </a:r>
            <a:r>
              <a:rPr lang="en-US" altLang="zh-CN" dirty="0"/>
              <a:t>:(</a:t>
            </a:r>
            <a:r>
              <a:rPr lang="en-US" altLang="zh-CN" dirty="0" err="1"/>
              <a:t>NSInputStream</a:t>
            </a:r>
            <a:r>
              <a:rPr lang="en-US" altLang="zh-CN" dirty="0"/>
              <a:t> *)stream </a:t>
            </a:r>
          </a:p>
          <a:p>
            <a:r>
              <a:rPr lang="en-US" altLang="zh-CN" dirty="0" err="1"/>
              <a:t>withName</a:t>
            </a:r>
            <a:r>
              <a:rPr lang="en-US" altLang="zh-CN" dirty="0"/>
              <a:t>:(</a:t>
            </a:r>
            <a:r>
              <a:rPr lang="en-US" altLang="zh-CN" dirty="0" err="1"/>
              <a:t>NSString</a:t>
            </a:r>
            <a:r>
              <a:rPr lang="en-US" altLang="zh-CN" dirty="0"/>
              <a:t> *)</a:t>
            </a:r>
            <a:r>
              <a:rPr lang="en-US" altLang="zh-CN" dirty="0" err="1"/>
              <a:t>streamName</a:t>
            </a:r>
            <a:r>
              <a:rPr lang="en-US" altLang="zh-CN" dirty="0"/>
              <a:t> </a:t>
            </a:r>
            <a:r>
              <a:rPr lang="en-US" altLang="zh-CN" dirty="0" err="1"/>
              <a:t>fromPeer</a:t>
            </a:r>
            <a:r>
              <a:rPr lang="en-US" altLang="zh-CN" dirty="0"/>
              <a:t>:(</a:t>
            </a:r>
            <a:r>
              <a:rPr lang="en-US" altLang="zh-CN" dirty="0" err="1"/>
              <a:t>MCPeerID</a:t>
            </a:r>
            <a:r>
              <a:rPr lang="en-US" altLang="zh-CN" dirty="0"/>
              <a:t> *)</a:t>
            </a:r>
            <a:r>
              <a:rPr lang="en-US" altLang="zh-CN" dirty="0" err="1"/>
              <a:t>peerID</a:t>
            </a:r>
            <a:r>
              <a:rPr lang="en-US" altLang="zh-CN" dirty="0"/>
              <a:t> { </a:t>
            </a:r>
            <a:r>
              <a:rPr lang="en-US" altLang="zh-CN" dirty="0" err="1"/>
              <a:t>stream.delegate</a:t>
            </a:r>
            <a:r>
              <a:rPr lang="en-US" altLang="zh-CN" dirty="0"/>
              <a:t> = self; [stream </a:t>
            </a:r>
            <a:r>
              <a:rPr lang="en-US" altLang="zh-CN" dirty="0" err="1"/>
              <a:t>scheduleInRunLoop</a:t>
            </a:r>
            <a:r>
              <a:rPr lang="en-US" altLang="zh-CN" dirty="0"/>
              <a:t>:[</a:t>
            </a:r>
            <a:r>
              <a:rPr lang="en-US" altLang="zh-CN" dirty="0" err="1"/>
              <a:t>NSRunLoop</a:t>
            </a:r>
            <a:r>
              <a:rPr lang="en-US" altLang="zh-CN" dirty="0"/>
              <a:t> </a:t>
            </a:r>
            <a:r>
              <a:rPr lang="en-US" altLang="zh-CN" dirty="0" err="1"/>
              <a:t>mainRunLoop</a:t>
            </a:r>
            <a:r>
              <a:rPr lang="en-US" altLang="zh-CN" dirty="0"/>
              <a:t>] </a:t>
            </a:r>
          </a:p>
          <a:p>
            <a:r>
              <a:rPr lang="en-US" altLang="zh-CN" dirty="0"/>
              <a:t>[stream open]; } </a:t>
            </a:r>
            <a:endParaRPr lang="en-US" altLang="zh-CN" dirty="0" smtClean="0"/>
          </a:p>
          <a:p>
            <a:r>
              <a:rPr lang="zh-CN" altLang="en-US" dirty="0"/>
              <a:t>输入和输出的</a:t>
            </a:r>
            <a:r>
              <a:rPr lang="en-US" altLang="zh-CN" dirty="0"/>
              <a:t>streams</a:t>
            </a:r>
            <a:r>
              <a:rPr lang="zh-CN" altLang="en-US" dirty="0"/>
              <a:t>必须安排好并打开</a:t>
            </a:r>
            <a:r>
              <a:rPr lang="en-US" altLang="zh-CN" dirty="0"/>
              <a:t>,</a:t>
            </a:r>
            <a:r>
              <a:rPr lang="zh-CN" altLang="en-US" dirty="0"/>
              <a:t>然后才能使用它们。一旦这样做</a:t>
            </a:r>
            <a:r>
              <a:rPr lang="en-US" altLang="zh-CN" dirty="0"/>
              <a:t>,streams</a:t>
            </a:r>
            <a:r>
              <a:rPr lang="zh-CN" altLang="en-US"/>
              <a:t>就可以被读出和写入。 </a:t>
            </a:r>
          </a:p>
          <a:p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MCSession</a:t>
            </a:r>
            <a:r>
              <a:rPr lang="zh-CN" altLang="en-US" dirty="0"/>
              <a:t>发送资源</a:t>
            </a:r>
            <a:r>
              <a:rPr lang="en-US" altLang="zh-CN" dirty="0"/>
              <a:t>3</a:t>
            </a:r>
            <a:r>
              <a:rPr lang="zh-CN" altLang="en-US" dirty="0"/>
              <a:t>（未验证）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67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具体应用场景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5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Session objects (</a:t>
            </a:r>
            <a:r>
              <a:rPr lang="en-US" altLang="zh-CN" u="sng" dirty="0">
                <a:hlinkClick r:id="rId2"/>
              </a:rPr>
              <a:t>MCSession) </a:t>
            </a:r>
            <a:r>
              <a:rPr lang="zh-CN" altLang="en-US" u="sng" dirty="0">
                <a:hlinkClick r:id="rId2"/>
              </a:rPr>
              <a:t>：提供设备间的通信服务，如果创建了一个</a:t>
            </a:r>
            <a:r>
              <a:rPr lang="en-US" altLang="zh-CN" u="sng" dirty="0">
                <a:hlinkClick r:id="rId2"/>
              </a:rPr>
              <a:t>session</a:t>
            </a:r>
            <a:r>
              <a:rPr lang="zh-CN" altLang="en-US" u="sng" dirty="0">
                <a:hlinkClick r:id="rId2"/>
              </a:rPr>
              <a:t>，可以邀请其他的设备加入网络中，或者被其他设备邀请加入。</a:t>
            </a:r>
          </a:p>
          <a:p>
            <a:r>
              <a:rPr lang="en-US" altLang="zh-TW" dirty="0"/>
              <a:t>Advertiser objects (</a:t>
            </a:r>
            <a:r>
              <a:rPr lang="en-US" altLang="zh-TW" u="sng" dirty="0">
                <a:hlinkClick r:id="rId3"/>
              </a:rPr>
              <a:t>MCNearbyServiceAdvertiser) </a:t>
            </a:r>
            <a:r>
              <a:rPr lang="zh-TW" altLang="en-US" u="sng" dirty="0">
                <a:hlinkClick r:id="rId3"/>
              </a:rPr>
              <a:t>：表示设备是可以被邀请加入特定的</a:t>
            </a:r>
            <a:r>
              <a:rPr lang="en-US" altLang="zh-TW" u="sng" dirty="0">
                <a:hlinkClick r:id="rId3"/>
              </a:rPr>
              <a:t>session.</a:t>
            </a:r>
          </a:p>
          <a:p>
            <a:r>
              <a:rPr lang="en-US" altLang="zh-CN" dirty="0"/>
              <a:t>Advertiser assistant objects (</a:t>
            </a:r>
            <a:r>
              <a:rPr lang="en-US" altLang="zh-CN" u="sng" dirty="0">
                <a:hlinkClick r:id="rId4"/>
              </a:rPr>
              <a:t>MCAdvertiserAssistant) </a:t>
            </a:r>
            <a:r>
              <a:rPr lang="zh-CN" altLang="en-US" u="sng" dirty="0">
                <a:hlinkClick r:id="rId4"/>
              </a:rPr>
              <a:t>：功能与</a:t>
            </a:r>
            <a:r>
              <a:rPr lang="en-US" altLang="zh-CN" u="sng" dirty="0">
                <a:hlinkClick r:id="rId3"/>
              </a:rPr>
              <a:t>MCNearbyServiceAdvertiser</a:t>
            </a:r>
            <a:r>
              <a:rPr lang="zh-CN" altLang="en-US" u="sng" dirty="0">
                <a:hlinkClick r:id="rId3"/>
              </a:rPr>
              <a:t>类似，只是额外提供了接受邀请时的标准交互借口。</a:t>
            </a:r>
          </a:p>
          <a:p>
            <a:r>
              <a:rPr lang="en-US" altLang="zh-CN" dirty="0"/>
              <a:t>Browser objects (</a:t>
            </a:r>
            <a:r>
              <a:rPr lang="en-US" altLang="zh-CN" u="sng" dirty="0">
                <a:hlinkClick r:id="rId5"/>
              </a:rPr>
              <a:t>MCNearbyServiceBrowser) </a:t>
            </a:r>
            <a:r>
              <a:rPr lang="zh-CN" altLang="en-US" u="sng" dirty="0">
                <a:hlinkClick r:id="rId5"/>
              </a:rPr>
              <a:t>：搜索附近的特定</a:t>
            </a:r>
            <a:r>
              <a:rPr lang="en-US" altLang="zh-CN" u="sng" dirty="0">
                <a:hlinkClick r:id="rId5"/>
              </a:rPr>
              <a:t>session</a:t>
            </a:r>
            <a:r>
              <a:rPr lang="zh-CN" altLang="en-US" u="sng" dirty="0">
                <a:hlinkClick r:id="rId5"/>
              </a:rPr>
              <a:t>类型的设备。</a:t>
            </a:r>
          </a:p>
          <a:p>
            <a:r>
              <a:rPr lang="en-US" altLang="zh-TW" dirty="0"/>
              <a:t>Browser view controller objects (</a:t>
            </a:r>
            <a:r>
              <a:rPr lang="en-US" altLang="zh-TW" u="sng" dirty="0">
                <a:hlinkClick r:id="rId6"/>
              </a:rPr>
              <a:t>MCBrowserViewController)</a:t>
            </a:r>
            <a:r>
              <a:rPr lang="zh-TW" altLang="en-US" u="sng" dirty="0">
                <a:hlinkClick r:id="rId6"/>
              </a:rPr>
              <a:t>： 提供标准的接口，让用户能够选择附近的设备加入一个</a:t>
            </a:r>
            <a:r>
              <a:rPr lang="en-US" altLang="zh-TW" u="sng" dirty="0">
                <a:hlinkClick r:id="rId6"/>
              </a:rPr>
              <a:t>session</a:t>
            </a:r>
            <a:r>
              <a:rPr lang="zh-TW" altLang="en-US" u="sng" dirty="0">
                <a:hlinkClick r:id="rId6"/>
              </a:rPr>
              <a:t>。</a:t>
            </a:r>
          </a:p>
          <a:p>
            <a:r>
              <a:rPr lang="en-US" altLang="zh-CN" dirty="0"/>
              <a:t>Peer IDs (</a:t>
            </a:r>
            <a:r>
              <a:rPr lang="en-US" altLang="zh-CN" u="sng" dirty="0">
                <a:hlinkClick r:id="rId7"/>
              </a:rPr>
              <a:t>MCPeerID)</a:t>
            </a:r>
            <a:r>
              <a:rPr lang="zh-CN" altLang="en-US" u="sng" dirty="0">
                <a:hlinkClick r:id="rId7"/>
              </a:rPr>
              <a:t>： </a:t>
            </a:r>
            <a:r>
              <a:rPr lang="en-US" altLang="zh-CN" u="sng">
                <a:hlinkClick r:id="rId7"/>
              </a:rPr>
              <a:t>uniquely identify an app running on a device to nearby peers.</a:t>
            </a:r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专业名词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135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lang="en-US" altLang="zh-CN" dirty="0" err="1"/>
              <a:t>Multipeer</a:t>
            </a:r>
            <a:r>
              <a:rPr lang="en-US" altLang="zh-CN" dirty="0"/>
              <a:t> </a:t>
            </a:r>
            <a:r>
              <a:rPr lang="en-US" altLang="zh-CN" dirty="0" smtClean="0"/>
              <a:t>connectivity</a:t>
            </a:r>
          </a:p>
          <a:p>
            <a:r>
              <a:rPr lang="en-US" altLang="zh-CN" dirty="0" err="1"/>
              <a:t>Multipeer</a:t>
            </a:r>
            <a:r>
              <a:rPr lang="en-US" altLang="zh-CN" dirty="0"/>
              <a:t> connectivity</a:t>
            </a:r>
            <a:r>
              <a:rPr lang="zh-CN" altLang="en-US" dirty="0"/>
              <a:t>是一个使附近设备通过</a:t>
            </a:r>
            <a:r>
              <a:rPr lang="en-US" altLang="zh-CN" dirty="0"/>
              <a:t>Wi-Fi</a:t>
            </a:r>
            <a:r>
              <a:rPr lang="zh-CN" altLang="en-US" dirty="0"/>
              <a:t>网络、</a:t>
            </a:r>
            <a:r>
              <a:rPr lang="en-US" altLang="zh-CN" dirty="0"/>
              <a:t>P2P Wi-Fi</a:t>
            </a:r>
            <a:r>
              <a:rPr lang="zh-CN" altLang="en-US" dirty="0"/>
              <a:t>以及蓝牙个人局域网进行通信的框架。互相链接的节点可以安全地传递信息、流或是其他文件资源，而不用通过网络服务。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222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通信的第一步是让大家互相知道彼此，我们通过广播</a:t>
            </a:r>
            <a:r>
              <a:rPr lang="en-US" altLang="zh-CN" dirty="0"/>
              <a:t>(Advertising)</a:t>
            </a:r>
            <a:r>
              <a:rPr lang="zh-CN" altLang="en-US" dirty="0"/>
              <a:t>和发现</a:t>
            </a:r>
            <a:r>
              <a:rPr lang="en-US" altLang="zh-CN" dirty="0"/>
              <a:t>(discovering)</a:t>
            </a:r>
            <a:r>
              <a:rPr lang="zh-CN" altLang="en-US" dirty="0"/>
              <a:t>服务来实现。</a:t>
            </a:r>
          </a:p>
          <a:p>
            <a:r>
              <a:rPr lang="zh-CN" altLang="en-US" dirty="0"/>
              <a:t> </a:t>
            </a:r>
          </a:p>
          <a:p>
            <a:r>
              <a:rPr lang="zh-CN" altLang="en-US" dirty="0"/>
              <a:t>广播作为服务器搜索附近的节点，而节点同时也去搜索附近的广播。在许多情况下，客户端同时广播并发现同一个服务，这将导致一些混乱，尤其是在</a:t>
            </a:r>
            <a:r>
              <a:rPr lang="en-US" altLang="zh-CN" dirty="0"/>
              <a:t>client-server</a:t>
            </a:r>
            <a:r>
              <a:rPr lang="zh-CN" altLang="en-US" dirty="0"/>
              <a:t>模式中。</a:t>
            </a:r>
          </a:p>
          <a:p>
            <a:r>
              <a:rPr lang="zh-CN" altLang="en-US" dirty="0"/>
              <a:t> </a:t>
            </a:r>
          </a:p>
          <a:p>
            <a:r>
              <a:rPr lang="zh-CN" altLang="en-US" dirty="0"/>
              <a:t>所以，每一个服务都应有一个类型（标示符），它是由</a:t>
            </a:r>
            <a:r>
              <a:rPr lang="en-US" altLang="zh-CN" dirty="0"/>
              <a:t>ASCII</a:t>
            </a:r>
            <a:r>
              <a:rPr lang="zh-CN" altLang="en-US" dirty="0"/>
              <a:t>字母、数字和“</a:t>
            </a:r>
            <a:r>
              <a:rPr lang="en-US" altLang="zh-CN" dirty="0"/>
              <a:t>-”</a:t>
            </a:r>
            <a:r>
              <a:rPr lang="zh-CN" altLang="en-US" dirty="0"/>
              <a:t>组成的短文本串，最多</a:t>
            </a:r>
            <a:r>
              <a:rPr lang="en-US" altLang="zh-CN" dirty="0"/>
              <a:t>15</a:t>
            </a:r>
            <a:r>
              <a:rPr lang="zh-CN" altLang="en-US" dirty="0"/>
              <a:t>个字符。通常，一个服务的名字应该由应用程序的名字开始，后边跟“</a:t>
            </a:r>
            <a:r>
              <a:rPr lang="en-US" altLang="zh-CN" dirty="0"/>
              <a:t>-”</a:t>
            </a:r>
            <a:r>
              <a:rPr lang="zh-CN" altLang="en-US" dirty="0"/>
              <a:t>和一个独特的描述符号。</a:t>
            </a:r>
            <a:r>
              <a:rPr lang="en-US" altLang="zh-CN" dirty="0"/>
              <a:t>(</a:t>
            </a:r>
            <a:r>
              <a:rPr lang="zh-CN" altLang="en-US" dirty="0"/>
              <a:t>作者认为这和 </a:t>
            </a:r>
            <a:r>
              <a:rPr lang="en-US" altLang="zh-CN" dirty="0" err="1"/>
              <a:t>com.apple</a:t>
            </a:r>
            <a:r>
              <a:rPr lang="en-US" altLang="zh-CN" dirty="0"/>
              <a:t>.*</a:t>
            </a:r>
            <a:r>
              <a:rPr lang="zh-CN" altLang="en-US" dirty="0"/>
              <a:t>标示符很像</a:t>
            </a:r>
            <a:r>
              <a:rPr lang="en-US" altLang="zh-CN" dirty="0"/>
              <a:t>)</a:t>
            </a:r>
            <a:r>
              <a:rPr lang="zh-CN" altLang="en-US" dirty="0"/>
              <a:t>，就像下边：</a:t>
            </a:r>
          </a:p>
          <a:p>
            <a:r>
              <a:rPr lang="en-US" altLang="zh-CN" b="1" dirty="0"/>
              <a:t>static</a:t>
            </a:r>
            <a:r>
              <a:rPr lang="en-US" altLang="zh-CN" dirty="0"/>
              <a:t> </a:t>
            </a:r>
            <a:r>
              <a:rPr lang="en-US" altLang="zh-CN" dirty="0" err="1"/>
              <a:t>NSString</a:t>
            </a:r>
            <a:r>
              <a:rPr lang="en-US" altLang="zh-CN" dirty="0"/>
              <a:t> * </a:t>
            </a:r>
            <a:r>
              <a:rPr lang="en-US" altLang="zh-CN" b="1" dirty="0" err="1"/>
              <a:t>const</a:t>
            </a:r>
            <a:r>
              <a:rPr lang="en-US" altLang="zh-CN" dirty="0"/>
              <a:t> </a:t>
            </a:r>
            <a:r>
              <a:rPr lang="en-US" altLang="zh-CN" dirty="0" err="1"/>
              <a:t>XXServiceType</a:t>
            </a:r>
            <a:r>
              <a:rPr lang="en-US" altLang="zh-CN" dirty="0"/>
              <a:t> = </a:t>
            </a:r>
            <a:r>
              <a:rPr lang="en-US" altLang="zh-CN" dirty="0" smtClean="0"/>
              <a:t>@”</a:t>
            </a:r>
            <a:r>
              <a:rPr lang="en-US" altLang="zh-CN" smtClean="0"/>
              <a:t>zhangcheng"</a:t>
            </a:r>
            <a:r>
              <a:rPr lang="en-US" altLang="zh-CN" dirty="0"/>
              <a:t>; </a:t>
            </a:r>
            <a:endParaRPr lang="en-US" altLang="zh-CN" dirty="0" smtClean="0"/>
          </a:p>
          <a:p>
            <a:r>
              <a:rPr lang="zh-CN" altLang="en-US" dirty="0"/>
              <a:t>一个节点有一个唯一标示</a:t>
            </a:r>
            <a:r>
              <a:rPr lang="en-US" altLang="zh-CN" dirty="0" err="1"/>
              <a:t>MCPeerID</a:t>
            </a:r>
            <a:r>
              <a:rPr lang="zh-CN" altLang="en-US" dirty="0"/>
              <a:t>对象，使用展示名称进行初始化，它可能是用户指定的昵称，或是单纯的设备名称。</a:t>
            </a:r>
          </a:p>
          <a:p>
            <a:r>
              <a:rPr lang="en-US" altLang="zh-CN" dirty="0" err="1"/>
              <a:t>MCPeerID</a:t>
            </a:r>
            <a:r>
              <a:rPr lang="en-US" altLang="zh-CN" dirty="0"/>
              <a:t> *</a:t>
            </a:r>
            <a:r>
              <a:rPr lang="en-US" altLang="zh-CN" dirty="0" err="1"/>
              <a:t>localPeerID</a:t>
            </a:r>
            <a:r>
              <a:rPr lang="en-US" altLang="zh-CN" dirty="0"/>
              <a:t> = [[</a:t>
            </a:r>
            <a:r>
              <a:rPr lang="en-US" altLang="zh-CN" dirty="0" err="1"/>
              <a:t>MCPeerID</a:t>
            </a:r>
            <a:r>
              <a:rPr lang="en-US" altLang="zh-CN" dirty="0"/>
              <a:t> </a:t>
            </a:r>
            <a:r>
              <a:rPr lang="en-US" altLang="zh-CN" dirty="0" err="1"/>
              <a:t>alloc</a:t>
            </a:r>
            <a:r>
              <a:rPr lang="en-US" altLang="zh-CN" dirty="0"/>
              <a:t>] </a:t>
            </a:r>
            <a:r>
              <a:rPr lang="en-US" altLang="zh-CN" dirty="0" err="1"/>
              <a:t>initWithDisplayName</a:t>
            </a:r>
            <a:r>
              <a:rPr lang="en-US" altLang="zh-CN" dirty="0"/>
              <a:t>:[[</a:t>
            </a:r>
            <a:r>
              <a:rPr lang="en-US" altLang="zh-CN" dirty="0" err="1"/>
              <a:t>UIDevice</a:t>
            </a:r>
            <a:r>
              <a:rPr lang="en-US" altLang="zh-CN" dirty="0"/>
              <a:t> </a:t>
            </a:r>
            <a:r>
              <a:rPr lang="en-US" altLang="zh-CN" dirty="0" err="1"/>
              <a:t>currentDevice</a:t>
            </a:r>
            <a:r>
              <a:rPr lang="en-US" altLang="zh-CN" dirty="0"/>
              <a:t>] name]]; 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广播与发现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2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1400" dirty="0" smtClean="0"/>
              <a:t>需要添加的头文件</a:t>
            </a:r>
            <a:endParaRPr lang="en-US" altLang="zh-CN" sz="1400" dirty="0" smtClean="0"/>
          </a:p>
          <a:p>
            <a:r>
              <a:rPr lang="en-US" altLang="zh-CN" sz="1400" dirty="0">
                <a:solidFill>
                  <a:srgbClr val="643820"/>
                </a:solidFill>
                <a:latin typeface="Menlo-Regular"/>
              </a:rPr>
              <a:t>#import 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-Regular"/>
              </a:rPr>
              <a:t>MultipeerConnectivity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/</a:t>
            </a:r>
            <a:r>
              <a:rPr lang="en-US" altLang="zh-CN" sz="1400" dirty="0" err="1">
                <a:solidFill>
                  <a:srgbClr val="C41A16"/>
                </a:solidFill>
                <a:latin typeface="Menlo-Regular"/>
              </a:rPr>
              <a:t>MultipeerConnectivity.h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&gt;</a:t>
            </a:r>
            <a:r>
              <a:rPr lang="zh-CN" altLang="en-US" sz="1400" dirty="0"/>
              <a:t> </a:t>
            </a:r>
            <a:endParaRPr lang="en-US" altLang="zh-CN" sz="1400" dirty="0" smtClean="0"/>
          </a:p>
          <a:p>
            <a:r>
              <a:rPr lang="zh-CN" altLang="en-US" sz="1400" dirty="0" smtClean="0"/>
              <a:t>需要添加的协议</a:t>
            </a:r>
            <a:endParaRPr lang="en-US" altLang="zh-CN" sz="1400" dirty="0" smtClean="0"/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&lt;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MCSessionDelegate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MCNearbyServiceBrowserDelegate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MCBrowserViewControllerDelegate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&gt;</a:t>
            </a:r>
          </a:p>
          <a:p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需要的指针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STHeitiSC-Light"/>
              </a:rPr>
              <a:t>表示设备包含发现设备和建立会话阶段所需的各种属性</a:t>
            </a:r>
            <a:endParaRPr lang="zh-CN" alt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MCPeerID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lockPeerID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/</a:t>
            </a:r>
            <a:r>
              <a:rPr lang="zh-CN" altLang="en-US" sz="1400" dirty="0">
                <a:solidFill>
                  <a:srgbClr val="007400"/>
                </a:solidFill>
                <a:latin typeface="STHeitiSC-Light"/>
              </a:rPr>
              <a:t>对象是最重要的，因为它代表目前的对等点（这个程序将运行的设备）将创建的会话</a:t>
            </a:r>
            <a:endParaRPr lang="zh-CN" alt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err="1" smtClean="0">
                <a:solidFill>
                  <a:srgbClr val="5C2699"/>
                </a:solidFill>
                <a:latin typeface="Menlo-Regular"/>
              </a:rPr>
              <a:t>MCSession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*_session1;</a:t>
            </a:r>
          </a:p>
          <a:p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广播服务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MCAdvertiserAssistant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* advertiser;</a:t>
            </a:r>
          </a:p>
          <a:p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发现服务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MCBrowserViewController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* _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broswerController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显示数据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UITextView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*_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textView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static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xxServiceType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=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@"xx-service"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使用前准备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49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STHeitiSC-Light"/>
              </a:rPr>
              <a:t>建立一个标示，使用设备名称</a:t>
            </a:r>
            <a:endParaRPr lang="zh-CN" alt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altLang="zh-CN" sz="1400" dirty="0" err="1">
                <a:solidFill>
                  <a:srgbClr val="3F6E74"/>
                </a:solidFill>
                <a:latin typeface="Menlo-Regular"/>
              </a:rPr>
              <a:t>lockPeerID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=[[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MCPeerID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initWithDisplayName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:[[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UIDevice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currentDevice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name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]];</a:t>
            </a:r>
          </a:p>
          <a:p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开始广播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altLang="zh-CN" sz="1400" dirty="0">
                <a:solidFill>
                  <a:srgbClr val="3F6E74"/>
                </a:solidFill>
                <a:latin typeface="Menlo-Regular"/>
              </a:rPr>
              <a:t>_session1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[[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MCSession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initWithPeer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 err="1">
                <a:solidFill>
                  <a:srgbClr val="3F6E74"/>
                </a:solidFill>
                <a:latin typeface="Menlo-Regular"/>
              </a:rPr>
              <a:t>lockPeerID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>
                <a:solidFill>
                  <a:srgbClr val="3F6E74"/>
                </a:solidFill>
                <a:latin typeface="Menlo-Regular"/>
              </a:rPr>
              <a:t>_session1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delegate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 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>
                <a:solidFill>
                  <a:srgbClr val="3F6E74"/>
                </a:solidFill>
                <a:latin typeface="Menlo-Regular"/>
              </a:rPr>
              <a:t>advertiser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[[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MCAdvertiserAssistant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initWithServiceType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 err="1">
                <a:solidFill>
                  <a:srgbClr val="3F6E74"/>
                </a:solidFill>
                <a:latin typeface="Menlo-Regular"/>
              </a:rPr>
              <a:t>xxServiceType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discoveryInfo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session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3F6E74"/>
                </a:solidFill>
                <a:latin typeface="Menlo-Regular"/>
              </a:rPr>
              <a:t>_session1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[</a:t>
            </a:r>
            <a:r>
              <a:rPr lang="en-US" altLang="zh-CN" sz="1400" dirty="0">
                <a:solidFill>
                  <a:srgbClr val="3F6E74"/>
                </a:solidFill>
                <a:latin typeface="Menlo-Regular"/>
              </a:rPr>
              <a:t>advertiser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start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开始发现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MCNearbyServiceBrowser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*browser=[[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MCNearbyServiceBrowser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initWithPeer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 err="1">
                <a:solidFill>
                  <a:srgbClr val="3F6E74"/>
                </a:solidFill>
                <a:latin typeface="Menlo-Regular"/>
              </a:rPr>
              <a:t>lockPeerID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serviceType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 err="1">
                <a:solidFill>
                  <a:srgbClr val="3F6E74"/>
                </a:solidFill>
                <a:latin typeface="Menlo-Regular"/>
              </a:rPr>
              <a:t>xxServiceType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browser.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delegate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=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[browser 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startBrowsingForPeers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endParaRPr kumimoji="1" lang="zh-CN" altLang="en-US" sz="1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初始化广播和发现服务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9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8630"/>
            <a:ext cx="8229600" cy="5639370"/>
          </a:xfrm>
        </p:spPr>
        <p:txBody>
          <a:bodyPr>
            <a:norm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-Regular"/>
              </a:rPr>
              <a:t>#pragma mark </a:t>
            </a:r>
            <a:r>
              <a:rPr lang="en-US" altLang="zh-CN" sz="1400" dirty="0" err="1" smtClean="0">
                <a:solidFill>
                  <a:srgbClr val="643820"/>
                </a:solidFill>
                <a:latin typeface="Menlo-Regular"/>
              </a:rPr>
              <a:t>MCNearbyServiceBrowserDelegate</a:t>
            </a:r>
            <a:endParaRPr lang="en-US" altLang="zh-CN" sz="1400" dirty="0" smtClean="0">
              <a:solidFill>
                <a:srgbClr val="64382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)browser:(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MCNearbyServiceBrowser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*)browser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foundPeer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MCPeerID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peerID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withDiscoveryInfo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*)info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{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STHeitiSC-Light"/>
              </a:rPr>
              <a:t>收到的是对方的名字</a:t>
            </a:r>
            <a:endParaRPr lang="zh-CN" alt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400" dirty="0" err="1">
                <a:solidFill>
                  <a:srgbClr val="C41A16"/>
                </a:solidFill>
                <a:latin typeface="Menlo-Regular"/>
              </a:rPr>
              <a:t>foundPeer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~%@~~</a:t>
            </a:r>
            <a:r>
              <a:rPr lang="en-US" altLang="zh-CN" sz="1400" dirty="0" err="1">
                <a:solidFill>
                  <a:srgbClr val="C41A16"/>
                </a:solidFill>
                <a:latin typeface="Menlo-Regular"/>
              </a:rPr>
              <a:t>serviceType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~%@"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peerID.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displayName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,browser.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serviceType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STHeitiSC-Light"/>
              </a:rPr>
              <a:t>发送端和接收端要保持一致</a:t>
            </a:r>
            <a:endParaRPr lang="zh-CN" alt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static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xxServiceType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=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@"xx-service"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 </a:t>
            </a:r>
            <a:r>
              <a:rPr lang="en-US" altLang="zh-CN" sz="1400" dirty="0">
                <a:solidFill>
                  <a:srgbClr val="3F6E74"/>
                </a:solidFill>
                <a:latin typeface="Menlo-Regular"/>
              </a:rPr>
              <a:t>_</a:t>
            </a:r>
            <a:r>
              <a:rPr lang="en-US" altLang="zh-CN" sz="1400" dirty="0" err="1">
                <a:solidFill>
                  <a:srgbClr val="3F6E74"/>
                </a:solidFill>
                <a:latin typeface="Menlo-Regular"/>
              </a:rPr>
              <a:t>broswerController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[[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MCBrowserViewController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initWithServiceType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:xxServiceType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session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3F6E74"/>
                </a:solidFill>
                <a:latin typeface="Menlo-Regular"/>
              </a:rPr>
              <a:t>_session1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>
                <a:solidFill>
                  <a:srgbClr val="3F6E74"/>
                </a:solidFill>
                <a:latin typeface="Menlo-Regular"/>
              </a:rPr>
              <a:t>_</a:t>
            </a:r>
            <a:r>
              <a:rPr lang="en-US" altLang="zh-CN" sz="1400" dirty="0" err="1">
                <a:solidFill>
                  <a:srgbClr val="3F6E74"/>
                </a:solidFill>
                <a:latin typeface="Menlo-Regular"/>
              </a:rPr>
              <a:t>broswerController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delegate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[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presentViewController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3F6E74"/>
                </a:solidFill>
                <a:latin typeface="Menlo-Regular"/>
              </a:rPr>
              <a:t>_</a:t>
            </a:r>
            <a:r>
              <a:rPr lang="en-US" altLang="zh-CN" sz="1400" dirty="0" err="1">
                <a:solidFill>
                  <a:srgbClr val="3F6E74"/>
                </a:solidFill>
                <a:latin typeface="Menlo-Regular"/>
              </a:rPr>
              <a:t>broswerController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animated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YES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completion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:^{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   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// [browser </a:t>
            </a:r>
            <a:r>
              <a:rPr lang="en-US" altLang="zh-CN" sz="1400" dirty="0" err="1">
                <a:solidFill>
                  <a:srgbClr val="007400"/>
                </a:solidFill>
                <a:latin typeface="Menlo-Regular"/>
              </a:rPr>
              <a:t>stopBrowsingForPeers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];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}]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  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)browser:(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MCNearbyServiceBrowser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*)browser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lostPeer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MCPeerID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peerID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对方断开连接诶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400" dirty="0" err="1">
                <a:solidFill>
                  <a:srgbClr val="C41A16"/>
                </a:solidFill>
                <a:latin typeface="Menlo-Regular"/>
              </a:rPr>
              <a:t>lostPeer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~~%@"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peerID.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displayName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}</a:t>
            </a:r>
            <a:endParaRPr kumimoji="1" lang="zh-CN" altLang="en-US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发现的相关代理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31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1400" dirty="0" smtClean="0">
                <a:solidFill>
                  <a:srgbClr val="643820"/>
                </a:solidFill>
                <a:latin typeface="Menlo-Regular"/>
              </a:rPr>
              <a:t>#pragma mark </a:t>
            </a:r>
            <a:r>
              <a:rPr lang="en-US" altLang="zh-CN" sz="1400" dirty="0" err="1" smtClean="0">
                <a:solidFill>
                  <a:srgbClr val="643820"/>
                </a:solidFill>
                <a:latin typeface="Menlo-Regular"/>
              </a:rPr>
              <a:t>MCBrowserViewControllerDelegate</a:t>
            </a:r>
            <a:endParaRPr lang="en-US" altLang="zh-CN" sz="1400" dirty="0" smtClean="0">
              <a:solidFill>
                <a:srgbClr val="64382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browserViewControllerWasCancelled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MCBrowserViewController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browserViewController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@"cancel"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[</a:t>
            </a:r>
            <a:r>
              <a:rPr lang="en-US" altLang="zh-CN" sz="1400" dirty="0">
                <a:solidFill>
                  <a:srgbClr val="3F6E74"/>
                </a:solidFill>
                <a:latin typeface="Menlo-Regular"/>
              </a:rPr>
              <a:t>_</a:t>
            </a:r>
            <a:r>
              <a:rPr lang="en-US" altLang="zh-CN" sz="1400" dirty="0" err="1">
                <a:solidFill>
                  <a:srgbClr val="3F6E74"/>
                </a:solidFill>
                <a:latin typeface="Menlo-Regular"/>
              </a:rPr>
              <a:t>broswerController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dismissViewControllerAnimated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YES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completion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browserViewControllerDidFinish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MCBrowserViewController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browserViewController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[</a:t>
            </a:r>
            <a:r>
              <a:rPr lang="en-US" altLang="zh-CN" sz="1400" dirty="0">
                <a:solidFill>
                  <a:srgbClr val="3F6E74"/>
                </a:solidFill>
                <a:latin typeface="Menlo-Regular"/>
              </a:rPr>
              <a:t>_</a:t>
            </a:r>
            <a:r>
              <a:rPr lang="en-US" altLang="zh-CN" sz="1400" dirty="0" err="1">
                <a:solidFill>
                  <a:srgbClr val="3F6E74"/>
                </a:solidFill>
                <a:latin typeface="Menlo-Regular"/>
              </a:rPr>
              <a:t>broswerController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dismissViewControllerAnimated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YES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completion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@"Finish"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kumimoji="1" lang="zh-CN" altLang="en-US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MCBrowserViewController</a:t>
            </a:r>
            <a:r>
              <a:rPr lang="zh-CN" altLang="en-US" dirty="0" smtClean="0"/>
              <a:t>代理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2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消息分三种类型</a:t>
            </a:r>
            <a:endParaRPr lang="en-US" altLang="zh-CN" sz="1800" dirty="0" smtClean="0"/>
          </a:p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、消息数据</a:t>
            </a:r>
            <a:r>
              <a:rPr lang="zh-CN" altLang="en-US" sz="1800" dirty="0"/>
              <a:t>（包括文本、图像以及可以转换为</a:t>
            </a:r>
            <a:r>
              <a:rPr lang="en-US" altLang="zh-CN" sz="1800" dirty="0" err="1"/>
              <a:t>NSData</a:t>
            </a:r>
            <a:r>
              <a:rPr lang="zh-CN" altLang="en-US" sz="1800" dirty="0"/>
              <a:t>对象的任何其他数据） </a:t>
            </a:r>
          </a:p>
          <a:p>
            <a:r>
              <a:rPr lang="en-US" altLang="zh-CN" sz="1800" dirty="0" smtClean="0"/>
              <a:t>2</a:t>
            </a:r>
            <a:r>
              <a:rPr lang="zh-CN" altLang="en-US" sz="1800" dirty="0" smtClean="0"/>
              <a:t>、流数据 </a:t>
            </a:r>
            <a:endParaRPr lang="zh-CN" altLang="en-US" sz="1800" dirty="0"/>
          </a:p>
          <a:p>
            <a:r>
              <a:rPr lang="en-US" altLang="zh-CN" sz="1800" dirty="0" smtClean="0"/>
              <a:t>3</a:t>
            </a:r>
            <a:r>
              <a:rPr lang="zh-CN" altLang="en-US" sz="1800" dirty="0" smtClean="0"/>
              <a:t>、资源数据</a:t>
            </a:r>
            <a:endParaRPr lang="en-US" altLang="zh-CN" sz="1800" dirty="0" smtClean="0"/>
          </a:p>
          <a:p>
            <a:r>
              <a:rPr lang="zh-CN" altLang="en-US" sz="1800" dirty="0"/>
              <a:t>传输这样</a:t>
            </a:r>
            <a:r>
              <a:rPr lang="zh-CN" altLang="en-US" sz="1800" dirty="0" smtClean="0"/>
              <a:t>的数据两种模式</a:t>
            </a:r>
            <a:endParaRPr lang="en-US" altLang="zh-CN" sz="1800" dirty="0" smtClean="0"/>
          </a:p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、可靠传输模式（类似</a:t>
            </a:r>
            <a:r>
              <a:rPr lang="en-US" altLang="zh-CN" sz="1800" dirty="0" smtClean="0"/>
              <a:t>TCP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r>
              <a:rPr lang="zh-CN" altLang="zh-CN" sz="1800" dirty="0" smtClean="0"/>
              <a:t>2</a:t>
            </a:r>
            <a:r>
              <a:rPr lang="zh-CN" altLang="en-US" sz="1800" dirty="0" smtClean="0"/>
              <a:t>、不可靠传输模式（类似</a:t>
            </a:r>
            <a:r>
              <a:rPr lang="en-US" altLang="zh-CN" sz="1800" dirty="0" smtClean="0"/>
              <a:t>UDP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endParaRPr lang="en-US" altLang="zh-CN" sz="1400" dirty="0" smtClean="0"/>
          </a:p>
          <a:p>
            <a:endParaRPr lang="zh-CN" altLang="en-US" sz="1400" dirty="0"/>
          </a:p>
          <a:p>
            <a:endParaRPr kumimoji="1" lang="zh-CN" altLang="en-US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消息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95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1162</TotalTime>
  <Words>1385</Words>
  <Application>Microsoft Macintosh PowerPoint</Application>
  <PresentationFormat>全屏显示(4:3)</PresentationFormat>
  <Paragraphs>188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波形</vt:lpstr>
      <vt:lpstr>Multipeer connectivity</vt:lpstr>
      <vt:lpstr>专业名词</vt:lpstr>
      <vt:lpstr>PowerPoint 演示文稿</vt:lpstr>
      <vt:lpstr>广播与发现</vt:lpstr>
      <vt:lpstr>使用前准备</vt:lpstr>
      <vt:lpstr>初始化广播和发现服务</vt:lpstr>
      <vt:lpstr>发现的相关代理</vt:lpstr>
      <vt:lpstr>MCBrowserViewController代理</vt:lpstr>
      <vt:lpstr>消息</vt:lpstr>
      <vt:lpstr>MCSession收取消息</vt:lpstr>
      <vt:lpstr>MCSession发送消息1</vt:lpstr>
      <vt:lpstr>MCSession发送资源2（未验证）</vt:lpstr>
      <vt:lpstr>MCSession发送资源3（未验证）</vt:lpstr>
      <vt:lpstr>MCSession发送资源3（未验证）</vt:lpstr>
      <vt:lpstr>具体应用场景</vt:lpstr>
    </vt:vector>
  </TitlesOfParts>
  <Company>zc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Multipeer connectivity</dc:title>
  <dc:creator>Cheng Zhang</dc:creator>
  <cp:lastModifiedBy>诚 张</cp:lastModifiedBy>
  <cp:revision>14</cp:revision>
  <dcterms:created xsi:type="dcterms:W3CDTF">2014-05-30T14:24:22Z</dcterms:created>
  <dcterms:modified xsi:type="dcterms:W3CDTF">2014-10-18T04:04:38Z</dcterms:modified>
</cp:coreProperties>
</file>