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前沿" id="{DDFCB02C-6E67-0F4C-8ECE-92579544F2F3}">
          <p14:sldIdLst>
            <p14:sldId id="256"/>
            <p14:sldId id="257"/>
            <p14:sldId id="258"/>
            <p14:sldId id="259"/>
            <p14:sldId id="260"/>
          </p14:sldIdLst>
        </p14:section>
        <p14:section name="代码" id="{6AE5AF91-9DB4-374B-A3E9-29832FD4724C}">
          <p14:sldIdLst>
            <p14:sldId id="269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</p14:sldIdLst>
        </p14:section>
        <p14:section name="相关错误" id="{52BF969E-1A7F-CC47-A859-D892C81C2D57}">
          <p14:sldIdLst>
            <p14:sldId id="261"/>
            <p14:sldId id="270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28" autoAdjust="0"/>
  </p:normalViewPr>
  <p:slideViewPr>
    <p:cSldViewPr snapToGrid="0" snapToObjects="1">
      <p:cViewPr>
        <p:scale>
          <a:sx n="81" d="100"/>
          <a:sy n="81" d="100"/>
        </p:scale>
        <p:origin x="-88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1BB1-B761-2145-A92C-A8EE0837A952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C501-DF4E-3048-8C69-0547047A4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1BB1-B761-2145-A92C-A8EE0837A952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C501-DF4E-3048-8C69-0547047A4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1BB1-B761-2145-A92C-A8EE0837A952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C501-DF4E-3048-8C69-0547047A4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1BB1-B761-2145-A92C-A8EE0837A952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C501-DF4E-3048-8C69-0547047A4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1BB1-B761-2145-A92C-A8EE0837A952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C501-DF4E-3048-8C69-0547047A4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1BB1-B761-2145-A92C-A8EE0837A952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C501-DF4E-3048-8C69-0547047A4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1BB1-B761-2145-A92C-A8EE0837A952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C501-DF4E-3048-8C69-0547047A4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1BB1-B761-2145-A92C-A8EE0837A952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C501-DF4E-3048-8C69-0547047A4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1BB1-B761-2145-A92C-A8EE0837A952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C501-DF4E-3048-8C69-0547047A4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1BB1-B761-2145-A92C-A8EE0837A952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C501-DF4E-3048-8C69-0547047A4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1BB1-B761-2145-A92C-A8EE0837A952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C501-DF4E-3048-8C69-0547047A4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C701BB1-B761-2145-A92C-A8EE0837A952}" type="datetimeFigureOut">
              <a:rPr kumimoji="1" lang="zh-CN" altLang="en-US" smtClean="0"/>
              <a:t>14-10-18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FC1C501-DF4E-3048-8C69-0547047A4B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b="1" dirty="0" err="1" smtClean="0"/>
              <a:t>iBeacons</a:t>
            </a:r>
            <a:endParaRPr kumimoji="1" lang="zh-CN" altLang="en-US" sz="6600" dirty="0"/>
          </a:p>
        </p:txBody>
      </p:sp>
      <p:sp>
        <p:nvSpPr>
          <p:cNvPr id="3" name="文本框 2"/>
          <p:cNvSpPr txBox="1"/>
          <p:nvPr/>
        </p:nvSpPr>
        <p:spPr>
          <a:xfrm>
            <a:off x="5675315" y="3660403"/>
            <a:ext cx="24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-----------by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张诚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5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[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stopMonitoringForRegion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stopRangingBeaconsInRegion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停止发现服务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49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smtClean="0"/>
              <a:t>客户端相关代理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93184"/>
            <a:ext cx="91440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STHeitiSC-Light"/>
              </a:rPr>
              <a:t>状态的变化，是否在范围内</a:t>
            </a:r>
            <a:endParaRPr lang="zh-CN" alt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CLLocationManager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*)manager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	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didDetermineState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CLRegionState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)state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forRegion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CLRegion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*)region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(state ==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CLRegionStateInside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isInsideRegion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}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(state ==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CLRegionStateOutside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isInsideRegion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NO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}</a:t>
            </a:r>
            <a:r>
              <a:rPr lang="da-DK" altLang="zh-CN" dirty="0" err="1">
                <a:solidFill>
                  <a:srgbClr val="AA0D91"/>
                </a:solidFill>
                <a:latin typeface="Menlo-Regular"/>
              </a:rPr>
              <a:t>else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altLang="zh-CN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da-DK" altLang="zh-CN" dirty="0" err="1">
                <a:solidFill>
                  <a:srgbClr val="3F6E74"/>
                </a:solidFill>
                <a:latin typeface="Menlo-Regular"/>
              </a:rPr>
              <a:t>isInsideRegion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altLang="zh-CN" dirty="0">
                <a:solidFill>
                  <a:srgbClr val="AA0D91"/>
                </a:solidFill>
                <a:latin typeface="Menlo-Regular"/>
              </a:rPr>
              <a:t>NO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da-DK" altLang="zh-CN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da-DK" altLang="zh-CN" dirty="0" smtClean="0">
              <a:solidFill>
                <a:srgbClr val="000000"/>
              </a:solidFill>
              <a:latin typeface="Menlo-Regular"/>
            </a:endParaRPr>
          </a:p>
          <a:p>
            <a:endParaRPr lang="da-DK" altLang="zh-CN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3645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客户端相关代理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293184"/>
            <a:ext cx="914400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//</a:t>
            </a:r>
            <a:r>
              <a:rPr lang="zh-CN" altLang="en-US" dirty="0" smtClean="0">
                <a:solidFill>
                  <a:srgbClr val="000000"/>
                </a:solidFill>
                <a:latin typeface="Menlo-Regular"/>
              </a:rPr>
              <a:t>发现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/>
              </a:rPr>
              <a:t>iBeacon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Server</a:t>
            </a:r>
          </a:p>
          <a:p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CLLocationManager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*)manager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didRangeBeacons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*)beacons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inRegion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CLBeaconRegion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*)region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STHeitiSC-Light"/>
              </a:rPr>
              <a:t>发现</a:t>
            </a:r>
            <a:r>
              <a:rPr lang="en-US" altLang="zh-CN" dirty="0" err="1">
                <a:solidFill>
                  <a:srgbClr val="007400"/>
                </a:solidFill>
                <a:latin typeface="Menlo-Regular"/>
              </a:rPr>
              <a:t>iBeacon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 Server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CLBeacon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beacon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beacons) 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/UUID</a:t>
            </a:r>
            <a:endParaRPr lang="zh-CN" alt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beacon.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proximityUUID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UUIDString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TW" altLang="en-US" dirty="0">
                <a:solidFill>
                  <a:srgbClr val="007400"/>
                </a:solidFill>
                <a:latin typeface="STHeitiSC-Light"/>
              </a:rPr>
              <a:t>主频</a:t>
            </a:r>
            <a:endParaRPr lang="zh-TW" alt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beacon.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major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TW" altLang="en-US" dirty="0">
                <a:solidFill>
                  <a:srgbClr val="007400"/>
                </a:solidFill>
                <a:latin typeface="STHeitiSC-Light"/>
              </a:rPr>
              <a:t>副频</a:t>
            </a:r>
            <a:endParaRPr lang="zh-TW" alt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beacon.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minor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TW" altLang="en-US" dirty="0">
                <a:solidFill>
                  <a:srgbClr val="007400"/>
                </a:solidFill>
                <a:latin typeface="STHeitiSC-Light"/>
              </a:rPr>
              <a:t>距离会变化</a:t>
            </a:r>
            <a:endParaRPr lang="zh-TW" alt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beacon.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accuracy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STHeitiSC-Light"/>
              </a:rPr>
              <a:t>接近度（不知道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~</a:t>
            </a:r>
            <a:r>
              <a:rPr lang="zh-CN" altLang="en-US" dirty="0">
                <a:solidFill>
                  <a:srgbClr val="007400"/>
                </a:solidFill>
                <a:latin typeface="STHeitiSC-Light"/>
              </a:rPr>
              <a:t>非常接近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~</a:t>
            </a:r>
            <a:r>
              <a:rPr lang="zh-CN" altLang="en-US" dirty="0">
                <a:solidFill>
                  <a:srgbClr val="007400"/>
                </a:solidFill>
                <a:latin typeface="STHeitiSC-Light"/>
              </a:rPr>
              <a:t>接近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~</a:t>
            </a:r>
            <a:r>
              <a:rPr lang="zh-CN" altLang="en-US" dirty="0">
                <a:solidFill>
                  <a:srgbClr val="007400"/>
                </a:solidFill>
                <a:latin typeface="STHeitiSC-Light"/>
              </a:rPr>
              <a:t>遥远）</a:t>
            </a:r>
            <a:endParaRPr lang="zh-CN" alt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beacon.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proximity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TW" altLang="en-US" dirty="0">
                <a:solidFill>
                  <a:srgbClr val="007400"/>
                </a:solidFill>
                <a:latin typeface="STHeitiSC-Light"/>
              </a:rPr>
              <a:t>信号强度</a:t>
            </a:r>
            <a:r>
              <a:rPr lang="zh-TW" altLang="en-US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zh-TW" altLang="en-US" dirty="0">
                <a:solidFill>
                  <a:srgbClr val="007400"/>
                </a:solidFill>
                <a:latin typeface="STHeitiSC-Light"/>
              </a:rPr>
              <a:t>是负值</a:t>
            </a:r>
            <a:endParaRPr lang="zh-TW" alt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beacon.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rssi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zh-CN" altLang="zh-CN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lang="da-DK" altLang="zh-CN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7922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10567"/>
            <a:ext cx="9144000" cy="5447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STHeitiSC-Light"/>
              </a:rPr>
              <a:t>启动</a:t>
            </a:r>
            <a:r>
              <a:rPr lang="en-US" altLang="zh-CN" dirty="0" err="1">
                <a:solidFill>
                  <a:srgbClr val="007400"/>
                </a:solidFill>
                <a:latin typeface="Menlo-Regular"/>
              </a:rPr>
              <a:t>iBeacon</a:t>
            </a:r>
            <a:r>
              <a:rPr lang="zh-CN" altLang="en-US" dirty="0">
                <a:solidFill>
                  <a:srgbClr val="007400"/>
                </a:solidFill>
                <a:latin typeface="STHeitiSC-Light"/>
              </a:rPr>
              <a:t>服务错误（通常需要重启手机才可以）</a:t>
            </a:r>
            <a:endParaRPr lang="zh-CN" altLang="en-US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CLLocationManager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*)manager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rangingBeaconsDidFailForRegion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CLBeaconRegion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*)region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withError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*)error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dirty="0" err="1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dirty="0">
                <a:solidFill>
                  <a:srgbClr val="C41A16"/>
                </a:solidFill>
                <a:latin typeface="STHeitiSC-Light"/>
              </a:rPr>
              <a:t>开启失败</a:t>
            </a:r>
            <a:r>
              <a:rPr lang="en-US" altLang="zh-TW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7549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客户端相关代理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09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910284"/>
            <a:ext cx="8494749" cy="54400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35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3500" dirty="0">
                <a:solidFill>
                  <a:srgbClr val="007400"/>
                </a:solidFill>
                <a:latin typeface="STHeitiSC-Light"/>
              </a:rPr>
              <a:t>进入到某一个</a:t>
            </a:r>
            <a:r>
              <a:rPr lang="en-US" altLang="zh-CN" sz="3500" dirty="0" err="1">
                <a:solidFill>
                  <a:srgbClr val="007400"/>
                </a:solidFill>
                <a:latin typeface="Menlo-Regular"/>
              </a:rPr>
              <a:t>iBeacon</a:t>
            </a:r>
            <a:r>
              <a:rPr lang="zh-CN" altLang="en-US" sz="3500" dirty="0">
                <a:solidFill>
                  <a:srgbClr val="007400"/>
                </a:solidFill>
                <a:latin typeface="STHeitiSC-Light"/>
              </a:rPr>
              <a:t>范围内，在后台同样可以收到，然后发起网络请</a:t>
            </a:r>
            <a:r>
              <a:rPr lang="zh-CN" altLang="en-US" sz="3500" dirty="0" smtClean="0">
                <a:solidFill>
                  <a:srgbClr val="007400"/>
                </a:solidFill>
                <a:latin typeface="STHeitiSC-Light"/>
              </a:rPr>
              <a:t>求，获得优惠信息提示用户</a:t>
            </a:r>
            <a:endParaRPr lang="zh-CN" altLang="en-US" sz="35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35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3500" dirty="0" err="1">
                <a:solidFill>
                  <a:srgbClr val="000000"/>
                </a:solidFill>
                <a:latin typeface="Menlo-Regular"/>
              </a:rPr>
              <a:t>locationManager</a:t>
            </a: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3500" dirty="0" err="1">
                <a:solidFill>
                  <a:srgbClr val="5C2699"/>
                </a:solidFill>
                <a:latin typeface="Menlo-Regular"/>
              </a:rPr>
              <a:t>CLLocationManager</a:t>
            </a: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 *)manager </a:t>
            </a:r>
            <a:r>
              <a:rPr lang="en-US" altLang="zh-CN" sz="3500" dirty="0" err="1">
                <a:solidFill>
                  <a:srgbClr val="000000"/>
                </a:solidFill>
                <a:latin typeface="Menlo-Regular"/>
              </a:rPr>
              <a:t>didEnterRegion</a:t>
            </a: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3500" dirty="0" err="1">
                <a:solidFill>
                  <a:srgbClr val="5C2699"/>
                </a:solidFill>
                <a:latin typeface="Menlo-Regular"/>
              </a:rPr>
              <a:t>CLRegion</a:t>
            </a: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 *)region</a:t>
            </a:r>
          </a:p>
          <a:p>
            <a:pPr marL="0" indent="0">
              <a:buNone/>
            </a:pPr>
            <a:r>
              <a:rPr lang="en-US" altLang="zh-CN" sz="3500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TW" sz="3500" dirty="0" err="1" smtClean="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3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35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3500" dirty="0">
                <a:solidFill>
                  <a:srgbClr val="C41A16"/>
                </a:solidFill>
                <a:latin typeface="STHeitiSC-Light"/>
              </a:rPr>
              <a:t>进入区域</a:t>
            </a:r>
            <a:r>
              <a:rPr lang="en-US" altLang="zh-TW" sz="35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35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TW" sz="35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35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35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35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3500" dirty="0">
                <a:solidFill>
                  <a:srgbClr val="007400"/>
                </a:solidFill>
                <a:latin typeface="STHeitiSC-Light"/>
              </a:rPr>
              <a:t>离开某一个</a:t>
            </a:r>
            <a:r>
              <a:rPr lang="en-US" altLang="zh-CN" sz="3500" dirty="0" err="1">
                <a:solidFill>
                  <a:srgbClr val="007400"/>
                </a:solidFill>
                <a:latin typeface="Menlo-Regular"/>
              </a:rPr>
              <a:t>iBeacon</a:t>
            </a:r>
            <a:r>
              <a:rPr lang="zh-CN" altLang="en-US" sz="3500" dirty="0">
                <a:solidFill>
                  <a:srgbClr val="007400"/>
                </a:solidFill>
                <a:latin typeface="STHeitiSC-Light"/>
              </a:rPr>
              <a:t>范围内</a:t>
            </a:r>
            <a:endParaRPr lang="zh-CN" altLang="en-US" sz="35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-(</a:t>
            </a:r>
            <a:r>
              <a:rPr lang="en-US" altLang="zh-CN" sz="35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3500" dirty="0" err="1">
                <a:solidFill>
                  <a:srgbClr val="000000"/>
                </a:solidFill>
                <a:latin typeface="Menlo-Regular"/>
              </a:rPr>
              <a:t>locationManager</a:t>
            </a: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3500" dirty="0" err="1">
                <a:solidFill>
                  <a:srgbClr val="5C2699"/>
                </a:solidFill>
                <a:latin typeface="Menlo-Regular"/>
              </a:rPr>
              <a:t>CLLocationManager</a:t>
            </a: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 *)manager </a:t>
            </a:r>
            <a:r>
              <a:rPr lang="en-US" altLang="zh-CN" sz="3500" dirty="0" err="1">
                <a:solidFill>
                  <a:srgbClr val="000000"/>
                </a:solidFill>
                <a:latin typeface="Menlo-Regular"/>
              </a:rPr>
              <a:t>didExitRegion</a:t>
            </a: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3500" dirty="0" err="1">
                <a:solidFill>
                  <a:srgbClr val="5C2699"/>
                </a:solidFill>
                <a:latin typeface="Menlo-Regular"/>
              </a:rPr>
              <a:t>CLRegion</a:t>
            </a: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 *)region</a:t>
            </a:r>
          </a:p>
          <a:p>
            <a:pPr marL="0" indent="0">
              <a:buNone/>
            </a:pP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TW" altLang="en-US" sz="3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3500" dirty="0" err="1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3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35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3500" dirty="0">
                <a:solidFill>
                  <a:srgbClr val="C41A16"/>
                </a:solidFill>
                <a:latin typeface="STHeitiSC-Light"/>
              </a:rPr>
              <a:t>离开区域</a:t>
            </a:r>
            <a:r>
              <a:rPr lang="en-US" altLang="zh-TW" sz="35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3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35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35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57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- (void)</a:t>
            </a:r>
            <a:r>
              <a:rPr lang="en-US" altLang="zh-CN" dirty="0" err="1"/>
              <a:t>locationManager</a:t>
            </a:r>
            <a:r>
              <a:rPr lang="en-US" altLang="zh-CN" dirty="0"/>
              <a:t>:(</a:t>
            </a:r>
            <a:r>
              <a:rPr lang="en-US" altLang="zh-CN" dirty="0" err="1"/>
              <a:t>CLLocationManager</a:t>
            </a:r>
            <a:r>
              <a:rPr lang="en-US" altLang="zh-CN" dirty="0"/>
              <a:t> *)manager</a:t>
            </a:r>
          </a:p>
          <a:p>
            <a:r>
              <a:rPr lang="en-US" altLang="zh-CN" dirty="0" err="1"/>
              <a:t>rangingBeaconsDidFailForRegion</a:t>
            </a:r>
            <a:r>
              <a:rPr lang="en-US" altLang="zh-CN" dirty="0"/>
              <a:t>:(</a:t>
            </a:r>
            <a:r>
              <a:rPr lang="en-US" altLang="zh-CN" dirty="0" err="1"/>
              <a:t>CLBeaconRegion</a:t>
            </a:r>
            <a:r>
              <a:rPr lang="en-US" altLang="zh-CN" dirty="0"/>
              <a:t> *)region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withError</a:t>
            </a:r>
            <a:r>
              <a:rPr lang="en-US" altLang="zh-CN" dirty="0"/>
              <a:t>:(</a:t>
            </a:r>
            <a:r>
              <a:rPr lang="en-US" altLang="zh-CN" dirty="0" err="1"/>
              <a:t>NSError</a:t>
            </a:r>
            <a:r>
              <a:rPr lang="en-US" altLang="zh-CN" dirty="0"/>
              <a:t> *)error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触发错误</a:t>
            </a:r>
            <a:endParaRPr kumimoji="1" lang="en-US" altLang="zh-CN" dirty="0" smtClean="0"/>
          </a:p>
          <a:p>
            <a:r>
              <a:rPr lang="en-US" altLang="zh-CN" b="1" dirty="0"/>
              <a:t>-[</a:t>
            </a:r>
            <a:r>
              <a:rPr lang="en-US" altLang="zh-CN" b="1" dirty="0" err="1"/>
              <a:t>BeaconClient</a:t>
            </a:r>
            <a:r>
              <a:rPr lang="en-US" altLang="zh-CN" b="1" dirty="0"/>
              <a:t> </a:t>
            </a:r>
            <a:r>
              <a:rPr lang="en-US" altLang="zh-CN" b="1" dirty="0" err="1"/>
              <a:t>locationManager:rangingBeaconsDidFailForRegion:withError</a:t>
            </a:r>
            <a:r>
              <a:rPr lang="en-US" altLang="zh-CN" b="1" dirty="0"/>
              <a:t>:] LINE:100 &lt; Error Domain=</a:t>
            </a:r>
            <a:r>
              <a:rPr lang="en-US" altLang="zh-CN" b="1" dirty="0" err="1"/>
              <a:t>kCLErrorDomain</a:t>
            </a:r>
            <a:r>
              <a:rPr lang="en-US" altLang="zh-CN" b="1" dirty="0"/>
              <a:t> Code=16 "The operation couldn’t be completed. (</a:t>
            </a:r>
            <a:r>
              <a:rPr lang="en-US" altLang="zh-CN" b="1" dirty="0" err="1"/>
              <a:t>kCLErrorDomain</a:t>
            </a:r>
            <a:r>
              <a:rPr lang="en-US" altLang="zh-CN" b="1" dirty="0"/>
              <a:t> error 16.)" </a:t>
            </a:r>
            <a:r>
              <a:rPr lang="en-US" altLang="zh-CN" b="1" dirty="0" smtClean="0"/>
              <a:t>&gt;</a:t>
            </a:r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解决办法：重启设备就可以解决了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相关错误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40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UUID</a:t>
            </a:r>
            <a:r>
              <a:rPr kumimoji="1" lang="zh-CN" altLang="en-US" dirty="0" smtClean="0"/>
              <a:t>作为唯一的标示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UUID</a:t>
            </a:r>
            <a:r>
              <a:rPr kumimoji="1" lang="zh-CN" altLang="en-US" dirty="0" smtClean="0"/>
              <a:t>不一致会导致接收不到信号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主频信号可以不一致，依据每台设备的账号进行设定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副频信号可以不一致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60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需要用户开启蓝牙才可以进行扫描以及定位，如果不开启蓝牙，则定位失败，系统里默认会进行检测并且提示用户开启蓝牙定位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扫描失败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11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、水滴应</a:t>
            </a:r>
            <a:r>
              <a:rPr kumimoji="1" lang="zh-CN" altLang="en-US" dirty="0" smtClean="0"/>
              <a:t>用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在西单</a:t>
            </a:r>
            <a:r>
              <a:rPr kumimoji="1" lang="zh-CN" altLang="en-US" dirty="0" smtClean="0"/>
              <a:t>大悦城，获取商城信息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微聊小圈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搜索周边人</a:t>
            </a:r>
            <a:r>
              <a:rPr kumimoji="1" lang="zh-CN" altLang="en-US" dirty="0" smtClean="0"/>
              <a:t>，发现周边人的信</a:t>
            </a:r>
            <a:r>
              <a:rPr kumimoji="1" lang="zh-CN" altLang="en-US" dirty="0" smtClean="0"/>
              <a:t>息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smtClean="0"/>
              <a:t>、轻松点名：用于近距离签到服务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已经实际装备的应用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14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iBeacons</a:t>
            </a:r>
            <a:r>
              <a:rPr lang="zh-CN" altLang="en-US" dirty="0"/>
              <a:t>是</a:t>
            </a:r>
            <a:r>
              <a:rPr lang="en-US" altLang="zh-CN" dirty="0"/>
              <a:t>iOS7</a:t>
            </a:r>
            <a:r>
              <a:rPr lang="zh-CN" altLang="en-US" dirty="0"/>
              <a:t>的新增的功能，可用于室内近场定位。</a:t>
            </a:r>
            <a:r>
              <a:rPr lang="en-US" altLang="zh-CN" dirty="0" err="1"/>
              <a:t>iOS</a:t>
            </a:r>
            <a:r>
              <a:rPr lang="zh-CN" altLang="en-US" dirty="0"/>
              <a:t>设备可以检测到附近的</a:t>
            </a:r>
            <a:r>
              <a:rPr lang="en-US" altLang="zh-CN" dirty="0" err="1"/>
              <a:t>iBeacons</a:t>
            </a:r>
            <a:r>
              <a:rPr lang="zh-CN" altLang="en-US" dirty="0"/>
              <a:t>兼容设备，在当前版本中甚至可以在应用未打开的情况下获得回调。</a:t>
            </a:r>
          </a:p>
          <a:p>
            <a:r>
              <a:rPr lang="en-US" altLang="zh-CN" dirty="0" err="1"/>
              <a:t>iBeacons</a:t>
            </a:r>
            <a:r>
              <a:rPr lang="zh-CN" altLang="en-US" dirty="0"/>
              <a:t>还有一个有用的特性是可以距离感应，当你的</a:t>
            </a:r>
            <a:r>
              <a:rPr lang="en-US" altLang="zh-CN" dirty="0" err="1"/>
              <a:t>iOS</a:t>
            </a:r>
            <a:r>
              <a:rPr lang="zh-CN" altLang="en-US" dirty="0"/>
              <a:t>设备检测到了一个</a:t>
            </a:r>
            <a:r>
              <a:rPr lang="en-US" altLang="zh-CN" dirty="0" err="1"/>
              <a:t>iBeacons</a:t>
            </a:r>
            <a:r>
              <a:rPr lang="zh-CN" altLang="en-US" dirty="0"/>
              <a:t>设备，那么</a:t>
            </a:r>
            <a:r>
              <a:rPr lang="en-US" altLang="zh-CN" dirty="0"/>
              <a:t>app</a:t>
            </a:r>
            <a:r>
              <a:rPr lang="zh-CN" altLang="en-US" dirty="0"/>
              <a:t>即可通过</a:t>
            </a:r>
            <a:r>
              <a:rPr lang="en-US" altLang="zh-CN" dirty="0" err="1"/>
              <a:t>CoreLocation</a:t>
            </a:r>
            <a:r>
              <a:rPr lang="zh-CN" altLang="en-US" dirty="0"/>
              <a:t>监测设备的距离，通过回调的形式通知距离变化。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iBeacons</a:t>
            </a:r>
            <a:r>
              <a:rPr lang="zh-TW" altLang="en-US" b="1" dirty="0"/>
              <a:t>能做到什么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53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可以有不少有趣的应用场景，随便列举一些。</a:t>
            </a:r>
          </a:p>
          <a:p>
            <a:r>
              <a:rPr lang="zh-CN" altLang="en-US" dirty="0"/>
              <a:t>商场购物时，靠近某些商品时，提示用户正在打折，或者查看商品的具体信息以及评价。靠近交费区域时，使用某一信用卡支付可以获得优惠。</a:t>
            </a:r>
          </a:p>
          <a:p>
            <a:r>
              <a:rPr lang="zh-CN" altLang="en-US" dirty="0"/>
              <a:t>室内导航，例如机场登机口指示</a:t>
            </a:r>
          </a:p>
          <a:p>
            <a:r>
              <a:rPr lang="zh-CN" altLang="en-US" dirty="0"/>
              <a:t>各种大会入场</a:t>
            </a:r>
            <a:r>
              <a:rPr lang="en-US" altLang="zh-CN" dirty="0" err="1"/>
              <a:t>checkin</a:t>
            </a:r>
            <a:r>
              <a:rPr lang="zh-CN" altLang="en-US" dirty="0"/>
              <a:t>，免去繁琐的签到流程</a:t>
            </a:r>
          </a:p>
          <a:p>
            <a:r>
              <a:rPr lang="zh-CN" altLang="en-US" dirty="0"/>
              <a:t>各种展览场所，当用户靠近某些展品时，就可以获得相应的介绍信息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常见应用场景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12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同时需要检测多个区域</a:t>
            </a:r>
          </a:p>
          <a:p>
            <a:r>
              <a:rPr lang="zh-CN" altLang="en-US" dirty="0"/>
              <a:t>被检测区域可以是一个移动的区域，例如汽车，列车。。</a:t>
            </a:r>
          </a:p>
          <a:p>
            <a:r>
              <a:rPr lang="zh-CN" altLang="en-US" dirty="0"/>
              <a:t>检测区域范围有限的情况</a:t>
            </a:r>
            <a:r>
              <a:rPr lang="en-US" altLang="zh-CN" dirty="0"/>
              <a:t>(</a:t>
            </a:r>
            <a:r>
              <a:rPr lang="zh-CN" altLang="en-US" dirty="0"/>
              <a:t>一般不会大于</a:t>
            </a:r>
            <a:r>
              <a:rPr lang="en-US" altLang="zh-CN" dirty="0"/>
              <a:t>100m)</a:t>
            </a:r>
          </a:p>
          <a:p>
            <a:r>
              <a:rPr lang="zh-CN" altLang="en-US" dirty="0"/>
              <a:t>每个区域需要一些标识做区分的情况</a:t>
            </a:r>
          </a:p>
          <a:p>
            <a:r>
              <a:rPr lang="zh-CN" altLang="en-US" dirty="0"/>
              <a:t>每个区域可以在室内，同一建筑物内，可以有重合</a:t>
            </a:r>
          </a:p>
          <a:p>
            <a:r>
              <a:rPr lang="zh-CN" altLang="en-US" dirty="0"/>
              <a:t>用户愿意开启低功耗蓝牙来检测区域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什么时候应该使用</a:t>
            </a:r>
            <a:r>
              <a:rPr lang="en-US" altLang="zh-TW" b="1" dirty="0" err="1"/>
              <a:t>iBeacons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45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所有支持低功耗蓝牙技术的</a:t>
            </a:r>
            <a:r>
              <a:rPr lang="en-US" altLang="zh-CN" dirty="0" err="1"/>
              <a:t>iOS</a:t>
            </a:r>
            <a:r>
              <a:rPr lang="zh-CN" altLang="en-US" dirty="0"/>
              <a:t>设备都可以变成一个</a:t>
            </a:r>
            <a:r>
              <a:rPr lang="en-US" altLang="zh-CN" dirty="0" err="1"/>
              <a:t>iBeacon</a:t>
            </a:r>
            <a:r>
              <a:rPr lang="zh-CN" altLang="en-US" dirty="0"/>
              <a:t>设备，被其它</a:t>
            </a:r>
            <a:r>
              <a:rPr lang="en-US" altLang="zh-CN" dirty="0" err="1"/>
              <a:t>iOS</a:t>
            </a:r>
            <a:r>
              <a:rPr lang="zh-CN" altLang="en-US" dirty="0"/>
              <a:t>设备检测到。例如</a:t>
            </a:r>
            <a:r>
              <a:rPr lang="en-US" altLang="zh-CN" dirty="0"/>
              <a:t>iPhone 4s, iPod Touch5, iPad3</a:t>
            </a:r>
            <a:r>
              <a:rPr lang="zh-CN" altLang="en-US" dirty="0"/>
              <a:t>及之后的设备，都支持低功耗蓝牙技术。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如何把</a:t>
            </a:r>
            <a:r>
              <a:rPr lang="en-US" altLang="zh-TW" b="1" dirty="0" err="1"/>
              <a:t>iOS</a:t>
            </a:r>
            <a:r>
              <a:rPr lang="zh-TW" altLang="en-US" b="1" dirty="0"/>
              <a:t>设备变成一个</a:t>
            </a:r>
            <a:r>
              <a:rPr lang="en-US" altLang="zh-TW" b="1" dirty="0" err="1"/>
              <a:t>iBeacon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39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CoreBluetooth</a:t>
            </a:r>
            <a:endParaRPr lang="en-US" altLang="zh-CN" dirty="0" smtClean="0"/>
          </a:p>
          <a:p>
            <a:r>
              <a:rPr lang="en-US" altLang="zh-CN" dirty="0" err="1" smtClean="0"/>
              <a:t>CoreLocation</a:t>
            </a:r>
            <a:r>
              <a:rPr lang="en-US" altLang="zh-CN" dirty="0" smtClean="0"/>
              <a:t>	</a:t>
            </a:r>
          </a:p>
          <a:p>
            <a:r>
              <a:rPr kumimoji="1" lang="zh-CN" altLang="en-US" dirty="0" smtClean="0"/>
              <a:t>服务端需要添加协议</a:t>
            </a:r>
            <a:endParaRPr kumimoji="1" lang="en-US" altLang="zh-CN" dirty="0" smtClean="0"/>
          </a:p>
          <a:p>
            <a:r>
              <a:rPr lang="en-US" altLang="zh-CN" dirty="0" err="1" smtClean="0"/>
              <a:t>CLLocationManagerDelegate</a:t>
            </a:r>
            <a:endParaRPr lang="en-US" altLang="zh-CN" dirty="0" smtClean="0"/>
          </a:p>
          <a:p>
            <a:r>
              <a:rPr lang="en-US" altLang="zh-CN" dirty="0" err="1" smtClean="0"/>
              <a:t>CBPeripheralManagerDelegate</a:t>
            </a:r>
            <a:endParaRPr lang="en-US" altLang="zh-CN" dirty="0" smtClean="0"/>
          </a:p>
          <a:p>
            <a:r>
              <a:rPr kumimoji="1" lang="zh-CN" altLang="en-US" dirty="0" smtClean="0"/>
              <a:t>客户端需要添加协议</a:t>
            </a:r>
            <a:endParaRPr kumimoji="1" lang="en-US" altLang="zh-CN" dirty="0" smtClean="0"/>
          </a:p>
          <a:p>
            <a:r>
              <a:rPr lang="en-US" altLang="zh-CN" dirty="0" err="1" smtClean="0"/>
              <a:t>CLLocationManagerDelegate</a:t>
            </a:r>
            <a:endParaRPr lang="en-US" altLang="zh-CN" dirty="0" smtClean="0"/>
          </a:p>
          <a:p>
            <a:r>
              <a:rPr kumimoji="1" lang="zh-CN" altLang="en-US" dirty="0" smtClean="0"/>
              <a:t>需要一个</a:t>
            </a:r>
            <a:r>
              <a:rPr kumimoji="1" lang="en-US" altLang="zh-CN" dirty="0" smtClean="0"/>
              <a:t>UUID</a:t>
            </a:r>
          </a:p>
          <a:p>
            <a:r>
              <a:rPr lang="en-US" altLang="zh-CN" dirty="0"/>
              <a:t>A77A1B68-49A7-4DBF914C-760D07FBB87B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使用iBeacon添加引用库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75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STHeitiSC-Light"/>
              </a:rPr>
              <a:t>服务端</a:t>
            </a:r>
            <a:endParaRPr lang="zh-CN" altLang="en-US" dirty="0">
              <a:solidFill>
                <a:prstClr val="black"/>
              </a:solidFill>
              <a:latin typeface="Helvetica"/>
            </a:endParaRPr>
          </a:p>
          <a:p>
            <a:r>
              <a:rPr lang="en-US" altLang="zh-TW" dirty="0" err="1">
                <a:solidFill>
                  <a:srgbClr val="5C2699"/>
                </a:solidFill>
                <a:latin typeface="Menlo-Regular"/>
              </a:rPr>
              <a:t>CLBeaconMajorValue</a:t>
            </a:r>
            <a:r>
              <a:rPr lang="zh-TW" altLang="en-US" dirty="0">
                <a:solidFill>
                  <a:prstClr val="black"/>
                </a:solidFill>
                <a:latin typeface="Helvetica"/>
              </a:rPr>
              <a:t> </a:t>
            </a:r>
            <a:r>
              <a:rPr lang="zh-TW" altLang="en-US" dirty="0">
                <a:solidFill>
                  <a:prstClr val="black"/>
                </a:solidFill>
                <a:latin typeface="STHeitiSC-Light"/>
              </a:rPr>
              <a:t>主频</a:t>
            </a:r>
            <a:endParaRPr lang="zh-TW" altLang="en-US" dirty="0">
              <a:solidFill>
                <a:prstClr val="black"/>
              </a:solidFill>
              <a:latin typeface="Helvetica"/>
            </a:endParaRPr>
          </a:p>
          <a:p>
            <a:r>
              <a:rPr lang="en-US" altLang="zh-TW" dirty="0" err="1">
                <a:solidFill>
                  <a:srgbClr val="5C2699"/>
                </a:solidFill>
                <a:latin typeface="Menlo-Regular"/>
              </a:rPr>
              <a:t>CLBeaconMinorValue</a:t>
            </a:r>
            <a:r>
              <a:rPr lang="zh-TW" altLang="en-US" dirty="0">
                <a:solidFill>
                  <a:prstClr val="black"/>
                </a:solidFill>
                <a:latin typeface="Helvetica"/>
              </a:rPr>
              <a:t> </a:t>
            </a:r>
            <a:r>
              <a:rPr lang="zh-TW" altLang="en-US" dirty="0" smtClean="0">
                <a:solidFill>
                  <a:prstClr val="black"/>
                </a:solidFill>
                <a:latin typeface="STHeitiSC-Light"/>
              </a:rPr>
              <a:t>副频</a:t>
            </a:r>
            <a:endParaRPr lang="en-US" altLang="zh-TW" dirty="0" smtClean="0">
              <a:solidFill>
                <a:prstClr val="black"/>
              </a:solidFill>
              <a:latin typeface="STHeitiSC-Light"/>
            </a:endParaRPr>
          </a:p>
          <a:p>
            <a:r>
              <a:rPr lang="zh-TW" altLang="en-US" dirty="0"/>
              <a:t>设置</a:t>
            </a:r>
            <a:r>
              <a:rPr lang="en-US" altLang="zh-TW" dirty="0"/>
              <a:t>UUID</a:t>
            </a:r>
          </a:p>
          <a:p>
            <a:r>
              <a:rPr lang="en-US" altLang="zh-CN" dirty="0"/>
              <a:t> NSUUID * </a:t>
            </a:r>
            <a:r>
              <a:rPr lang="en-US" altLang="zh-CN" dirty="0" err="1"/>
              <a:t>uuid</a:t>
            </a:r>
            <a:r>
              <a:rPr lang="en-US" altLang="zh-CN" dirty="0"/>
              <a:t> =[[NSUUID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initWithUUIDString:kUUID</a:t>
            </a:r>
            <a:r>
              <a:rPr lang="en-US" altLang="zh-CN" dirty="0"/>
              <a:t>];</a:t>
            </a:r>
          </a:p>
          <a:p>
            <a:r>
              <a:rPr lang="zh-CN" altLang="en-US" dirty="0" smtClean="0"/>
              <a:t>初始化服务端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myBeaconRegion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 = [[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CLBeaconRegion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]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initWithProximityUUID</a:t>
            </a:r>
            <a:r>
              <a:rPr lang="en-US" altLang="zh-CN" dirty="0" err="1">
                <a:solidFill>
                  <a:prstClr val="black"/>
                </a:solidFill>
                <a:latin typeface="Menlo-Regular"/>
              </a:rPr>
              <a:t>:uuid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major</a:t>
            </a:r>
            <a:r>
              <a:rPr lang="en-US" altLang="zh-CN" dirty="0" err="1">
                <a:solidFill>
                  <a:prstClr val="black"/>
                </a:solidFill>
                <a:latin typeface="Menlo-Regular"/>
              </a:rPr>
              <a:t>:major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minor</a:t>
            </a:r>
            <a:r>
              <a:rPr lang="en-US" altLang="zh-CN" dirty="0" err="1">
                <a:solidFill>
                  <a:prstClr val="black"/>
                </a:solidFill>
                <a:latin typeface="Menlo-Regular"/>
              </a:rPr>
              <a:t>:minor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identifier</a:t>
            </a:r>
            <a:r>
              <a:rPr lang="en-US" altLang="zh-CN" dirty="0" err="1">
                <a:solidFill>
                  <a:prstClr val="black"/>
                </a:solidFill>
                <a:latin typeface="Menlo-Regular"/>
              </a:rPr>
              <a:t>:</a:t>
            </a:r>
            <a:r>
              <a:rPr lang="en-US" altLang="zh-CN" dirty="0" err="1">
                <a:solidFill>
                  <a:srgbClr val="643820"/>
                </a:solidFill>
                <a:latin typeface="Menlo-Regular"/>
              </a:rPr>
              <a:t>kIndetifier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];</a:t>
            </a:r>
          </a:p>
          <a:p>
            <a:endParaRPr lang="en-US" altLang="zh-CN" dirty="0">
              <a:solidFill>
                <a:prstClr val="black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#define </a:t>
            </a:r>
            <a:r>
              <a:rPr lang="en-US" altLang="zh-CN" dirty="0" err="1">
                <a:solidFill>
                  <a:srgbClr val="643820"/>
                </a:solidFill>
                <a:latin typeface="Menlo-Regular"/>
              </a:rPr>
              <a:t>kIndetifier</a:t>
            </a: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 [[</a:t>
            </a:r>
            <a:r>
              <a:rPr lang="en-US" altLang="zh-CN" dirty="0" err="1">
                <a:solidFill>
                  <a:srgbClr val="643820"/>
                </a:solidFill>
                <a:latin typeface="Menlo-Regular"/>
              </a:rPr>
              <a:t>NSBundle</a:t>
            </a: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643820"/>
                </a:solidFill>
                <a:latin typeface="Menlo-Regular"/>
              </a:rPr>
              <a:t>mainBundle</a:t>
            </a: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] </a:t>
            </a:r>
            <a:r>
              <a:rPr lang="en-US" altLang="zh-CN" dirty="0" err="1">
                <a:solidFill>
                  <a:srgbClr val="643820"/>
                </a:solidFill>
                <a:latin typeface="Menlo-Regular"/>
              </a:rPr>
              <a:t>bundleIdentifier</a:t>
            </a: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]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dirty="0">
                <a:solidFill>
                  <a:srgbClr val="007400"/>
                </a:solidFill>
                <a:latin typeface="STHeitiSC-Light"/>
              </a:rPr>
              <a:t>准备发射广播信号，在代理中发射，</a:t>
            </a:r>
            <a:r>
              <a:rPr lang="zh-CN" altLang="en-US" dirty="0" smtClean="0">
                <a:solidFill>
                  <a:srgbClr val="007400"/>
                </a:solidFill>
                <a:latin typeface="STHeitiSC-Light"/>
              </a:rPr>
              <a:t>也可以在初始化时候就会调用代理</a:t>
            </a:r>
            <a:endParaRPr lang="zh-CN" altLang="en-US" dirty="0">
              <a:solidFill>
                <a:prstClr val="black"/>
              </a:solidFill>
              <a:latin typeface="Menlo-Regular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Menlo-Regular"/>
              </a:rPr>
              <a:t>    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myBeaconData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 = [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myBeaconRegion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peripheralDataWithMeasuredPower</a:t>
            </a:r>
            <a:r>
              <a:rPr lang="en-US" altLang="zh-CN" dirty="0" err="1">
                <a:solidFill>
                  <a:prstClr val="black"/>
                </a:solidFill>
                <a:latin typeface="Menlo-Regular"/>
              </a:rPr>
              <a:t>: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];</a:t>
            </a:r>
          </a:p>
          <a:p>
            <a:r>
              <a:rPr lang="en-US" altLang="zh-CN" dirty="0">
                <a:solidFill>
                  <a:prstClr val="black"/>
                </a:solidFill>
                <a:latin typeface="Menlo-Regular"/>
              </a:rPr>
              <a:t>    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peripheralMsg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 = [[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CBPeripheralManager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]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initWithDelegate</a:t>
            </a:r>
            <a:r>
              <a:rPr lang="en-US" altLang="zh-CN" dirty="0" err="1">
                <a:solidFill>
                  <a:prstClr val="black"/>
                </a:solidFill>
                <a:latin typeface="Menlo-Regular"/>
              </a:rPr>
              <a:t>: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queue</a:t>
            </a:r>
            <a:r>
              <a:rPr lang="en-US" altLang="zh-CN" dirty="0" err="1">
                <a:solidFill>
                  <a:prstClr val="black"/>
                </a:solidFill>
                <a:latin typeface="Menlo-Regular"/>
              </a:rPr>
              <a:t>: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en-US" altLang="zh-CN" dirty="0" err="1">
                <a:solidFill>
                  <a:prstClr val="black"/>
                </a:solidFill>
                <a:latin typeface="Menlo-Regular"/>
              </a:rPr>
              <a:t>: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dirty="0">
                <a:solidFill>
                  <a:prstClr val="black"/>
                </a:solidFill>
                <a:latin typeface="Menlo-Regular"/>
              </a:rPr>
              <a:t>]</a:t>
            </a:r>
            <a:r>
              <a:rPr lang="en-US" altLang="zh-CN" dirty="0" smtClean="0">
                <a:solidFill>
                  <a:prstClr val="black"/>
                </a:solidFill>
                <a:latin typeface="Menlo-Regular"/>
              </a:rPr>
              <a:t>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服务端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98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-(void)</a:t>
            </a:r>
            <a:r>
              <a:rPr lang="en-US" altLang="zh-CN" dirty="0" err="1"/>
              <a:t>peripheralManagerDidUpdateState</a:t>
            </a:r>
            <a:r>
              <a:rPr lang="en-US" altLang="zh-CN" dirty="0"/>
              <a:t>:(</a:t>
            </a:r>
            <a:r>
              <a:rPr lang="en-US" altLang="zh-CN" dirty="0" err="1"/>
              <a:t>CBPeripheralManager</a:t>
            </a:r>
            <a:r>
              <a:rPr lang="en-US" altLang="zh-CN" dirty="0"/>
              <a:t> *)peripheral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peripheral.state</a:t>
            </a:r>
            <a:r>
              <a:rPr lang="en-US" altLang="zh-CN" dirty="0"/>
              <a:t> == </a:t>
            </a:r>
            <a:r>
              <a:rPr lang="en-US" altLang="zh-CN" dirty="0" err="1"/>
              <a:t>CBPeripheralManagerStatePoweredOn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zh-TW" altLang="en-US" dirty="0"/>
              <a:t>      </a:t>
            </a:r>
            <a:r>
              <a:rPr lang="en-US" altLang="zh-TW" dirty="0"/>
              <a:t>//</a:t>
            </a:r>
            <a:r>
              <a:rPr lang="zh-TW" altLang="en-US" dirty="0"/>
              <a:t>开始服务</a:t>
            </a:r>
          </a:p>
          <a:p>
            <a:r>
              <a:rPr lang="en-US" altLang="zh-CN" dirty="0"/>
              <a:t>        [_</a:t>
            </a:r>
            <a:r>
              <a:rPr lang="en-US" altLang="zh-CN" dirty="0" err="1"/>
              <a:t>peripheralMsg</a:t>
            </a:r>
            <a:r>
              <a:rPr lang="en-US" altLang="zh-CN" dirty="0"/>
              <a:t> </a:t>
            </a:r>
            <a:r>
              <a:rPr lang="en-US" altLang="zh-CN" dirty="0" err="1"/>
              <a:t>startAdvertising</a:t>
            </a:r>
            <a:r>
              <a:rPr lang="en-US" altLang="zh-CN" dirty="0"/>
              <a:t>:_</a:t>
            </a:r>
            <a:r>
              <a:rPr lang="en-US" altLang="zh-CN" dirty="0" err="1"/>
              <a:t>myBeaconData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 if (</a:t>
            </a:r>
            <a:r>
              <a:rPr lang="en-US" altLang="zh-CN" dirty="0" err="1"/>
              <a:t>peripheral.state</a:t>
            </a:r>
            <a:r>
              <a:rPr lang="en-US" altLang="zh-CN" dirty="0"/>
              <a:t> == </a:t>
            </a:r>
            <a:r>
              <a:rPr lang="en-US" altLang="zh-CN" dirty="0" err="1"/>
              <a:t>CBPeripheralManagerStatePoweredOff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zh-TW" altLang="en-US" dirty="0"/>
              <a:t>       </a:t>
            </a:r>
            <a:r>
              <a:rPr lang="en-US" altLang="zh-TW" dirty="0"/>
              <a:t>//</a:t>
            </a:r>
            <a:r>
              <a:rPr lang="zh-TW" altLang="en-US" dirty="0"/>
              <a:t>关闭服务</a:t>
            </a:r>
          </a:p>
          <a:p>
            <a:r>
              <a:rPr lang="en-US" altLang="zh-CN" dirty="0"/>
              <a:t>        [_</a:t>
            </a:r>
            <a:r>
              <a:rPr lang="en-US" altLang="zh-CN" dirty="0" err="1"/>
              <a:t>peripheralMsg</a:t>
            </a:r>
            <a:r>
              <a:rPr lang="en-US" altLang="zh-CN" dirty="0"/>
              <a:t> </a:t>
            </a:r>
            <a:r>
              <a:rPr lang="en-US" altLang="zh-CN" dirty="0" err="1"/>
              <a:t>stopAdvertising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服务端相关代理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10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3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客户端发现服务</a:t>
            </a:r>
            <a:r>
              <a:rPr lang="en-US" altLang="zh-CN" dirty="0"/>
              <a:t>Client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817934"/>
            <a:ext cx="9144000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//</a:t>
            </a:r>
            <a:r>
              <a:rPr lang="zh-CN" altLang="en-US" dirty="0" smtClean="0">
                <a:solidFill>
                  <a:srgbClr val="000000"/>
                </a:solidFill>
                <a:latin typeface="Menlo-Regular"/>
              </a:rPr>
              <a:t>初始化</a:t>
            </a:r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CLLocationManager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locationManager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//UUID</a:t>
            </a:r>
            <a:r>
              <a:rPr lang="zh-CN" altLang="en-US" dirty="0">
                <a:solidFill>
                  <a:srgbClr val="007400"/>
                </a:solidFill>
                <a:latin typeface="STHeitiSC-Light"/>
              </a:rPr>
              <a:t>用于识别使用的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ID</a:t>
            </a:r>
            <a:r>
              <a:rPr lang="zh-CN" altLang="en-US" dirty="0">
                <a:solidFill>
                  <a:srgbClr val="007400"/>
                </a:solidFill>
                <a:latin typeface="STHeitiSC-Light"/>
              </a:rPr>
              <a:t>，一般一个程序使用一个</a:t>
            </a:r>
            <a:endParaRPr lang="zh-CN" alt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NSUUID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estimoteUUID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NSUUID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initWithUUIDString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dirty="0" err="1">
                <a:solidFill>
                  <a:srgbClr val="643820"/>
                </a:solidFill>
                <a:latin typeface="Menlo-Regular"/>
              </a:rPr>
              <a:t>kUUID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CLBeaconRegion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initWithProximityUUID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:estimoteUUID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identifier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dirty="0" err="1">
                <a:solidFill>
                  <a:srgbClr val="643820"/>
                </a:solidFill>
                <a:latin typeface="Menlo-Regular"/>
              </a:rPr>
              <a:t>kIndetifier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#define </a:t>
            </a:r>
            <a:r>
              <a:rPr lang="en-US" altLang="zh-CN" dirty="0" err="1">
                <a:solidFill>
                  <a:srgbClr val="643820"/>
                </a:solidFill>
                <a:latin typeface="Menlo-Regular"/>
              </a:rPr>
              <a:t>kIndetifier</a:t>
            </a: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 [[</a:t>
            </a:r>
            <a:r>
              <a:rPr lang="en-US" altLang="zh-CN" dirty="0" err="1">
                <a:solidFill>
                  <a:srgbClr val="643820"/>
                </a:solidFill>
                <a:latin typeface="Menlo-Regular"/>
              </a:rPr>
              <a:t>NSBundle</a:t>
            </a: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643820"/>
                </a:solidFill>
                <a:latin typeface="Menlo-Regular"/>
              </a:rPr>
              <a:t>mainBundle</a:t>
            </a: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] </a:t>
            </a:r>
            <a:r>
              <a:rPr lang="en-US" altLang="zh-CN" dirty="0" err="1">
                <a:solidFill>
                  <a:srgbClr val="643820"/>
                </a:solidFill>
                <a:latin typeface="Menlo-Regular"/>
              </a:rPr>
              <a:t>bundleIdentifier</a:t>
            </a: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]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STHeitiSC-Light"/>
              </a:rPr>
              <a:t>是否在用户点亮屏幕时候调用代理方法（发现服务），默认为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NO</a:t>
            </a:r>
            <a:endParaRPr lang="zh-CN" alt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      </a:t>
            </a: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region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notifyEntryStateOnDisplay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//</a:t>
            </a:r>
            <a:r>
              <a:rPr lang="zh-CN" altLang="en-US" dirty="0" smtClean="0">
                <a:solidFill>
                  <a:srgbClr val="000000"/>
                </a:solidFill>
                <a:latin typeface="Menlo-Regular"/>
              </a:rPr>
              <a:t>开启发现服务</a:t>
            </a:r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([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CLLocationManager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isMonitoringAvailableForClass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CLBeaconRegion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[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startMonitoringForRegion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    [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requestStateForRegion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[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locationManager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startRangingBeaconsInRegion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_region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altLang="zh-CN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altLang="zh-CN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8881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2311</TotalTime>
  <Words>854</Words>
  <Application>Microsoft Macintosh PowerPoint</Application>
  <PresentationFormat>全屏显示(4:3)</PresentationFormat>
  <Paragraphs>150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波形</vt:lpstr>
      <vt:lpstr>iBeacons</vt:lpstr>
      <vt:lpstr>iBeacons能做到什么</vt:lpstr>
      <vt:lpstr>常见应用场景</vt:lpstr>
      <vt:lpstr>什么时候应该使用iBeacons</vt:lpstr>
      <vt:lpstr>如何把iOS设备变成一个iBeacon</vt:lpstr>
      <vt:lpstr>使用iBeacon添加引用库</vt:lpstr>
      <vt:lpstr>服务端Server</vt:lpstr>
      <vt:lpstr>服务端相关代理</vt:lpstr>
      <vt:lpstr>客户端发现服务Client</vt:lpstr>
      <vt:lpstr>停止发现服务</vt:lpstr>
      <vt:lpstr>客户端相关代理1</vt:lpstr>
      <vt:lpstr>客户端相关代理2</vt:lpstr>
      <vt:lpstr>客户端相关代理3</vt:lpstr>
      <vt:lpstr>PowerPoint 演示文稿</vt:lpstr>
      <vt:lpstr>相关错误</vt:lpstr>
      <vt:lpstr>问题</vt:lpstr>
      <vt:lpstr>扫描失败</vt:lpstr>
      <vt:lpstr>已经实际装备的应用</vt:lpstr>
    </vt:vector>
  </TitlesOfParts>
  <Company>zc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iBeacons</dc:title>
  <dc:creator>Cheng Zhang</dc:creator>
  <cp:lastModifiedBy>诚 张</cp:lastModifiedBy>
  <cp:revision>17</cp:revision>
  <dcterms:created xsi:type="dcterms:W3CDTF">2014-05-28T15:04:22Z</dcterms:created>
  <dcterms:modified xsi:type="dcterms:W3CDTF">2014-10-18T04:03:53Z</dcterms:modified>
</cp:coreProperties>
</file>