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Susana Sanchez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0-12T12:55:55.409">
    <p:pos x="6000" y="0"/>
    <p:text>poned en el índice los subapartados de vuestra parte plis @mikhail.peskov@autonoma.cat @rzhang106@gmail.com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6b650669c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66b650669c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66b650669c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66b650669c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66ce5e4c8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66ce5e4c8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66ce5e4c8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66ce5e4c8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66ce5e4c8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66ce5e4c8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5c5153be2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5c5153be2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6b65066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6b65066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explicar los atributos, que tipo son, que son….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qué va la bbdd…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6b650669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6b650669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no hay valores null, no hemos tenido que eliminar ninguna entrada de la bd…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marcada(RM) es la boxplot que más se parece a la de una distribución normal.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6b650669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66b650669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miramos los histogramas en busca de distribuciones normales. hay dos que se parecen.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66b650669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66b650669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comprobar que son realmente distribuciones gaussianas miramos si el normal test confirma nuestras hipotesis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6b650669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66b650669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66b650669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66b650669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LSTAT Tiene error cuadrático medio menor. Atributo RM también tiene un MSE menor que 0,5. lo consideramos que son </a:t>
            </a:r>
            <a:r>
              <a:rPr lang="es"/>
              <a:t>atributos</a:t>
            </a:r>
            <a:r>
              <a:rPr lang="es"/>
              <a:t> importantes para predecir el MEDV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66b650669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66b650669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</a:t>
            </a:r>
            <a:r>
              <a:rPr lang="es"/>
              <a:t>recios de la vivienda en Boston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1602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Regresión</a:t>
            </a:r>
            <a:endParaRPr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4508300" y="3635725"/>
            <a:ext cx="4255500" cy="695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1400">
                <a:solidFill>
                  <a:schemeClr val="lt1"/>
                </a:solidFill>
              </a:rPr>
              <a:t>SUSANA SÁNCHEZ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1400">
                <a:solidFill>
                  <a:schemeClr val="lt1"/>
                </a:solidFill>
              </a:rPr>
              <a:t>RONGRONG ZHANG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1400">
                <a:solidFill>
                  <a:schemeClr val="lt1"/>
                </a:solidFill>
              </a:rPr>
              <a:t>MIKHAIL PESKOV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47638"/>
            <a:ext cx="1648225" cy="16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25" y="2483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Comprobación del modelo RM y LSTAT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275" y="1735825"/>
            <a:ext cx="5815375" cy="28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2203800" y="1950375"/>
            <a:ext cx="46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Roboto"/>
                <a:ea typeface="Roboto"/>
                <a:cs typeface="Roboto"/>
                <a:sym typeface="Roboto"/>
              </a:rPr>
              <a:t>RM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6375825" y="1950375"/>
            <a:ext cx="70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Roboto"/>
                <a:ea typeface="Roboto"/>
                <a:cs typeface="Roboto"/>
                <a:sym typeface="Roboto"/>
              </a:rPr>
              <a:t>LSTAT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241000" y="17755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PCA: Análisis Componentes </a:t>
            </a:r>
            <a:r>
              <a:rPr lang="es"/>
              <a:t>Principales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450" y="1303875"/>
            <a:ext cx="4480775" cy="334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Apartado A. Descenso del gradiente.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" y="2043113"/>
            <a:ext cx="815340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de parámetros de entrada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9300" y="52125"/>
            <a:ext cx="3007275" cy="503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6575" y="145550"/>
            <a:ext cx="3174225" cy="48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de regresores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50" y="1571625"/>
            <a:ext cx="67437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644675" y="735550"/>
            <a:ext cx="4166400" cy="3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31988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s" sz="2300">
                <a:solidFill>
                  <a:schemeClr val="accent1"/>
                </a:solidFill>
              </a:rPr>
              <a:t>Introducción</a:t>
            </a:r>
            <a:endParaRPr sz="2300">
              <a:solidFill>
                <a:schemeClr val="accent1"/>
              </a:solidFill>
            </a:endParaRPr>
          </a:p>
          <a:p>
            <a:pPr indent="-31988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s" sz="2300">
                <a:solidFill>
                  <a:schemeClr val="accent1"/>
                </a:solidFill>
              </a:rPr>
              <a:t>Analizar datos</a:t>
            </a:r>
            <a:endParaRPr sz="2300">
              <a:solidFill>
                <a:schemeClr val="accent1"/>
              </a:solidFill>
            </a:endParaRPr>
          </a:p>
          <a:p>
            <a:pPr indent="-31988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○"/>
            </a:pPr>
            <a:r>
              <a:rPr lang="es" sz="2300">
                <a:solidFill>
                  <a:schemeClr val="accent1"/>
                </a:solidFill>
              </a:rPr>
              <a:t>Distribuciones</a:t>
            </a:r>
            <a:r>
              <a:rPr lang="es" sz="2300">
                <a:solidFill>
                  <a:schemeClr val="accent1"/>
                </a:solidFill>
              </a:rPr>
              <a:t> normales</a:t>
            </a:r>
            <a:endParaRPr sz="2300">
              <a:solidFill>
                <a:schemeClr val="accent1"/>
              </a:solidFill>
            </a:endParaRPr>
          </a:p>
          <a:p>
            <a:pPr indent="-31988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○"/>
            </a:pPr>
            <a:r>
              <a:rPr lang="es" sz="2300">
                <a:solidFill>
                  <a:schemeClr val="accent1"/>
                </a:solidFill>
              </a:rPr>
              <a:t>Atributo objetivo</a:t>
            </a:r>
            <a:endParaRPr sz="2300">
              <a:solidFill>
                <a:schemeClr val="accent1"/>
              </a:solidFill>
            </a:endParaRPr>
          </a:p>
          <a:p>
            <a:pPr indent="-31988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s" sz="2300">
                <a:solidFill>
                  <a:schemeClr val="accent1"/>
                </a:solidFill>
              </a:rPr>
              <a:t>Primeras Regresiones</a:t>
            </a:r>
            <a:endParaRPr sz="2300">
              <a:solidFill>
                <a:schemeClr val="accent1"/>
              </a:solidFill>
            </a:endParaRPr>
          </a:p>
          <a:p>
            <a:pPr indent="-31988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○"/>
            </a:pPr>
            <a:r>
              <a:rPr lang="es" sz="2300">
                <a:solidFill>
                  <a:schemeClr val="accent1"/>
                </a:solidFill>
              </a:rPr>
              <a:t>Error cuadrático medio</a:t>
            </a:r>
            <a:endParaRPr sz="2300">
              <a:solidFill>
                <a:schemeClr val="accent1"/>
              </a:solidFill>
            </a:endParaRPr>
          </a:p>
          <a:p>
            <a:pPr indent="-31988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○"/>
            </a:pPr>
            <a:r>
              <a:rPr lang="es" sz="2300">
                <a:solidFill>
                  <a:schemeClr val="accent1"/>
                </a:solidFill>
              </a:rPr>
              <a:t>Análisis Componentes Principales</a:t>
            </a:r>
            <a:endParaRPr sz="2300">
              <a:solidFill>
                <a:schemeClr val="accent1"/>
              </a:solidFill>
            </a:endParaRPr>
          </a:p>
          <a:p>
            <a:pPr indent="-31988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s" sz="2300">
                <a:solidFill>
                  <a:schemeClr val="accent1"/>
                </a:solidFill>
              </a:rPr>
              <a:t>Descenso de gradiente</a:t>
            </a:r>
            <a:endParaRPr sz="2300">
              <a:solidFill>
                <a:schemeClr val="accent1"/>
              </a:solidFill>
            </a:endParaRPr>
          </a:p>
          <a:p>
            <a:pPr indent="-31988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○"/>
            </a:pPr>
            <a:r>
              <a:rPr lang="es" sz="2300">
                <a:solidFill>
                  <a:schemeClr val="accent1"/>
                </a:solidFill>
              </a:rPr>
              <a:t>Definición del regresor</a:t>
            </a:r>
            <a:endParaRPr sz="2300">
              <a:solidFill>
                <a:schemeClr val="accent1"/>
              </a:solidFill>
            </a:endParaRPr>
          </a:p>
          <a:p>
            <a:pPr indent="-31988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○"/>
            </a:pPr>
            <a:r>
              <a:rPr lang="es" sz="2300">
                <a:solidFill>
                  <a:schemeClr val="accent1"/>
                </a:solidFill>
              </a:rPr>
              <a:t>Funciones de parámetros de entrada</a:t>
            </a:r>
            <a:endParaRPr sz="2300">
              <a:solidFill>
                <a:schemeClr val="accent1"/>
              </a:solidFill>
            </a:endParaRPr>
          </a:p>
          <a:p>
            <a:pPr indent="-31988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○"/>
            </a:pPr>
            <a:r>
              <a:rPr lang="es" sz="2300">
                <a:solidFill>
                  <a:schemeClr val="accent1"/>
                </a:solidFill>
              </a:rPr>
              <a:t>Comparación de regresores</a:t>
            </a: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24" y="1752875"/>
            <a:ext cx="8186475" cy="17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2392950" y="3694975"/>
            <a:ext cx="4358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50"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Dimensionalidad</a:t>
            </a:r>
            <a:r>
              <a:rPr lang="es" sz="1650"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de la BBDD: (504, 14)</a:t>
            </a:r>
            <a:endParaRPr sz="1650"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1" name="Google Shape;81;p15"/>
          <p:cNvSpPr txBox="1"/>
          <p:nvPr>
            <p:ph idx="4294967295" type="ctrTitle"/>
          </p:nvPr>
        </p:nvSpPr>
        <p:spPr>
          <a:xfrm>
            <a:off x="4571994" y="470375"/>
            <a:ext cx="43581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Precios de la vivienda en Boston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40575" y="2413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Distribuciones normales?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boxplot atributos" id="87" name="Google Shape;87;p16" title="Figura 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925" y="1341300"/>
            <a:ext cx="7319476" cy="36694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6071950" y="1283625"/>
            <a:ext cx="1125000" cy="1846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9200" y="129800"/>
            <a:ext cx="1499425" cy="11538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5653475" y="432675"/>
            <a:ext cx="186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NORMAL</a:t>
            </a:r>
            <a:endParaRPr sz="16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6807525" y="576900"/>
            <a:ext cx="671700" cy="21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750" y="1191700"/>
            <a:ext cx="7658501" cy="38399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>
            <p:ph type="title"/>
          </p:nvPr>
        </p:nvSpPr>
        <p:spPr>
          <a:xfrm>
            <a:off x="340575" y="2413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Distribuciones normales?</a:t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6158500" y="1067275"/>
            <a:ext cx="1168200" cy="1947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7326700" y="3130500"/>
            <a:ext cx="1168200" cy="1901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4077" y="68275"/>
            <a:ext cx="1556822" cy="112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5501075" y="432675"/>
            <a:ext cx="186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NORMAL</a:t>
            </a:r>
            <a:endParaRPr sz="16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6655125" y="576900"/>
            <a:ext cx="671700" cy="21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Distribuciones normales?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4644675" y="1096125"/>
            <a:ext cx="4166400" cy="3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"/>
              <a:buChar char="●"/>
            </a:pPr>
            <a:r>
              <a:rPr lang="es" sz="1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Normaltest()</a:t>
            </a:r>
            <a:endParaRPr sz="17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4633" y="1752875"/>
            <a:ext cx="3462767" cy="284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499075" y="1846100"/>
            <a:ext cx="3331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Char char="●"/>
            </a:pPr>
            <a:r>
              <a:rPr lang="es" sz="1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Hipótesis</a:t>
            </a:r>
            <a:r>
              <a:rPr lang="es" sz="1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rechazadas</a:t>
            </a:r>
            <a:endParaRPr sz="17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995175" y="2296450"/>
            <a:ext cx="1975800" cy="17595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Atributo objetivo</a:t>
            </a: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389400" y="1629800"/>
            <a:ext cx="3706500" cy="18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97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Merriweather"/>
              <a:buChar char="●"/>
            </a:pPr>
            <a:r>
              <a:rPr b="1" lang="es" sz="1750" u="sng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MEDV</a:t>
            </a:r>
            <a:endParaRPr sz="175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9725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Merriweather"/>
              <a:buChar char="○"/>
            </a:pPr>
            <a:r>
              <a:rPr lang="es" sz="17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float.</a:t>
            </a:r>
            <a:endParaRPr sz="175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○"/>
            </a:pPr>
            <a:r>
              <a:rPr lang="es" sz="17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rango: </a:t>
            </a:r>
            <a:r>
              <a:rPr lang="es" sz="1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5.000 - 50.000.</a:t>
            </a:r>
            <a:endParaRPr sz="17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6975" y="1704675"/>
            <a:ext cx="3177024" cy="317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1400" y="595225"/>
            <a:ext cx="1917139" cy="21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Error </a:t>
            </a:r>
            <a:r>
              <a:rPr lang="es"/>
              <a:t>cuadrático</a:t>
            </a:r>
            <a:r>
              <a:rPr lang="es"/>
              <a:t> medio del regresor 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4644675" y="5771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150" y="1985000"/>
            <a:ext cx="6800184" cy="25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/>
          <p:nvPr/>
        </p:nvSpPr>
        <p:spPr>
          <a:xfrm>
            <a:off x="7563075" y="2749825"/>
            <a:ext cx="416100" cy="330900"/>
          </a:xfrm>
          <a:prstGeom prst="ellipse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3953400" y="2749825"/>
            <a:ext cx="416100" cy="330900"/>
          </a:xfrm>
          <a:prstGeom prst="ellipse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170250" y="1472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Correlación</a:t>
            </a:r>
            <a:r>
              <a:rPr lang="es"/>
              <a:t> entre los atributos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700" y="1151325"/>
            <a:ext cx="6436900" cy="387420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/>
          <p:nvPr/>
        </p:nvSpPr>
        <p:spPr>
          <a:xfrm>
            <a:off x="6436125" y="2406300"/>
            <a:ext cx="416100" cy="330900"/>
          </a:xfrm>
          <a:prstGeom prst="ellipse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6436125" y="4200650"/>
            <a:ext cx="416100" cy="330900"/>
          </a:xfrm>
          <a:prstGeom prst="ellipse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