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9cf33db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9cf33db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edc949ed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edc949ed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edc949ed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edc949ed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分辨</a:t>
            </a:r>
            <a:br>
              <a:rPr lang="en"/>
            </a:br>
            <a:r>
              <a:rPr lang="en"/>
              <a:t>1. Modality</a:t>
            </a:r>
            <a:br>
              <a:rPr lang="en"/>
            </a:br>
            <a:r>
              <a:rPr lang="en"/>
              <a:t>2. 40 question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edc949ed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edc949ed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</a:t>
            </a:r>
            <a:r>
              <a:rPr lang="en"/>
              <a:t>移到前面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ef427b1b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ef427b1b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edc949ed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edc949ed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ee138b9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aee138b9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5de1f21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65de1f21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ef427b1b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aef427b1b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9dbba5e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9dbba5e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9dbba5e6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9dbba5e6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9dbba5e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9dbba5e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9dbba5e6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9dbba5e6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9a5c9d66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9a5c9d6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9dbba5e67_29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9dbba5e67_29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5dbef20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5dbef20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edc949e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edc949e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gen-ai-2024-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GUnCLIBSewym83usmWOkFieKmaViZ161/view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hyperlink" Target="http://drive.google.com/file/d/12dp8-Iw5M38LY6mOAiBqUK7KQ4DUDn0L/view" TargetMode="External"/><Relationship Id="rId13" Type="http://schemas.openxmlformats.org/officeDocument/2006/relationships/hyperlink" Target="https://arxiv.org/abs/2110.04005" TargetMode="External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hyperlink" Target="https://arxiv.org/pdf/2112.10752.pdf" TargetMode="External"/><Relationship Id="rId8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rive.google.com/drive/folders/1IqrfovQbPj9nuRBxQ80LcocqkUFxYNfL?usp=sharin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rive.google.com/file/d/12N7W5dW5eSZcNrG1auRkEQkZ0Dw07FGo/view?usp=sharing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cool.ntu.edu.tw/courses/33749/discussion_topics/266821" TargetMode="External"/><Relationship Id="rId4" Type="http://schemas.openxmlformats.org/officeDocument/2006/relationships/hyperlink" Target="mailto:ntu-gen-ai-2024-spring-ta@googlegroups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peech.ee.ntu.edu.tw/~hylee/genai/2024-spring.php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ntu-gen-ai-2024-spring-ta@googlegroups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Registration &amp; Auditing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50" y="2946203"/>
            <a:ext cx="48705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TA: </a:t>
            </a:r>
            <a:r>
              <a:rPr lang="en" sz="1850"/>
              <a:t>楊智凱 </a:t>
            </a:r>
            <a:r>
              <a:rPr lang="en" sz="18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白宗民 鍾承燁</a:t>
            </a:r>
            <a:endParaRPr sz="185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900"/>
            </a:br>
            <a:r>
              <a:rPr lang="en" sz="1690" u="sng">
                <a:solidFill>
                  <a:schemeClr val="hlink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ntu-gen-ai-2024-spring-ta@googlegroups.com</a:t>
            </a:r>
            <a:endParaRPr sz="244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0000"/>
                </a:solidFill>
                <a:highlight>
                  <a:schemeClr val="lt1"/>
                </a:highlight>
              </a:rPr>
              <a:t>Registration Form Deadline: 2024/02/26 23:59:59 (UTC+8)</a:t>
            </a:r>
            <a:r>
              <a:rPr lang="en" sz="1900">
                <a:highlight>
                  <a:schemeClr val="lt1"/>
                </a:highlight>
              </a:rPr>
              <a:t> </a:t>
            </a:r>
            <a:endParaRPr sz="19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/>
          <p:nvPr/>
        </p:nvSpPr>
        <p:spPr>
          <a:xfrm>
            <a:off x="5350300" y="2079525"/>
            <a:ext cx="3106800" cy="26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1199900" y="2120425"/>
            <a:ext cx="3243900" cy="25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Experience the power (and the limitations) of generative AI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800" y="3415713"/>
            <a:ext cx="1129600" cy="11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7137" y="3320650"/>
            <a:ext cx="1979586" cy="131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4325" y="1679112"/>
            <a:ext cx="1550800" cy="155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95375" y="2185610"/>
            <a:ext cx="2387400" cy="88036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/>
        </p:nvSpPr>
        <p:spPr>
          <a:xfrm>
            <a:off x="353650" y="1766925"/>
            <a:ext cx="2387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語言模型、聊天機器人</a:t>
            </a:r>
            <a:endParaRPr sz="15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6604375" y="1726850"/>
            <a:ext cx="23874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AI生圖</a:t>
            </a:r>
            <a:endParaRPr sz="15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Determine whether the provided material is generated by AI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Covered modality: speech, singing voice, text, image, and video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40 questions in total</a:t>
            </a:r>
            <a:endParaRPr/>
          </a:p>
        </p:txBody>
      </p:sp>
      <p:pic>
        <p:nvPicPr>
          <p:cNvPr id="142" name="Google Shape;142;p23" title="ref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8811" y="3229182"/>
            <a:ext cx="539496" cy="539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7948" y="3153623"/>
            <a:ext cx="639575" cy="6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/>
        </p:nvSpPr>
        <p:spPr>
          <a:xfrm>
            <a:off x="2762475" y="3301375"/>
            <a:ext cx="1742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好各位同學大家好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6">
            <a:alphaModFix/>
          </a:blip>
          <a:srcRect b="0" l="0" r="0" t="9288"/>
          <a:stretch/>
        </p:blipFill>
        <p:spPr>
          <a:xfrm>
            <a:off x="5670725" y="3308300"/>
            <a:ext cx="1451825" cy="73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754" y="2355895"/>
            <a:ext cx="539500" cy="539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5269" y="2221600"/>
            <a:ext cx="2239231" cy="8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8022" y="3653475"/>
            <a:ext cx="600962" cy="53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05275" y="3267925"/>
            <a:ext cx="1192975" cy="122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/>
        </p:nvSpPr>
        <p:spPr>
          <a:xfrm>
            <a:off x="3613625" y="4445650"/>
            <a:ext cx="15120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Rombach et al.</a:t>
            </a:r>
            <a:endParaRPr sz="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6" name="Google Shape;156;p24"/>
          <p:cNvPicPr preferRelativeResize="0"/>
          <p:nvPr/>
        </p:nvPicPr>
        <p:blipFill rotWithShape="1">
          <a:blip r:embed="rId8">
            <a:alphaModFix/>
          </a:blip>
          <a:srcRect b="0" l="0" r="0" t="12747"/>
          <a:stretch/>
        </p:blipFill>
        <p:spPr>
          <a:xfrm>
            <a:off x="4744550" y="3606024"/>
            <a:ext cx="1264450" cy="6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 rotWithShape="1">
          <a:blip r:embed="rId8">
            <a:alphaModFix/>
          </a:blip>
          <a:srcRect b="0" l="0" r="0" t="12747"/>
          <a:stretch/>
        </p:blipFill>
        <p:spPr>
          <a:xfrm>
            <a:off x="5821525" y="2449349"/>
            <a:ext cx="1264450" cy="6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05350" y="1191538"/>
            <a:ext cx="906300" cy="758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 title="singing_sample.wav">
            <a:hlinkClick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156425" y="13420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 rotWithShape="1">
          <a:blip r:embed="rId12">
            <a:alphaModFix/>
          </a:blip>
          <a:srcRect b="0" l="0" r="0" t="9288"/>
          <a:stretch/>
        </p:blipFill>
        <p:spPr>
          <a:xfrm>
            <a:off x="5067750" y="1199213"/>
            <a:ext cx="1451825" cy="73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/>
          <p:nvPr/>
        </p:nvSpPr>
        <p:spPr>
          <a:xfrm>
            <a:off x="3667200" y="1751475"/>
            <a:ext cx="15120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13"/>
              </a:rPr>
              <a:t>Liao et al.</a:t>
            </a:r>
            <a:endParaRPr sz="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 Questions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 question materials are included in the NTU Cool quiz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case the embedded materials don’t work, you can still get them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/>
              <a:t>, with the corresponding question IDs specified in the file names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2.5</a:t>
            </a:r>
            <a:r>
              <a:rPr lang="en">
                <a:solidFill>
                  <a:srgbClr val="666666"/>
                </a:solidFill>
              </a:rPr>
              <a:t> point per question -&gt; </a:t>
            </a:r>
            <a:r>
              <a:rPr lang="en">
                <a:solidFill>
                  <a:srgbClr val="FF0000"/>
                </a:solidFill>
              </a:rPr>
              <a:t>100</a:t>
            </a:r>
            <a:r>
              <a:rPr lang="en">
                <a:solidFill>
                  <a:srgbClr val="666666"/>
                </a:solidFill>
              </a:rPr>
              <a:t> points in total (</a:t>
            </a:r>
            <a:r>
              <a:rPr lang="en">
                <a:solidFill>
                  <a:srgbClr val="FF0000"/>
                </a:solidFill>
              </a:rPr>
              <a:t>10%</a:t>
            </a:r>
            <a:r>
              <a:rPr lang="en">
                <a:solidFill>
                  <a:srgbClr val="666666"/>
                </a:solidFill>
              </a:rPr>
              <a:t> of your final grade)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The goal</a:t>
            </a:r>
            <a:r>
              <a:rPr lang="en">
                <a:solidFill>
                  <a:srgbClr val="666666"/>
                </a:solidFill>
              </a:rPr>
              <a:t> of HW1 is to let you experience the power/limitation of these generative AI models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You’ll </a:t>
            </a:r>
            <a:r>
              <a:rPr lang="en">
                <a:solidFill>
                  <a:srgbClr val="9900FF"/>
                </a:solidFill>
              </a:rPr>
              <a:t>get full point</a:t>
            </a:r>
            <a:r>
              <a:rPr lang="en">
                <a:solidFill>
                  <a:srgbClr val="666666"/>
                </a:solidFill>
              </a:rPr>
              <a:t> for a question </a:t>
            </a:r>
            <a:r>
              <a:rPr b="1" lang="en">
                <a:solidFill>
                  <a:srgbClr val="FF0000"/>
                </a:solidFill>
              </a:rPr>
              <a:t>as long as you answer it</a:t>
            </a:r>
            <a:r>
              <a:rPr lang="en">
                <a:solidFill>
                  <a:srgbClr val="666666"/>
                </a:solidFill>
              </a:rPr>
              <a:t> (i.e. choose any option for it)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!!!!!! Even when your choice is incorrect !!!!!!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Make sure you answer all the questions to get full marks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&amp; Deadline</a:t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NTU Cool Quiz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Unlimited times of submissions for the quiz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the latest submission will be considered when grading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Deadline: </a:t>
            </a:r>
            <a:r>
              <a:rPr lang="en">
                <a:solidFill>
                  <a:srgbClr val="FF0000"/>
                </a:solidFill>
              </a:rPr>
              <a:t>2024/0</a:t>
            </a:r>
            <a:r>
              <a:rPr lang="en">
                <a:solidFill>
                  <a:srgbClr val="FF0000"/>
                </a:solidFill>
              </a:rPr>
              <a:t>3/07 23:59 (UTC+8)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en">
                <a:solidFill>
                  <a:srgbClr val="FF0000"/>
                </a:solidFill>
              </a:rPr>
              <a:t>No late submission is allowed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 Release Date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grading of HW1 will be released by </a:t>
            </a:r>
            <a:r>
              <a:rPr b="1" lang="en">
                <a:solidFill>
                  <a:srgbClr val="FF0000"/>
                </a:solidFill>
              </a:rPr>
              <a:t>2024/0</a:t>
            </a:r>
            <a:r>
              <a:rPr b="1" lang="en">
                <a:solidFill>
                  <a:srgbClr val="FF0000"/>
                </a:solidFill>
              </a:rPr>
              <a:t>3/14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0000"/>
                </a:solidFill>
              </a:rPr>
              <a:t>23:59:59 (UTC+8)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ground truths of these questions and the employed models will also be released then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3/8</a:t>
            </a:r>
            <a:r>
              <a:rPr lang="en"/>
              <a:t> Update: The ground truth can be found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/>
              <a:t>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Have Any Questions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ask via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chemeClr val="lt1"/>
                </a:highlight>
              </a:rPr>
              <a:t>NTU Cool HW1 </a:t>
            </a:r>
            <a:r>
              <a:rPr lang="en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discussion forum</a:t>
            </a:r>
            <a:endParaRPr>
              <a:highlight>
                <a:schemeClr val="lt1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your question is not personal, please use the discussion forum first.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Questions on the forum are with highest priority for TAs to answer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Email (</a:t>
            </a:r>
            <a:r>
              <a:rPr lang="en" u="sng">
                <a:solidFill>
                  <a:schemeClr val="hlink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ntu-gen-ai-2024-spring-ta@googlegroups.com</a:t>
            </a:r>
            <a:r>
              <a:rPr lang="en">
                <a:highlight>
                  <a:schemeClr val="lt1"/>
                </a:highlight>
              </a:rPr>
              <a:t>)</a:t>
            </a:r>
            <a:endParaRPr>
              <a:highlight>
                <a:schemeClr val="lt1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■"/>
            </a:pPr>
            <a:r>
              <a:rPr lang="en">
                <a:solidFill>
                  <a:srgbClr val="0000FF"/>
                </a:solidFill>
                <a:highlight>
                  <a:schemeClr val="lt1"/>
                </a:highlight>
              </a:rPr>
              <a:t>The title should begin with “</a:t>
            </a:r>
            <a:r>
              <a:rPr lang="en">
                <a:solidFill>
                  <a:srgbClr val="0000FF"/>
                </a:solidFill>
              </a:rPr>
              <a:t>[GenAI 2024 Spring HW1]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</a:rPr>
              <a:t>”</a:t>
            </a:r>
            <a:endParaRPr>
              <a:solidFill>
                <a:srgbClr val="0000FF"/>
              </a:solidFill>
              <a:highlight>
                <a:schemeClr val="lt1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Email with the wrong title will be moved to trash automatically</a:t>
            </a:r>
            <a:endParaRPr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chemeClr val="lt1"/>
                </a:highlight>
              </a:rPr>
              <a:t>TA hour</a:t>
            </a:r>
            <a:endParaRPr>
              <a:highlight>
                <a:schemeClr val="lt1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■"/>
            </a:pPr>
            <a:r>
              <a:rPr lang="en">
                <a:solidFill>
                  <a:srgbClr val="FF0000"/>
                </a:solidFill>
                <a:highlight>
                  <a:schemeClr val="lt1"/>
                </a:highlight>
              </a:rPr>
              <a:t>Time: 2/23、3/1 16:30~17:20</a:t>
            </a:r>
            <a:endParaRPr>
              <a:solidFill>
                <a:srgbClr val="FF0000"/>
              </a:solidFill>
              <a:highlight>
                <a:schemeClr val="lt1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■"/>
            </a:pPr>
            <a:r>
              <a:rPr lang="en">
                <a:solidFill>
                  <a:srgbClr val="FF0000"/>
                </a:solidFill>
                <a:highlight>
                  <a:schemeClr val="lt1"/>
                </a:highlight>
              </a:rPr>
              <a:t>Location: 綜合大講堂</a:t>
            </a:r>
            <a:endParaRPr>
              <a:solidFill>
                <a:srgbClr val="FF000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Registration (</a:t>
            </a:r>
            <a:r>
              <a:rPr lang="en"/>
              <a:t>加簽</a:t>
            </a:r>
            <a:r>
              <a:rPr lang="en"/>
              <a:t>)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register?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Fill in the form in the previous page. Anyone who want to register needs to fill in the form.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only take students who </a:t>
            </a:r>
            <a:r>
              <a:rPr lang="en">
                <a:solidFill>
                  <a:srgbClr val="FF0000"/>
                </a:solidFill>
              </a:rPr>
              <a:t>complete this form on time</a:t>
            </a:r>
            <a:r>
              <a:rPr lang="en"/>
              <a:t> and </a:t>
            </a:r>
            <a:r>
              <a:rPr lang="en">
                <a:solidFill>
                  <a:srgbClr val="FF0000"/>
                </a:solidFill>
              </a:rPr>
              <a:t>correctly provide the information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 can receive the </a:t>
            </a:r>
            <a:r>
              <a:rPr lang="en"/>
              <a:t>授權碼</a:t>
            </a:r>
            <a:r>
              <a:rPr lang="en"/>
              <a:t>?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不需要抽籤，直接收到授權碼：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現在</a:t>
            </a: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的系所(含雙主修、輔系、學程)隸屬於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台大電資學院或文學院</a:t>
            </a: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的同學 (elaborated </a:t>
            </a:r>
            <a:r>
              <a:rPr lang="en" u="sng">
                <a:solidFill>
                  <a:schemeClr val="hlink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  <a:hlinkClick action="ppaction://hlinksldjump" r:id="rId3"/>
              </a:rPr>
              <a:t>here</a:t>
            </a: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700"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需要抽籤 (至少抽50人)：</a:t>
            </a: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現在的系所(含雙主修、輔系、學程)</a:t>
            </a:r>
            <a:r>
              <a:rPr b="1"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不</a:t>
            </a: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隸屬於台大電資學院以及文學院的台大同學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非台大學生：無法加簽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Penalties: Your final grade will be</a:t>
            </a:r>
            <a:r>
              <a:rPr b="1" lang="en">
                <a:solidFill>
                  <a:srgbClr val="FF0000"/>
                </a:solidFill>
              </a:rPr>
              <a:t> F</a:t>
            </a:r>
            <a:r>
              <a:rPr lang="en"/>
              <a:t> if you violate the rules </a:t>
            </a:r>
            <a:r>
              <a:rPr lang="en" u="sng">
                <a:solidFill>
                  <a:schemeClr val="hlink"/>
                </a:solidFill>
                <a:hlinkClick action="ppaction://hlinksldjump" r:id="rId4"/>
              </a:rPr>
              <a:t>listed here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Important dates</a:t>
            </a:r>
            <a:endParaRPr/>
          </a:p>
          <a:p>
            <a:pPr indent="-292100" lvl="1" marL="91440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Char char="○"/>
            </a:pPr>
            <a:r>
              <a:rPr lang="en">
                <a:solidFill>
                  <a:srgbClr val="FF0000"/>
                </a:solidFill>
              </a:rPr>
              <a:t>2024/02/26 23:59:59 (UTC+8): 加簽表單登記截止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2024/03/01 23:59:59 (UTC+8): 授權碼寄出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加簽表單頁面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703125"/>
            <a:ext cx="731520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Penalties Related to </a:t>
            </a:r>
            <a:r>
              <a:rPr lang="en"/>
              <a:t>Registration (加簽)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ensure the </a:t>
            </a:r>
            <a:r>
              <a:rPr lang="en"/>
              <a:t>fairness</a:t>
            </a:r>
            <a:r>
              <a:rPr lang="en"/>
              <a:t> of registration, your final grade will be F if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你的身份</a:t>
            </a:r>
            <a:r>
              <a:rPr b="1"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不屬於電資或文學院，卻在表單上面勾選了「</a:t>
            </a: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屬於電資學院 / 文學院</a:t>
            </a:r>
            <a:r>
              <a:rPr b="1"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」或是「</a:t>
            </a: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現在屬於電資學院 / 文學院</a:t>
            </a:r>
            <a:r>
              <a:rPr b="1"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」</a:t>
            </a:r>
            <a:endParaRPr b="1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你將你收到的授權碼轉讓或出售給其他人</a:t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你使用不屬於自己的授權碼 (不論對方是否同意)</a:t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開學第三周後，助教會人工檢查修課同學名單，確認同學的身份是否符合當初表單上所填寫的內容。若發現違反上述三條規定，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不論是否為蓄意，期末成績一律為F，沒有例外。同學不得以任何理由要求授課教師以及助教特別通融。</a:t>
            </a:r>
            <a:endParaRPr>
              <a:solidFill>
                <a:srgbClr val="FF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現在屬於台大電資學院或文學院 (含相關學程)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2037700"/>
            <a:ext cx="3142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電資學院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電機工程學系暨研究所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資訊工程學系暨研究所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光電工程研究所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電信工程研究所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資訊網路與多媒體研究所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電子工程學研究所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生醫電子與資訊學研究所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資料科學學位學程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奈米科技學程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重點科技研究學院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550200" y="2037700"/>
            <a:ext cx="3142800" cy="3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文學院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中國文學系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外國語文學系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歷史學系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哲學系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人類學系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圖書資訊學系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日本語文學系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戲劇學系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藝術史研究所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語言學研究所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92025" y="1203750"/>
            <a:ext cx="8290500" cy="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我們只考慮同學</a:t>
            </a:r>
            <a:r>
              <a:rPr b="1" lang="en" sz="1300">
                <a:solidFill>
                  <a:srgbClr val="FF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現在的系所</a:t>
            </a:r>
            <a:r>
              <a:rPr b="1" lang="en" sz="130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(含雙主修、輔系、學程)</a:t>
            </a:r>
            <a:r>
              <a:rPr lang="en" sz="130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b="1" lang="en" sz="130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不考慮任何未來會申請或就讀的系所</a:t>
            </a:r>
            <a:r>
              <a:rPr lang="en" sz="130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。也就是說，如果同學計畫要輔修電資學院或文學院，或未來會加入電資學院或文學院，但是目前沒有電資學院或文學院身份，請勾選「其他」。以下參考電資學院以及文學院之網站列出相關學系與學程。若有其他未列在下面的，由教師認定。</a:t>
            </a:r>
            <a:endParaRPr sz="2000"/>
          </a:p>
        </p:txBody>
      </p:sp>
      <p:sp>
        <p:nvSpPr>
          <p:cNvPr id="95" name="Google Shape;95;p17"/>
          <p:cNvSpPr txBox="1"/>
          <p:nvPr/>
        </p:nvSpPr>
        <p:spPr>
          <a:xfrm>
            <a:off x="5832300" y="1924375"/>
            <a:ext cx="3000000" cy="15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音樂學研究所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臺灣文學研究所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華語教學碩士學位學程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翻譯碩士學位學程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6693000" y="3846100"/>
            <a:ext cx="20958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Auditing (</a:t>
            </a:r>
            <a:r>
              <a:rPr lang="en"/>
              <a:t>旁聽</a:t>
            </a:r>
            <a:r>
              <a:rPr lang="en"/>
              <a:t>)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Form: GenAI registration form (same link as registration)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have sent email to us, you </a:t>
            </a:r>
            <a:r>
              <a:rPr i="1" lang="en"/>
              <a:t>don’t </a:t>
            </a:r>
            <a:r>
              <a:rPr lang="en"/>
              <a:t>need to fill this 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Auditors will be added to NTU Cool later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need course materials before being added into NTU Cool, you can find them on our </a:t>
            </a:r>
            <a:r>
              <a:rPr lang="en" u="sng">
                <a:solidFill>
                  <a:schemeClr val="hlink"/>
                </a:solidFill>
                <a:hlinkClick r:id="rId3"/>
              </a:rPr>
              <a:t>course website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FAQ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Q:	</a:t>
            </a:r>
            <a:r>
              <a:rPr lang="en"/>
              <a:t>如果我加簽沒有加簽上，可以直接轉成旁聽嗎？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A: 	剛剛 (2024.02.23 15:30) 加簽表單新增了一題，只要多回答這一題就好。</a:t>
            </a:r>
            <a:r>
              <a:rPr lang="en">
                <a:solidFill>
                  <a:srgbClr val="FF0000"/>
                </a:solidFill>
              </a:rPr>
              <a:t>不用修改其他答案</a:t>
            </a:r>
            <a:r>
              <a:rPr lang="en"/>
              <a:t>。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2415500"/>
            <a:ext cx="773430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GenAI HW1</a:t>
            </a:r>
            <a:br>
              <a:rPr lang="en"/>
            </a:br>
            <a:r>
              <a:rPr lang="en"/>
              <a:t>真假難辨的世界</a:t>
            </a:r>
            <a:endParaRPr/>
          </a:p>
        </p:txBody>
      </p:sp>
      <p:sp>
        <p:nvSpPr>
          <p:cNvPr id="115" name="Google Shape;115;p20"/>
          <p:cNvSpPr txBox="1"/>
          <p:nvPr>
            <p:ph idx="1" type="subTitle"/>
          </p:nvPr>
        </p:nvSpPr>
        <p:spPr>
          <a:xfrm>
            <a:off x="2137250" y="2946203"/>
            <a:ext cx="48705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TA: </a:t>
            </a:r>
            <a:r>
              <a:rPr lang="en" sz="1850"/>
              <a:t>楊智凱 </a:t>
            </a:r>
            <a:r>
              <a:rPr lang="en" sz="18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白宗民 鍾承燁</a:t>
            </a:r>
            <a:endParaRPr sz="185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900"/>
            </a:br>
            <a:r>
              <a:rPr lang="en" sz="1690" u="sng">
                <a:solidFill>
                  <a:schemeClr val="hlink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ntu-gen-ai-2024-spring-ta@googlegroups.com</a:t>
            </a:r>
            <a:endParaRPr sz="244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0000"/>
                </a:solidFill>
                <a:highlight>
                  <a:schemeClr val="lt1"/>
                </a:highlight>
              </a:rPr>
              <a:t>Registration Form Deadline: 2024/02/26 23:59:59 (UTC+8)</a:t>
            </a:r>
            <a:r>
              <a:rPr lang="en" sz="1900">
                <a:highlight>
                  <a:schemeClr val="lt1"/>
                </a:highlight>
              </a:rPr>
              <a:t> </a:t>
            </a:r>
            <a:endParaRPr sz="1900"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0000"/>
                </a:solidFill>
                <a:highlight>
                  <a:schemeClr val="lt1"/>
                </a:highlight>
              </a:rPr>
              <a:t>HW1 </a:t>
            </a:r>
            <a:r>
              <a:rPr lang="en" sz="1900">
                <a:solidFill>
                  <a:srgbClr val="FF0000"/>
                </a:solidFill>
                <a:highlight>
                  <a:schemeClr val="lt1"/>
                </a:highlight>
              </a:rPr>
              <a:t>Deadline: 2024/</a:t>
            </a:r>
            <a:r>
              <a:rPr lang="en" sz="1900">
                <a:solidFill>
                  <a:srgbClr val="FF0000"/>
                </a:solidFill>
                <a:highlight>
                  <a:schemeClr val="lt1"/>
                </a:highlight>
              </a:rPr>
              <a:t>03</a:t>
            </a:r>
            <a:r>
              <a:rPr lang="en" sz="1900">
                <a:solidFill>
                  <a:srgbClr val="FF0000"/>
                </a:solidFill>
                <a:highlight>
                  <a:schemeClr val="lt1"/>
                </a:highlight>
              </a:rPr>
              <a:t>/07</a:t>
            </a:r>
            <a:r>
              <a:rPr lang="en" sz="1900">
                <a:solidFill>
                  <a:srgbClr val="FF0000"/>
                </a:solidFill>
                <a:highlight>
                  <a:schemeClr val="lt1"/>
                </a:highlight>
              </a:rPr>
              <a:t> 23:59:59 (UTC+8)</a:t>
            </a:r>
            <a:r>
              <a:rPr lang="en" sz="1900">
                <a:highlight>
                  <a:schemeClr val="lt1"/>
                </a:highlight>
              </a:rPr>
              <a:t> </a:t>
            </a:r>
            <a:endParaRPr sz="19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HW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Submission &amp; deadline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Grading release date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