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1" r:id="rId5"/>
    <p:sldId id="258"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3" d="100"/>
          <a:sy n="73" d="100"/>
        </p:scale>
        <p:origin x="99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77B59655-A54A-4E4A-A2AA-B2862406EB6F}" type="datetimeFigureOut">
              <a:rPr lang="en-IN" smtClean="0"/>
              <a:t>09-05-2024</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020A317E-6365-4644-AAE1-FC7E0DF95A29}" type="slidenum">
              <a:rPr lang="en-IN" smtClean="0"/>
              <a:t>‹#›</a:t>
            </a:fld>
            <a:endParaRPr lang="en-IN"/>
          </a:p>
        </p:txBody>
      </p:sp>
    </p:spTree>
    <p:extLst>
      <p:ext uri="{BB962C8B-B14F-4D97-AF65-F5344CB8AC3E}">
        <p14:creationId xmlns:p14="http://schemas.microsoft.com/office/powerpoint/2010/main" val="1036299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B59655-A54A-4E4A-A2AA-B2862406EB6F}" type="datetimeFigureOut">
              <a:rPr lang="en-IN" smtClean="0"/>
              <a:t>09-05-2024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0A317E-6365-4644-AAE1-FC7E0DF95A29}" type="slidenum">
              <a:rPr lang="en-IN" smtClean="0"/>
              <a:t>‹#›</a:t>
            </a:fld>
            <a:endParaRPr lang="en-IN"/>
          </a:p>
        </p:txBody>
      </p:sp>
    </p:spTree>
    <p:extLst>
      <p:ext uri="{BB962C8B-B14F-4D97-AF65-F5344CB8AC3E}">
        <p14:creationId xmlns:p14="http://schemas.microsoft.com/office/powerpoint/2010/main" val="1496585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B59655-A54A-4E4A-A2AA-B2862406EB6F}" type="datetimeFigureOut">
              <a:rPr lang="en-IN" smtClean="0"/>
              <a:t>09-05-2024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0A317E-6365-4644-AAE1-FC7E0DF95A29}" type="slidenum">
              <a:rPr lang="en-IN" smtClean="0"/>
              <a:t>‹#›</a:t>
            </a:fld>
            <a:endParaRPr lang="en-IN"/>
          </a:p>
        </p:txBody>
      </p:sp>
    </p:spTree>
    <p:extLst>
      <p:ext uri="{BB962C8B-B14F-4D97-AF65-F5344CB8AC3E}">
        <p14:creationId xmlns:p14="http://schemas.microsoft.com/office/powerpoint/2010/main" val="9554695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B59655-A54A-4E4A-A2AA-B2862406EB6F}" type="datetimeFigureOut">
              <a:rPr lang="en-IN" smtClean="0"/>
              <a:t>09-05-2024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0A317E-6365-4644-AAE1-FC7E0DF95A29}"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368609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B59655-A54A-4E4A-A2AA-B2862406EB6F}" type="datetimeFigureOut">
              <a:rPr lang="en-IN" smtClean="0"/>
              <a:t>09-05-2024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0A317E-6365-4644-AAE1-FC7E0DF95A29}" type="slidenum">
              <a:rPr lang="en-IN" smtClean="0"/>
              <a:t>‹#›</a:t>
            </a:fld>
            <a:endParaRPr lang="en-IN"/>
          </a:p>
        </p:txBody>
      </p:sp>
    </p:spTree>
    <p:extLst>
      <p:ext uri="{BB962C8B-B14F-4D97-AF65-F5344CB8AC3E}">
        <p14:creationId xmlns:p14="http://schemas.microsoft.com/office/powerpoint/2010/main" val="3719006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7B59655-A54A-4E4A-A2AA-B2862406EB6F}" type="datetimeFigureOut">
              <a:rPr lang="en-IN" smtClean="0"/>
              <a:t>09-05-2024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20A317E-6365-4644-AAE1-FC7E0DF95A29}" type="slidenum">
              <a:rPr lang="en-IN" smtClean="0"/>
              <a:t>‹#›</a:t>
            </a:fld>
            <a:endParaRPr lang="en-IN"/>
          </a:p>
        </p:txBody>
      </p:sp>
    </p:spTree>
    <p:extLst>
      <p:ext uri="{BB962C8B-B14F-4D97-AF65-F5344CB8AC3E}">
        <p14:creationId xmlns:p14="http://schemas.microsoft.com/office/powerpoint/2010/main" val="12080784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7B59655-A54A-4E4A-A2AA-B2862406EB6F}" type="datetimeFigureOut">
              <a:rPr lang="en-IN" smtClean="0"/>
              <a:t>09-05-2024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20A317E-6365-4644-AAE1-FC7E0DF95A29}" type="slidenum">
              <a:rPr lang="en-IN" smtClean="0"/>
              <a:t>‹#›</a:t>
            </a:fld>
            <a:endParaRPr lang="en-IN"/>
          </a:p>
        </p:txBody>
      </p:sp>
    </p:spTree>
    <p:extLst>
      <p:ext uri="{BB962C8B-B14F-4D97-AF65-F5344CB8AC3E}">
        <p14:creationId xmlns:p14="http://schemas.microsoft.com/office/powerpoint/2010/main" val="26150214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B59655-A54A-4E4A-A2AA-B2862406EB6F}" type="datetimeFigureOut">
              <a:rPr lang="en-IN" smtClean="0"/>
              <a:t>09-05-2024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0A317E-6365-4644-AAE1-FC7E0DF95A29}" type="slidenum">
              <a:rPr lang="en-IN" smtClean="0"/>
              <a:t>‹#›</a:t>
            </a:fld>
            <a:endParaRPr lang="en-IN"/>
          </a:p>
        </p:txBody>
      </p:sp>
    </p:spTree>
    <p:extLst>
      <p:ext uri="{BB962C8B-B14F-4D97-AF65-F5344CB8AC3E}">
        <p14:creationId xmlns:p14="http://schemas.microsoft.com/office/powerpoint/2010/main" val="34812184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B59655-A54A-4E4A-A2AA-B2862406EB6F}" type="datetimeFigureOut">
              <a:rPr lang="en-IN" smtClean="0"/>
              <a:t>09-05-2024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0A317E-6365-4644-AAE1-FC7E0DF95A29}" type="slidenum">
              <a:rPr lang="en-IN" smtClean="0"/>
              <a:t>‹#›</a:t>
            </a:fld>
            <a:endParaRPr lang="en-IN"/>
          </a:p>
        </p:txBody>
      </p:sp>
    </p:spTree>
    <p:extLst>
      <p:ext uri="{BB962C8B-B14F-4D97-AF65-F5344CB8AC3E}">
        <p14:creationId xmlns:p14="http://schemas.microsoft.com/office/powerpoint/2010/main" val="2771358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B59655-A54A-4E4A-A2AA-B2862406EB6F}" type="datetimeFigureOut">
              <a:rPr lang="en-IN" smtClean="0"/>
              <a:t>09-05-2024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0A317E-6365-4644-AAE1-FC7E0DF95A29}" type="slidenum">
              <a:rPr lang="en-IN" smtClean="0"/>
              <a:t>‹#›</a:t>
            </a:fld>
            <a:endParaRPr lang="en-IN"/>
          </a:p>
        </p:txBody>
      </p:sp>
    </p:spTree>
    <p:extLst>
      <p:ext uri="{BB962C8B-B14F-4D97-AF65-F5344CB8AC3E}">
        <p14:creationId xmlns:p14="http://schemas.microsoft.com/office/powerpoint/2010/main" val="2352250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B59655-A54A-4E4A-A2AA-B2862406EB6F}" type="datetimeFigureOut">
              <a:rPr lang="en-IN" smtClean="0"/>
              <a:t>09-05-2024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0A317E-6365-4644-AAE1-FC7E0DF95A29}" type="slidenum">
              <a:rPr lang="en-IN" smtClean="0"/>
              <a:t>‹#›</a:t>
            </a:fld>
            <a:endParaRPr lang="en-IN"/>
          </a:p>
        </p:txBody>
      </p:sp>
    </p:spTree>
    <p:extLst>
      <p:ext uri="{BB962C8B-B14F-4D97-AF65-F5344CB8AC3E}">
        <p14:creationId xmlns:p14="http://schemas.microsoft.com/office/powerpoint/2010/main" val="870820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B59655-A54A-4E4A-A2AA-B2862406EB6F}" type="datetimeFigureOut">
              <a:rPr lang="en-IN" smtClean="0"/>
              <a:t>09-05-2024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0A317E-6365-4644-AAE1-FC7E0DF95A29}" type="slidenum">
              <a:rPr lang="en-IN" smtClean="0"/>
              <a:t>‹#›</a:t>
            </a:fld>
            <a:endParaRPr lang="en-IN"/>
          </a:p>
        </p:txBody>
      </p:sp>
    </p:spTree>
    <p:extLst>
      <p:ext uri="{BB962C8B-B14F-4D97-AF65-F5344CB8AC3E}">
        <p14:creationId xmlns:p14="http://schemas.microsoft.com/office/powerpoint/2010/main" val="312579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B59655-A54A-4E4A-A2AA-B2862406EB6F}" type="datetimeFigureOut">
              <a:rPr lang="en-IN" smtClean="0"/>
              <a:t>09-05-2024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20A317E-6365-4644-AAE1-FC7E0DF95A29}" type="slidenum">
              <a:rPr lang="en-IN" smtClean="0"/>
              <a:t>‹#›</a:t>
            </a:fld>
            <a:endParaRPr lang="en-IN"/>
          </a:p>
        </p:txBody>
      </p:sp>
    </p:spTree>
    <p:extLst>
      <p:ext uri="{BB962C8B-B14F-4D97-AF65-F5344CB8AC3E}">
        <p14:creationId xmlns:p14="http://schemas.microsoft.com/office/powerpoint/2010/main" val="1687239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B59655-A54A-4E4A-A2AA-B2862406EB6F}" type="datetimeFigureOut">
              <a:rPr lang="en-IN" smtClean="0"/>
              <a:t>09-05-2024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20A317E-6365-4644-AAE1-FC7E0DF95A29}" type="slidenum">
              <a:rPr lang="en-IN" smtClean="0"/>
              <a:t>‹#›</a:t>
            </a:fld>
            <a:endParaRPr lang="en-IN"/>
          </a:p>
        </p:txBody>
      </p:sp>
    </p:spTree>
    <p:extLst>
      <p:ext uri="{BB962C8B-B14F-4D97-AF65-F5344CB8AC3E}">
        <p14:creationId xmlns:p14="http://schemas.microsoft.com/office/powerpoint/2010/main" val="2170701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B59655-A54A-4E4A-A2AA-B2862406EB6F}" type="datetimeFigureOut">
              <a:rPr lang="en-IN" smtClean="0"/>
              <a:t>09-05-2024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20A317E-6365-4644-AAE1-FC7E0DF95A29}" type="slidenum">
              <a:rPr lang="en-IN" smtClean="0"/>
              <a:t>‹#›</a:t>
            </a:fld>
            <a:endParaRPr lang="en-IN"/>
          </a:p>
        </p:txBody>
      </p:sp>
    </p:spTree>
    <p:extLst>
      <p:ext uri="{BB962C8B-B14F-4D97-AF65-F5344CB8AC3E}">
        <p14:creationId xmlns:p14="http://schemas.microsoft.com/office/powerpoint/2010/main" val="1828746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B59655-A54A-4E4A-A2AA-B2862406EB6F}" type="datetimeFigureOut">
              <a:rPr lang="en-IN" smtClean="0"/>
              <a:t>09-05-2024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0A317E-6365-4644-AAE1-FC7E0DF95A29}" type="slidenum">
              <a:rPr lang="en-IN" smtClean="0"/>
              <a:t>‹#›</a:t>
            </a:fld>
            <a:endParaRPr lang="en-IN"/>
          </a:p>
        </p:txBody>
      </p:sp>
    </p:spTree>
    <p:extLst>
      <p:ext uri="{BB962C8B-B14F-4D97-AF65-F5344CB8AC3E}">
        <p14:creationId xmlns:p14="http://schemas.microsoft.com/office/powerpoint/2010/main" val="2955341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B59655-A54A-4E4A-A2AA-B2862406EB6F}" type="datetimeFigureOut">
              <a:rPr lang="en-IN" smtClean="0"/>
              <a:t>09-05-2024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0A317E-6365-4644-AAE1-FC7E0DF95A29}" type="slidenum">
              <a:rPr lang="en-IN" smtClean="0"/>
              <a:t>‹#›</a:t>
            </a:fld>
            <a:endParaRPr lang="en-IN"/>
          </a:p>
        </p:txBody>
      </p:sp>
    </p:spTree>
    <p:extLst>
      <p:ext uri="{BB962C8B-B14F-4D97-AF65-F5344CB8AC3E}">
        <p14:creationId xmlns:p14="http://schemas.microsoft.com/office/powerpoint/2010/main" val="2652076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7B59655-A54A-4E4A-A2AA-B2862406EB6F}" type="datetimeFigureOut">
              <a:rPr lang="en-IN" smtClean="0"/>
              <a:t>09-05-2024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20A317E-6365-4644-AAE1-FC7E0DF95A29}" type="slidenum">
              <a:rPr lang="en-IN" smtClean="0"/>
              <a:t>‹#›</a:t>
            </a:fld>
            <a:endParaRPr lang="en-IN"/>
          </a:p>
        </p:txBody>
      </p:sp>
    </p:spTree>
    <p:extLst>
      <p:ext uri="{BB962C8B-B14F-4D97-AF65-F5344CB8AC3E}">
        <p14:creationId xmlns:p14="http://schemas.microsoft.com/office/powerpoint/2010/main" val="102511122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237036C-3D1F-81EB-2D16-0B3D966D13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2" cy="6858001"/>
          </a:xfrm>
          <a:prstGeom prst="rect">
            <a:avLst/>
          </a:prstGeom>
        </p:spPr>
      </p:pic>
    </p:spTree>
    <p:extLst>
      <p:ext uri="{BB962C8B-B14F-4D97-AF65-F5344CB8AC3E}">
        <p14:creationId xmlns:p14="http://schemas.microsoft.com/office/powerpoint/2010/main" val="4234046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5189C3-7C9C-0E0C-47A9-FF38611ED758}"/>
              </a:ext>
            </a:extLst>
          </p:cNvPr>
          <p:cNvSpPr txBox="1"/>
          <p:nvPr/>
        </p:nvSpPr>
        <p:spPr>
          <a:xfrm>
            <a:off x="861848" y="693457"/>
            <a:ext cx="10552386" cy="6186309"/>
          </a:xfrm>
          <a:prstGeom prst="rect">
            <a:avLst/>
          </a:prstGeom>
          <a:noFill/>
        </p:spPr>
        <p:txBody>
          <a:bodyPr wrap="square">
            <a:spAutoFit/>
          </a:bodyPr>
          <a:lstStyle/>
          <a:p>
            <a:r>
              <a:rPr lang="en-US" b="0" i="0" dirty="0">
                <a:effectLst/>
                <a:latin typeface="-apple-system"/>
              </a:rPr>
              <a:t>In today's competitive business landscape, organizations are constantly seeking innovative ways to optimize their workforce and drive sustainable growth. One critical aspect of this endeavor is effectively managing human resources, with a particular focus on improving employee performance and retention. To achieve these objectives, organizations are increasingly turning to data-driven insights provided by HR analytics tools. Among these, Microsoft Power BI stands out as a powerful platform for visualizing and analyzing HR data, enabling organizations to make informed decisions that positively impact employee engagement and organizational success. </a:t>
            </a:r>
            <a:r>
              <a:rPr lang="en-US" sz="1800" b="0" i="0" dirty="0">
                <a:effectLst/>
                <a:latin typeface="var(--artdeco-reset-typography-font-family-sans)"/>
              </a:rPr>
              <a:t>📈🛍️</a:t>
            </a:r>
            <a:endParaRPr lang="en-US" dirty="0">
              <a:latin typeface="-apple-system"/>
            </a:endParaRPr>
          </a:p>
          <a:p>
            <a:endParaRPr lang="en-US" dirty="0">
              <a:latin typeface="-apple-system"/>
            </a:endParaRPr>
          </a:p>
          <a:p>
            <a:pPr algn="l"/>
            <a:r>
              <a:rPr lang="en-US" b="1" i="0" dirty="0">
                <a:effectLst/>
                <a:latin typeface="-apple-system"/>
              </a:rPr>
              <a:t>Leveraging HR Data Analysis for Organizational Excellence</a:t>
            </a:r>
          </a:p>
          <a:p>
            <a:pPr algn="l"/>
            <a:endParaRPr lang="en-US" b="0" i="0" dirty="0">
              <a:effectLst/>
              <a:latin typeface="-apple-system"/>
            </a:endParaRPr>
          </a:p>
          <a:p>
            <a:pPr algn="l"/>
            <a:r>
              <a:rPr lang="en-IN" b="0" i="0" dirty="0">
                <a:effectLst/>
                <a:latin typeface="-apple-system"/>
              </a:rPr>
              <a:t>📌 </a:t>
            </a:r>
            <a:r>
              <a:rPr lang="en-US" b="1" i="0" dirty="0">
                <a:effectLst/>
                <a:latin typeface="-apple-system"/>
              </a:rPr>
              <a:t>Data-Driven Workforce Optimization</a:t>
            </a:r>
            <a:r>
              <a:rPr lang="en-US" b="0" i="0" dirty="0">
                <a:effectLst/>
                <a:latin typeface="-apple-system"/>
              </a:rPr>
              <a:t>: Utilizing HR analytics to gain insights into workforce trends and behaviors.</a:t>
            </a:r>
          </a:p>
          <a:p>
            <a:pPr algn="l"/>
            <a:r>
              <a:rPr lang="en-IN" b="0" i="0" dirty="0">
                <a:effectLst/>
                <a:latin typeface="-apple-system"/>
              </a:rPr>
              <a:t>📌 </a:t>
            </a:r>
            <a:r>
              <a:rPr lang="en-US" b="1" i="0" dirty="0">
                <a:effectLst/>
                <a:latin typeface="-apple-system"/>
              </a:rPr>
              <a:t>Performance &amp; Retention</a:t>
            </a:r>
            <a:r>
              <a:rPr lang="en-US" b="0" i="0" dirty="0">
                <a:effectLst/>
                <a:latin typeface="-apple-system"/>
              </a:rPr>
              <a:t>: Analyzing employee data to identify drivers of performance and factors influencing retention.</a:t>
            </a:r>
          </a:p>
          <a:p>
            <a:pPr algn="l"/>
            <a:r>
              <a:rPr lang="en-IN" b="0" i="0" dirty="0">
                <a:effectLst/>
                <a:latin typeface="-apple-system"/>
              </a:rPr>
              <a:t>📌 </a:t>
            </a:r>
            <a:r>
              <a:rPr lang="en-US" b="1" i="0" dirty="0">
                <a:effectLst/>
                <a:latin typeface="-apple-system"/>
              </a:rPr>
              <a:t>Strategic HR Management</a:t>
            </a:r>
            <a:r>
              <a:rPr lang="en-US" b="0" i="0" dirty="0">
                <a:effectLst/>
                <a:latin typeface="-apple-system"/>
              </a:rPr>
              <a:t>: Employing tools like Microsoft Power BI to visualize HR metrics and inform strategic decisions.</a:t>
            </a:r>
          </a:p>
          <a:p>
            <a:pPr algn="l"/>
            <a:r>
              <a:rPr lang="en-IN" b="0" i="0" dirty="0">
                <a:effectLst/>
                <a:latin typeface="-apple-system"/>
              </a:rPr>
              <a:t>📌 </a:t>
            </a:r>
            <a:r>
              <a:rPr lang="en-US" b="1" i="0" dirty="0">
                <a:effectLst/>
                <a:latin typeface="-apple-system"/>
              </a:rPr>
              <a:t>Employee Engagement</a:t>
            </a:r>
            <a:r>
              <a:rPr lang="en-US" b="0" i="0" dirty="0">
                <a:effectLst/>
                <a:latin typeface="-apple-system"/>
              </a:rPr>
              <a:t>: Interpreting analytics to improve engagement and foster a positive work environment.</a:t>
            </a:r>
          </a:p>
          <a:p>
            <a:pPr algn="l"/>
            <a:endParaRPr lang="en-US" b="0" i="0" dirty="0">
              <a:effectLst/>
              <a:latin typeface="-apple-system"/>
            </a:endParaRPr>
          </a:p>
          <a:p>
            <a:pPr algn="l"/>
            <a:r>
              <a:rPr lang="en-US" b="0" i="0" dirty="0">
                <a:effectLst/>
                <a:latin typeface="-apple-system"/>
              </a:rPr>
              <a:t>By embracing HR data analysis, organizations can not only anticipate and address workforce challenges but also unlock opportunities for growth and success. </a:t>
            </a:r>
            <a:r>
              <a:rPr lang="en-US" sz="1800" b="0" i="0" dirty="0">
                <a:effectLst/>
                <a:latin typeface="var(--artdeco-reset-typography-font-family-sans)"/>
              </a:rPr>
              <a:t>📈🛍️</a:t>
            </a:r>
            <a:endParaRPr lang="en-US" b="0" i="0" dirty="0">
              <a:effectLst/>
              <a:latin typeface="-apple-system"/>
            </a:endParaRPr>
          </a:p>
          <a:p>
            <a:endParaRPr lang="en-IN" dirty="0"/>
          </a:p>
        </p:txBody>
      </p:sp>
      <p:sp>
        <p:nvSpPr>
          <p:cNvPr id="5" name="TextBox 4">
            <a:extLst>
              <a:ext uri="{FF2B5EF4-FFF2-40B4-BE49-F238E27FC236}">
                <a16:creationId xmlns:a16="http://schemas.microsoft.com/office/drawing/2014/main" id="{5E2CE8BB-E48B-58D5-DCF9-FB9F42280E2F}"/>
              </a:ext>
            </a:extLst>
          </p:cNvPr>
          <p:cNvSpPr txBox="1"/>
          <p:nvPr/>
        </p:nvSpPr>
        <p:spPr>
          <a:xfrm>
            <a:off x="2490951" y="167436"/>
            <a:ext cx="7239000" cy="461665"/>
          </a:xfrm>
          <a:prstGeom prst="rect">
            <a:avLst/>
          </a:prstGeom>
          <a:noFill/>
        </p:spPr>
        <p:txBody>
          <a:bodyPr wrap="square">
            <a:spAutoFit/>
          </a:bodyPr>
          <a:lstStyle/>
          <a:p>
            <a:pPr algn="ctr"/>
            <a:r>
              <a:rPr lang="en-US" sz="2400" b="1" i="0" dirty="0">
                <a:effectLst/>
                <a:latin typeface="-apple-system"/>
              </a:rPr>
              <a:t>Project Purpose: HR Data Analysis Dashboard</a:t>
            </a:r>
            <a:endParaRPr lang="en-IN" sz="2400" dirty="0"/>
          </a:p>
        </p:txBody>
      </p:sp>
    </p:spTree>
    <p:extLst>
      <p:ext uri="{BB962C8B-B14F-4D97-AF65-F5344CB8AC3E}">
        <p14:creationId xmlns:p14="http://schemas.microsoft.com/office/powerpoint/2010/main" val="2766770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27079F-F20E-8BE6-CCFB-B8976C6C365B}"/>
              </a:ext>
            </a:extLst>
          </p:cNvPr>
          <p:cNvSpPr txBox="1"/>
          <p:nvPr/>
        </p:nvSpPr>
        <p:spPr>
          <a:xfrm>
            <a:off x="2270232" y="230498"/>
            <a:ext cx="7449205" cy="461665"/>
          </a:xfrm>
          <a:prstGeom prst="rect">
            <a:avLst/>
          </a:prstGeom>
          <a:noFill/>
        </p:spPr>
        <p:txBody>
          <a:bodyPr wrap="square">
            <a:spAutoFit/>
          </a:bodyPr>
          <a:lstStyle/>
          <a:p>
            <a:pPr algn="ctr"/>
            <a:r>
              <a:rPr lang="en-US" sz="2400" b="1" i="0" dirty="0">
                <a:effectLst/>
                <a:latin typeface="-apple-system"/>
              </a:rPr>
              <a:t>Skills Utilized in </a:t>
            </a:r>
            <a:r>
              <a:rPr lang="en-IN" sz="2400" b="1" i="0" dirty="0">
                <a:effectLst/>
                <a:latin typeface="-apple-system"/>
              </a:rPr>
              <a:t>Crafting</a:t>
            </a:r>
            <a:r>
              <a:rPr lang="en-US" sz="2400" b="1" i="0" dirty="0">
                <a:effectLst/>
                <a:latin typeface="-apple-system"/>
              </a:rPr>
              <a:t> HR Dashboard Report</a:t>
            </a:r>
            <a:endParaRPr lang="en-IN" sz="2400" dirty="0"/>
          </a:p>
        </p:txBody>
      </p:sp>
      <p:sp>
        <p:nvSpPr>
          <p:cNvPr id="5" name="TextBox 4">
            <a:extLst>
              <a:ext uri="{FF2B5EF4-FFF2-40B4-BE49-F238E27FC236}">
                <a16:creationId xmlns:a16="http://schemas.microsoft.com/office/drawing/2014/main" id="{FF045824-45C0-C1F5-6776-AE73B88D1AA8}"/>
              </a:ext>
            </a:extLst>
          </p:cNvPr>
          <p:cNvSpPr txBox="1"/>
          <p:nvPr/>
        </p:nvSpPr>
        <p:spPr>
          <a:xfrm>
            <a:off x="1127247" y="912307"/>
            <a:ext cx="9940146" cy="3785652"/>
          </a:xfrm>
          <a:prstGeom prst="rect">
            <a:avLst/>
          </a:prstGeom>
          <a:noFill/>
        </p:spPr>
        <p:txBody>
          <a:bodyPr wrap="square">
            <a:spAutoFit/>
          </a:bodyPr>
          <a:lstStyle/>
          <a:p>
            <a:pPr algn="l"/>
            <a:r>
              <a:rPr lang="en-IN" sz="2000" b="0" i="0" dirty="0">
                <a:solidFill>
                  <a:srgbClr val="E6EDF3"/>
                </a:solidFill>
                <a:effectLst/>
                <a:latin typeface="-apple-system"/>
              </a:rPr>
              <a:t>📌 </a:t>
            </a:r>
            <a:r>
              <a:rPr lang="en-US" sz="2000" b="1" i="0" dirty="0">
                <a:effectLst/>
                <a:latin typeface="-apple-system"/>
              </a:rPr>
              <a:t>Data Analysis</a:t>
            </a:r>
            <a:endParaRPr lang="en-US" sz="2000" b="0" i="0" dirty="0">
              <a:effectLst/>
              <a:latin typeface="-apple-system"/>
            </a:endParaRPr>
          </a:p>
          <a:p>
            <a:pPr marL="742950" lvl="1" indent="-285750" algn="l">
              <a:buFont typeface="Arial" panose="020B0604020202020204" pitchFamily="34" charset="0"/>
              <a:buChar char="•"/>
            </a:pPr>
            <a:r>
              <a:rPr lang="en-US" sz="2000" b="0" i="0" dirty="0">
                <a:effectLst/>
                <a:latin typeface="-apple-system"/>
              </a:rPr>
              <a:t>Proficient in extracting and interpreting complex employee data to identify trends and insights.</a:t>
            </a:r>
          </a:p>
          <a:p>
            <a:pPr algn="l"/>
            <a:r>
              <a:rPr lang="en-IN" sz="2000" b="0" i="0" dirty="0">
                <a:solidFill>
                  <a:srgbClr val="E6EDF3"/>
                </a:solidFill>
                <a:effectLst/>
                <a:latin typeface="-apple-system"/>
              </a:rPr>
              <a:t>📌</a:t>
            </a:r>
            <a:r>
              <a:rPr lang="en-US" sz="2000" b="1" i="0" dirty="0">
                <a:effectLst/>
                <a:latin typeface="-apple-system"/>
              </a:rPr>
              <a:t> Data Visualization</a:t>
            </a:r>
            <a:endParaRPr lang="en-US" sz="2000" b="0" i="0" dirty="0">
              <a:effectLst/>
              <a:latin typeface="-apple-system"/>
            </a:endParaRPr>
          </a:p>
          <a:p>
            <a:pPr marL="742950" lvl="1" indent="-285750" algn="l">
              <a:buFont typeface="Arial" panose="020B0604020202020204" pitchFamily="34" charset="0"/>
              <a:buChar char="•"/>
            </a:pPr>
            <a:r>
              <a:rPr lang="en-US" sz="2000" b="0" i="0" dirty="0">
                <a:effectLst/>
                <a:latin typeface="-apple-system"/>
              </a:rPr>
              <a:t>Skilled in designing clear and impactful visual representations of HR metrics using various chart types.</a:t>
            </a:r>
          </a:p>
          <a:p>
            <a:pPr algn="l"/>
            <a:r>
              <a:rPr lang="en-IN" sz="2000" b="0" i="0" dirty="0">
                <a:solidFill>
                  <a:srgbClr val="E6EDF3"/>
                </a:solidFill>
                <a:effectLst/>
                <a:latin typeface="-apple-system"/>
              </a:rPr>
              <a:t>📌 </a:t>
            </a:r>
            <a:r>
              <a:rPr lang="en-US" sz="2000" b="1" i="0" dirty="0">
                <a:effectLst/>
                <a:latin typeface="-apple-system"/>
              </a:rPr>
              <a:t>UX Design</a:t>
            </a:r>
            <a:endParaRPr lang="en-US" sz="2000" b="0" i="0" dirty="0">
              <a:effectLst/>
              <a:latin typeface="-apple-system"/>
            </a:endParaRPr>
          </a:p>
          <a:p>
            <a:pPr marL="742950" lvl="1" indent="-285750" algn="l">
              <a:buFont typeface="Arial" panose="020B0604020202020204" pitchFamily="34" charset="0"/>
              <a:buChar char="•"/>
            </a:pPr>
            <a:r>
              <a:rPr lang="en-US" sz="2000" b="0" i="0" dirty="0">
                <a:effectLst/>
                <a:latin typeface="-apple-system"/>
              </a:rPr>
              <a:t>Applied user experience principles to create an intuitive and accessible dashboard interface.</a:t>
            </a:r>
          </a:p>
          <a:p>
            <a:pPr algn="l"/>
            <a:r>
              <a:rPr lang="en-IN" sz="2000" b="0" i="0" dirty="0">
                <a:solidFill>
                  <a:srgbClr val="E6EDF3"/>
                </a:solidFill>
                <a:effectLst/>
                <a:latin typeface="-apple-system"/>
              </a:rPr>
              <a:t>📌 </a:t>
            </a:r>
            <a:r>
              <a:rPr lang="en-US" sz="2000" b="1" i="0" dirty="0">
                <a:effectLst/>
                <a:latin typeface="-apple-system"/>
              </a:rPr>
              <a:t>Presentation Skills</a:t>
            </a:r>
            <a:endParaRPr lang="en-US" sz="2000" b="0" i="0" dirty="0">
              <a:effectLst/>
              <a:latin typeface="-apple-system"/>
            </a:endParaRPr>
          </a:p>
          <a:p>
            <a:pPr marL="742950" lvl="1" indent="-285750" algn="l">
              <a:buFont typeface="Arial" panose="020B0604020202020204" pitchFamily="34" charset="0"/>
              <a:buChar char="•"/>
            </a:pPr>
            <a:r>
              <a:rPr lang="en-US" sz="2000" b="0" i="0" dirty="0">
                <a:effectLst/>
                <a:latin typeface="-apple-system"/>
              </a:rPr>
              <a:t>Effective in summarizing and presenting data-driven findings to inform HR strategies and decisions.</a:t>
            </a:r>
          </a:p>
        </p:txBody>
      </p:sp>
      <p:sp>
        <p:nvSpPr>
          <p:cNvPr id="7" name="TextBox 6">
            <a:extLst>
              <a:ext uri="{FF2B5EF4-FFF2-40B4-BE49-F238E27FC236}">
                <a16:creationId xmlns:a16="http://schemas.microsoft.com/office/drawing/2014/main" id="{AFCD130B-F51E-94FC-F1E4-62E76EE0D139}"/>
              </a:ext>
            </a:extLst>
          </p:cNvPr>
          <p:cNvSpPr txBox="1"/>
          <p:nvPr/>
        </p:nvSpPr>
        <p:spPr>
          <a:xfrm>
            <a:off x="3040118" y="4984933"/>
            <a:ext cx="6101254" cy="677108"/>
          </a:xfrm>
          <a:prstGeom prst="rect">
            <a:avLst/>
          </a:prstGeom>
          <a:noFill/>
        </p:spPr>
        <p:txBody>
          <a:bodyPr wrap="square">
            <a:spAutoFit/>
          </a:bodyPr>
          <a:lstStyle/>
          <a:p>
            <a:pPr lvl="1" algn="ctr"/>
            <a:r>
              <a:rPr lang="en-IN" sz="2000" b="1" i="0" dirty="0">
                <a:effectLst/>
                <a:latin typeface="-apple-system"/>
              </a:rPr>
              <a:t>Tools Used</a:t>
            </a:r>
          </a:p>
          <a:p>
            <a:pPr lvl="1" algn="ctr"/>
            <a:r>
              <a:rPr lang="en-US" b="1" i="0" dirty="0">
                <a:effectLst/>
                <a:latin typeface="Google Sans"/>
              </a:rPr>
              <a:t>[ MS Excel and Power BI ]</a:t>
            </a:r>
            <a:endParaRPr lang="en-IN" b="1" i="0" dirty="0">
              <a:effectLst/>
              <a:latin typeface="-apple-system"/>
            </a:endParaRPr>
          </a:p>
        </p:txBody>
      </p:sp>
    </p:spTree>
    <p:extLst>
      <p:ext uri="{BB962C8B-B14F-4D97-AF65-F5344CB8AC3E}">
        <p14:creationId xmlns:p14="http://schemas.microsoft.com/office/powerpoint/2010/main" val="2478998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F3B3882-0D38-0B0B-BCDD-D9F6EB8F53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108855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B5A256-26DF-B76B-F568-6F5C0E5D523F}"/>
              </a:ext>
            </a:extLst>
          </p:cNvPr>
          <p:cNvSpPr txBox="1"/>
          <p:nvPr/>
        </p:nvSpPr>
        <p:spPr>
          <a:xfrm>
            <a:off x="1022138" y="806710"/>
            <a:ext cx="10202910" cy="5355312"/>
          </a:xfrm>
          <a:prstGeom prst="rect">
            <a:avLst/>
          </a:prstGeom>
          <a:noFill/>
        </p:spPr>
        <p:txBody>
          <a:bodyPr wrap="square">
            <a:spAutoFit/>
          </a:bodyPr>
          <a:lstStyle/>
          <a:p>
            <a:r>
              <a:rPr lang="en-US" b="0" i="0" dirty="0">
                <a:effectLst/>
                <a:latin typeface="-apple-system"/>
              </a:rPr>
              <a:t>The primary goal of this HR analytics dashboard is to empower organizations to improve employee performance and retention rates by leveraging insightful data analysis. By identifying key factors contributing to attrition and implementing targeted strategies, organizations can enhance their hiring processes, optimize employee experiences, and ultimately foster a more productive workforce. This dashboard highlights key areas for HR to focus on to improve retention and manage the workforce effectively. </a:t>
            </a:r>
            <a:r>
              <a:rPr lang="en-IN" b="0" i="0" dirty="0">
                <a:effectLst/>
                <a:latin typeface="-apple-system"/>
              </a:rPr>
              <a:t>📈📊</a:t>
            </a:r>
          </a:p>
          <a:p>
            <a:endParaRPr lang="en-IN" dirty="0">
              <a:latin typeface="-apple-system"/>
            </a:endParaRPr>
          </a:p>
          <a:p>
            <a:pPr algn="l">
              <a:buFont typeface="Arial" panose="020B0604020202020204" pitchFamily="34" charset="0"/>
              <a:buChar char="•"/>
            </a:pPr>
            <a:r>
              <a:rPr lang="en-US" b="1" i="0" dirty="0">
                <a:effectLst/>
                <a:latin typeface="-apple-system"/>
              </a:rPr>
              <a:t> Monitor Workforce Dynamics</a:t>
            </a:r>
            <a:r>
              <a:rPr lang="en-US" b="0" i="0" dirty="0">
                <a:effectLst/>
                <a:latin typeface="-apple-system"/>
              </a:rPr>
              <a:t>: Track employee count, attrition rate, average age, salary, and tenure to understand the workforce composition.</a:t>
            </a:r>
          </a:p>
          <a:p>
            <a:pPr algn="l">
              <a:buFont typeface="Arial" panose="020B0604020202020204" pitchFamily="34" charset="0"/>
              <a:buChar char="•"/>
            </a:pPr>
            <a:r>
              <a:rPr lang="en-US" b="1" i="0" dirty="0">
                <a:effectLst/>
                <a:latin typeface="-apple-system"/>
              </a:rPr>
              <a:t> Analyze Attrition Factors</a:t>
            </a:r>
            <a:r>
              <a:rPr lang="en-US" b="0" i="0" dirty="0">
                <a:effectLst/>
                <a:latin typeface="-apple-system"/>
              </a:rPr>
              <a:t>: Identify patterns in attrition related to education, salary, age, and job role to develop targeted retention strategies.</a:t>
            </a:r>
          </a:p>
          <a:p>
            <a:pPr algn="l">
              <a:buFont typeface="Arial" panose="020B0604020202020204" pitchFamily="34" charset="0"/>
              <a:buChar char="•"/>
            </a:pPr>
            <a:r>
              <a:rPr lang="en-US" b="1" i="0" dirty="0">
                <a:effectLst/>
                <a:latin typeface="-apple-system"/>
              </a:rPr>
              <a:t> Inform HR Decisions</a:t>
            </a:r>
            <a:r>
              <a:rPr lang="en-US" b="0" i="0" dirty="0">
                <a:effectLst/>
                <a:latin typeface="-apple-system"/>
              </a:rPr>
              <a:t>: Use data-driven insights to make informed decisions on recruitment, development, and employee engagement initiatives.</a:t>
            </a:r>
          </a:p>
          <a:p>
            <a:pPr algn="l">
              <a:buFont typeface="Arial" panose="020B0604020202020204" pitchFamily="34" charset="0"/>
              <a:buChar char="•"/>
            </a:pPr>
            <a:r>
              <a:rPr lang="en-US" b="1" i="0" dirty="0">
                <a:effectLst/>
                <a:latin typeface="-apple-system"/>
              </a:rPr>
              <a:t> Enhance Strategic Planning</a:t>
            </a:r>
            <a:r>
              <a:rPr lang="en-US" b="0" i="0" dirty="0">
                <a:effectLst/>
                <a:latin typeface="-apple-system"/>
              </a:rPr>
              <a:t>: Leverage analytics to support strategic planning and improve overall organizational health.</a:t>
            </a:r>
          </a:p>
          <a:p>
            <a:pPr algn="l"/>
            <a:endParaRPr lang="en-US" b="0" i="0" dirty="0">
              <a:effectLst/>
              <a:latin typeface="-apple-system"/>
            </a:endParaRPr>
          </a:p>
          <a:p>
            <a:pPr algn="l"/>
            <a:r>
              <a:rPr lang="en-IN" b="0" i="0" dirty="0">
                <a:solidFill>
                  <a:srgbClr val="E6EDF3"/>
                </a:solidFill>
                <a:effectLst/>
                <a:latin typeface="-apple-system"/>
              </a:rPr>
              <a:t>📌 </a:t>
            </a:r>
            <a:r>
              <a:rPr lang="en-US" b="0" i="0" dirty="0">
                <a:effectLst/>
                <a:latin typeface="-apple-system"/>
              </a:rPr>
              <a:t>This dashboard serves as a vital tool for HR professionals to proactively manage and optimize the company’s human capital.</a:t>
            </a:r>
          </a:p>
          <a:p>
            <a:endParaRPr lang="en-IN" dirty="0">
              <a:latin typeface="-apple-system"/>
            </a:endParaRPr>
          </a:p>
        </p:txBody>
      </p:sp>
      <p:sp>
        <p:nvSpPr>
          <p:cNvPr id="5" name="TextBox 4">
            <a:extLst>
              <a:ext uri="{FF2B5EF4-FFF2-40B4-BE49-F238E27FC236}">
                <a16:creationId xmlns:a16="http://schemas.microsoft.com/office/drawing/2014/main" id="{32CA9861-144B-5B28-9BCD-70ED03F58BC4}"/>
              </a:ext>
            </a:extLst>
          </p:cNvPr>
          <p:cNvSpPr txBox="1"/>
          <p:nvPr/>
        </p:nvSpPr>
        <p:spPr>
          <a:xfrm>
            <a:off x="3040118" y="111158"/>
            <a:ext cx="6101254" cy="1200329"/>
          </a:xfrm>
          <a:prstGeom prst="rect">
            <a:avLst/>
          </a:prstGeom>
          <a:noFill/>
        </p:spPr>
        <p:txBody>
          <a:bodyPr wrap="square">
            <a:spAutoFit/>
          </a:bodyPr>
          <a:lstStyle/>
          <a:p>
            <a:pPr algn="ctr"/>
            <a:r>
              <a:rPr lang="en-IN" sz="2400" b="1" i="0" dirty="0">
                <a:effectLst/>
                <a:latin typeface="-apple-system"/>
              </a:rPr>
              <a:t>HR Data Analytics Performance Overview</a:t>
            </a:r>
            <a:endParaRPr lang="en-IN" sz="2400" b="0" i="0" dirty="0">
              <a:effectLst/>
              <a:latin typeface="-apple-system"/>
            </a:endParaRPr>
          </a:p>
          <a:p>
            <a:pPr algn="ctr"/>
            <a:br>
              <a:rPr lang="en-IN" sz="2400" dirty="0"/>
            </a:br>
            <a:endParaRPr lang="en-IN" sz="2400" dirty="0"/>
          </a:p>
        </p:txBody>
      </p:sp>
    </p:spTree>
    <p:extLst>
      <p:ext uri="{BB962C8B-B14F-4D97-AF65-F5344CB8AC3E}">
        <p14:creationId xmlns:p14="http://schemas.microsoft.com/office/powerpoint/2010/main" val="400658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126F41-7999-F308-5359-F7EFEE1A31C2}"/>
              </a:ext>
            </a:extLst>
          </p:cNvPr>
          <p:cNvSpPr txBox="1"/>
          <p:nvPr/>
        </p:nvSpPr>
        <p:spPr>
          <a:xfrm>
            <a:off x="1505610" y="566145"/>
            <a:ext cx="9225452" cy="2308324"/>
          </a:xfrm>
          <a:prstGeom prst="rect">
            <a:avLst/>
          </a:prstGeom>
          <a:noFill/>
        </p:spPr>
        <p:txBody>
          <a:bodyPr wrap="square">
            <a:spAutoFit/>
          </a:bodyPr>
          <a:lstStyle/>
          <a:p>
            <a:r>
              <a:rPr lang="en-US" sz="2400" b="0" i="0" dirty="0">
                <a:effectLst/>
                <a:latin typeface="-apple-system"/>
              </a:rPr>
              <a:t>Once collected, this raw data is processed, cleaned, and transformed into a structured format. Analytical tools and business intelligence platforms, such as Power BI as mentioned in previous responses, are then used to perform in-depth analysis and derive meaningful insights. As the business landscape continues to evolve, HR analytics will play an increasingly vital role in driving organizational success.</a:t>
            </a:r>
            <a:r>
              <a:rPr lang="en-US" sz="2400" b="0" i="0" dirty="0">
                <a:effectLst/>
                <a:latin typeface="var(--artdeco-reset-typography-font-family-sans)"/>
              </a:rPr>
              <a:t> 📈🛍️</a:t>
            </a:r>
            <a:endParaRPr lang="en-IN" sz="2400" dirty="0"/>
          </a:p>
        </p:txBody>
      </p:sp>
    </p:spTree>
    <p:extLst>
      <p:ext uri="{BB962C8B-B14F-4D97-AF65-F5344CB8AC3E}">
        <p14:creationId xmlns:p14="http://schemas.microsoft.com/office/powerpoint/2010/main" val="37516579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88</TotalTime>
  <Words>554</Words>
  <Application>Microsoft Office PowerPoint</Application>
  <PresentationFormat>Widescreen</PresentationFormat>
  <Paragraphs>33</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-apple-system</vt:lpstr>
      <vt:lpstr>Arial</vt:lpstr>
      <vt:lpstr>Google Sans</vt:lpstr>
      <vt:lpstr>Tw Cen MT</vt:lpstr>
      <vt:lpstr>var(--artdeco-reset-typography-font-family-sans)</vt:lpstr>
      <vt:lpstr>Circuit</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Abinash Paul</dc:creator>
  <cp:lastModifiedBy>Abinash Paul</cp:lastModifiedBy>
  <cp:revision>3</cp:revision>
  <dcterms:created xsi:type="dcterms:W3CDTF">2024-05-09T18:06:04Z</dcterms:created>
  <dcterms:modified xsi:type="dcterms:W3CDTF">2024-05-09T19:34:04Z</dcterms:modified>
</cp:coreProperties>
</file>