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60" r:id="rId3"/>
    <p:sldId id="259" r:id="rId4"/>
    <p:sldId id="262" r:id="rId5"/>
    <p:sldId id="257"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253"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9AFE939-96D6-4DF4-BAD1-FC9E0A2F5F6E}" type="datetimeFigureOut">
              <a:rPr lang="en-IN" smtClean="0"/>
              <a:t>11-05-2024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43966B2-0971-495E-8D34-617FBB3E32A8}" type="slidenum">
              <a:rPr lang="en-IN" smtClean="0"/>
              <a:t>‹#›</a:t>
            </a:fld>
            <a:endParaRPr lang="en-IN"/>
          </a:p>
        </p:txBody>
      </p:sp>
    </p:spTree>
    <p:extLst>
      <p:ext uri="{BB962C8B-B14F-4D97-AF65-F5344CB8AC3E}">
        <p14:creationId xmlns:p14="http://schemas.microsoft.com/office/powerpoint/2010/main" val="3957406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FE939-96D6-4DF4-BAD1-FC9E0A2F5F6E}"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3966B2-0971-495E-8D34-617FBB3E32A8}" type="slidenum">
              <a:rPr lang="en-IN" smtClean="0"/>
              <a:t>‹#›</a:t>
            </a:fld>
            <a:endParaRPr lang="en-IN"/>
          </a:p>
        </p:txBody>
      </p:sp>
    </p:spTree>
    <p:extLst>
      <p:ext uri="{BB962C8B-B14F-4D97-AF65-F5344CB8AC3E}">
        <p14:creationId xmlns:p14="http://schemas.microsoft.com/office/powerpoint/2010/main" val="100412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FE939-96D6-4DF4-BAD1-FC9E0A2F5F6E}"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3966B2-0971-495E-8D34-617FBB3E32A8}" type="slidenum">
              <a:rPr lang="en-IN" smtClean="0"/>
              <a:t>‹#›</a:t>
            </a:fld>
            <a:endParaRPr lang="en-IN"/>
          </a:p>
        </p:txBody>
      </p:sp>
    </p:spTree>
    <p:extLst>
      <p:ext uri="{BB962C8B-B14F-4D97-AF65-F5344CB8AC3E}">
        <p14:creationId xmlns:p14="http://schemas.microsoft.com/office/powerpoint/2010/main" val="2823306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FE939-96D6-4DF4-BAD1-FC9E0A2F5F6E}"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3966B2-0971-495E-8D34-617FBB3E32A8}"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91633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FE939-96D6-4DF4-BAD1-FC9E0A2F5F6E}"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3966B2-0971-495E-8D34-617FBB3E32A8}" type="slidenum">
              <a:rPr lang="en-IN" smtClean="0"/>
              <a:t>‹#›</a:t>
            </a:fld>
            <a:endParaRPr lang="en-IN"/>
          </a:p>
        </p:txBody>
      </p:sp>
    </p:spTree>
    <p:extLst>
      <p:ext uri="{BB962C8B-B14F-4D97-AF65-F5344CB8AC3E}">
        <p14:creationId xmlns:p14="http://schemas.microsoft.com/office/powerpoint/2010/main" val="1054452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AFE939-96D6-4DF4-BAD1-FC9E0A2F5F6E}" type="datetimeFigureOut">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3966B2-0971-495E-8D34-617FBB3E32A8}" type="slidenum">
              <a:rPr lang="en-IN" smtClean="0"/>
              <a:t>‹#›</a:t>
            </a:fld>
            <a:endParaRPr lang="en-IN"/>
          </a:p>
        </p:txBody>
      </p:sp>
    </p:spTree>
    <p:extLst>
      <p:ext uri="{BB962C8B-B14F-4D97-AF65-F5344CB8AC3E}">
        <p14:creationId xmlns:p14="http://schemas.microsoft.com/office/powerpoint/2010/main" val="118373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AFE939-96D6-4DF4-BAD1-FC9E0A2F5F6E}" type="datetimeFigureOut">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3966B2-0971-495E-8D34-617FBB3E32A8}" type="slidenum">
              <a:rPr lang="en-IN" smtClean="0"/>
              <a:t>‹#›</a:t>
            </a:fld>
            <a:endParaRPr lang="en-IN"/>
          </a:p>
        </p:txBody>
      </p:sp>
    </p:spTree>
    <p:extLst>
      <p:ext uri="{BB962C8B-B14F-4D97-AF65-F5344CB8AC3E}">
        <p14:creationId xmlns:p14="http://schemas.microsoft.com/office/powerpoint/2010/main" val="4047351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FE939-96D6-4DF4-BAD1-FC9E0A2F5F6E}"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966B2-0971-495E-8D34-617FBB3E32A8}" type="slidenum">
              <a:rPr lang="en-IN" smtClean="0"/>
              <a:t>‹#›</a:t>
            </a:fld>
            <a:endParaRPr lang="en-IN"/>
          </a:p>
        </p:txBody>
      </p:sp>
    </p:spTree>
    <p:extLst>
      <p:ext uri="{BB962C8B-B14F-4D97-AF65-F5344CB8AC3E}">
        <p14:creationId xmlns:p14="http://schemas.microsoft.com/office/powerpoint/2010/main" val="2911029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FE939-96D6-4DF4-BAD1-FC9E0A2F5F6E}"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966B2-0971-495E-8D34-617FBB3E32A8}" type="slidenum">
              <a:rPr lang="en-IN" smtClean="0"/>
              <a:t>‹#›</a:t>
            </a:fld>
            <a:endParaRPr lang="en-IN"/>
          </a:p>
        </p:txBody>
      </p:sp>
    </p:spTree>
    <p:extLst>
      <p:ext uri="{BB962C8B-B14F-4D97-AF65-F5344CB8AC3E}">
        <p14:creationId xmlns:p14="http://schemas.microsoft.com/office/powerpoint/2010/main" val="217644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FE939-96D6-4DF4-BAD1-FC9E0A2F5F6E}"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966B2-0971-495E-8D34-617FBB3E32A8}" type="slidenum">
              <a:rPr lang="en-IN" smtClean="0"/>
              <a:t>‹#›</a:t>
            </a:fld>
            <a:endParaRPr lang="en-IN"/>
          </a:p>
        </p:txBody>
      </p:sp>
    </p:spTree>
    <p:extLst>
      <p:ext uri="{BB962C8B-B14F-4D97-AF65-F5344CB8AC3E}">
        <p14:creationId xmlns:p14="http://schemas.microsoft.com/office/powerpoint/2010/main" val="245304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FE939-96D6-4DF4-BAD1-FC9E0A2F5F6E}"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966B2-0971-495E-8D34-617FBB3E32A8}" type="slidenum">
              <a:rPr lang="en-IN" smtClean="0"/>
              <a:t>‹#›</a:t>
            </a:fld>
            <a:endParaRPr lang="en-IN"/>
          </a:p>
        </p:txBody>
      </p:sp>
    </p:spTree>
    <p:extLst>
      <p:ext uri="{BB962C8B-B14F-4D97-AF65-F5344CB8AC3E}">
        <p14:creationId xmlns:p14="http://schemas.microsoft.com/office/powerpoint/2010/main" val="1173059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FE939-96D6-4DF4-BAD1-FC9E0A2F5F6E}"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3966B2-0971-495E-8D34-617FBB3E32A8}" type="slidenum">
              <a:rPr lang="en-IN" smtClean="0"/>
              <a:t>‹#›</a:t>
            </a:fld>
            <a:endParaRPr lang="en-IN"/>
          </a:p>
        </p:txBody>
      </p:sp>
    </p:spTree>
    <p:extLst>
      <p:ext uri="{BB962C8B-B14F-4D97-AF65-F5344CB8AC3E}">
        <p14:creationId xmlns:p14="http://schemas.microsoft.com/office/powerpoint/2010/main" val="431030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FE939-96D6-4DF4-BAD1-FC9E0A2F5F6E}" type="datetimeFigureOut">
              <a:rPr lang="en-IN" smtClean="0"/>
              <a:t>11-05-2024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3966B2-0971-495E-8D34-617FBB3E32A8}" type="slidenum">
              <a:rPr lang="en-IN" smtClean="0"/>
              <a:t>‹#›</a:t>
            </a:fld>
            <a:endParaRPr lang="en-IN"/>
          </a:p>
        </p:txBody>
      </p:sp>
    </p:spTree>
    <p:extLst>
      <p:ext uri="{BB962C8B-B14F-4D97-AF65-F5344CB8AC3E}">
        <p14:creationId xmlns:p14="http://schemas.microsoft.com/office/powerpoint/2010/main" val="1471545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FE939-96D6-4DF4-BAD1-FC9E0A2F5F6E}" type="datetimeFigureOut">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3966B2-0971-495E-8D34-617FBB3E32A8}" type="slidenum">
              <a:rPr lang="en-IN" smtClean="0"/>
              <a:t>‹#›</a:t>
            </a:fld>
            <a:endParaRPr lang="en-IN"/>
          </a:p>
        </p:txBody>
      </p:sp>
    </p:spTree>
    <p:extLst>
      <p:ext uri="{BB962C8B-B14F-4D97-AF65-F5344CB8AC3E}">
        <p14:creationId xmlns:p14="http://schemas.microsoft.com/office/powerpoint/2010/main" val="3388821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FE939-96D6-4DF4-BAD1-FC9E0A2F5F6E}" type="datetimeFigureOut">
              <a:rPr lang="en-IN" smtClean="0"/>
              <a:t>11-05-2024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3966B2-0971-495E-8D34-617FBB3E32A8}" type="slidenum">
              <a:rPr lang="en-IN" smtClean="0"/>
              <a:t>‹#›</a:t>
            </a:fld>
            <a:endParaRPr lang="en-IN"/>
          </a:p>
        </p:txBody>
      </p:sp>
    </p:spTree>
    <p:extLst>
      <p:ext uri="{BB962C8B-B14F-4D97-AF65-F5344CB8AC3E}">
        <p14:creationId xmlns:p14="http://schemas.microsoft.com/office/powerpoint/2010/main" val="2897186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FE939-96D6-4DF4-BAD1-FC9E0A2F5F6E}"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3966B2-0971-495E-8D34-617FBB3E32A8}" type="slidenum">
              <a:rPr lang="en-IN" smtClean="0"/>
              <a:t>‹#›</a:t>
            </a:fld>
            <a:endParaRPr lang="en-IN"/>
          </a:p>
        </p:txBody>
      </p:sp>
    </p:spTree>
    <p:extLst>
      <p:ext uri="{BB962C8B-B14F-4D97-AF65-F5344CB8AC3E}">
        <p14:creationId xmlns:p14="http://schemas.microsoft.com/office/powerpoint/2010/main" val="2268351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FE939-96D6-4DF4-BAD1-FC9E0A2F5F6E}"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3966B2-0971-495E-8D34-617FBB3E32A8}" type="slidenum">
              <a:rPr lang="en-IN" smtClean="0"/>
              <a:t>‹#›</a:t>
            </a:fld>
            <a:endParaRPr lang="en-IN"/>
          </a:p>
        </p:txBody>
      </p:sp>
    </p:spTree>
    <p:extLst>
      <p:ext uri="{BB962C8B-B14F-4D97-AF65-F5344CB8AC3E}">
        <p14:creationId xmlns:p14="http://schemas.microsoft.com/office/powerpoint/2010/main" val="607577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AFE939-96D6-4DF4-BAD1-FC9E0A2F5F6E}" type="datetimeFigureOut">
              <a:rPr lang="en-IN" smtClean="0"/>
              <a:t>11-05-2024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43966B2-0971-495E-8D34-617FBB3E32A8}" type="slidenum">
              <a:rPr lang="en-IN" smtClean="0"/>
              <a:t>‹#›</a:t>
            </a:fld>
            <a:endParaRPr lang="en-IN"/>
          </a:p>
        </p:txBody>
      </p:sp>
    </p:spTree>
    <p:extLst>
      <p:ext uri="{BB962C8B-B14F-4D97-AF65-F5344CB8AC3E}">
        <p14:creationId xmlns:p14="http://schemas.microsoft.com/office/powerpoint/2010/main" val="1875652380"/>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ngularityhub.com/2018/11/11/5-technologies-solving-the-worlds-most-ubiquitous-healthcare-problems/"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5ED24A-3517-EC15-E0A0-E83D0076AAC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72" y="0"/>
            <a:ext cx="12190528" cy="6860026"/>
          </a:xfrm>
          <a:prstGeom prst="rect">
            <a:avLst/>
          </a:prstGeom>
        </p:spPr>
      </p:pic>
      <p:sp>
        <p:nvSpPr>
          <p:cNvPr id="13" name="TextBox 12">
            <a:extLst>
              <a:ext uri="{FF2B5EF4-FFF2-40B4-BE49-F238E27FC236}">
                <a16:creationId xmlns:a16="http://schemas.microsoft.com/office/drawing/2014/main" id="{BE85E977-5D39-A062-D36D-0E063F9FB7A0}"/>
              </a:ext>
            </a:extLst>
          </p:cNvPr>
          <p:cNvSpPr txBox="1"/>
          <p:nvPr/>
        </p:nvSpPr>
        <p:spPr>
          <a:xfrm>
            <a:off x="2417372" y="184731"/>
            <a:ext cx="7220607" cy="1077218"/>
          </a:xfrm>
          <a:prstGeom prst="rect">
            <a:avLst/>
          </a:prstGeom>
          <a:noFill/>
        </p:spPr>
        <p:txBody>
          <a:bodyPr wrap="square">
            <a:spAutoFit/>
          </a:bodyPr>
          <a:lstStyle/>
          <a:p>
            <a:pPr algn="ctr"/>
            <a:endParaRPr lang="en-IN" sz="3200" b="1" dirty="0">
              <a:latin typeface="Google Sans"/>
            </a:endParaRPr>
          </a:p>
          <a:p>
            <a:pPr algn="ctr"/>
            <a:r>
              <a:rPr lang="en-IN" sz="3200" b="1" dirty="0">
                <a:latin typeface="Google Sans"/>
              </a:rPr>
              <a:t>Healthcare Dashboard Insights Report</a:t>
            </a:r>
          </a:p>
        </p:txBody>
      </p:sp>
    </p:spTree>
    <p:extLst>
      <p:ext uri="{BB962C8B-B14F-4D97-AF65-F5344CB8AC3E}">
        <p14:creationId xmlns:p14="http://schemas.microsoft.com/office/powerpoint/2010/main" val="313570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49597BBD-64FB-EFD9-2E9E-4D4B197855C6}"/>
              </a:ext>
            </a:extLst>
          </p:cNvPr>
          <p:cNvSpPr txBox="1"/>
          <p:nvPr/>
        </p:nvSpPr>
        <p:spPr>
          <a:xfrm>
            <a:off x="840826" y="165715"/>
            <a:ext cx="10510344" cy="6186309"/>
          </a:xfrm>
          <a:prstGeom prst="rect">
            <a:avLst/>
          </a:prstGeom>
          <a:noFill/>
        </p:spPr>
        <p:txBody>
          <a:bodyPr wrap="square">
            <a:spAutoFit/>
          </a:bodyPr>
          <a:lstStyle/>
          <a:p>
            <a:r>
              <a:rPr lang="en-US" dirty="0"/>
              <a:t>This Healthcare Analysis Dashboard is meticulously designed to serve as a cornerstone in modern medical practice, offering a detailed and interactive overview of patient data. The dashboard’s primary goal is to streamline the management of patient information, making it more accessible and actionable for healthcare providers.</a:t>
            </a:r>
          </a:p>
          <a:p>
            <a:endParaRPr lang="en-US" dirty="0"/>
          </a:p>
          <a:p>
            <a:r>
              <a:rPr lang="en-IN" b="0" i="0" dirty="0">
                <a:effectLst/>
                <a:latin typeface="-apple-system"/>
              </a:rPr>
              <a:t>📌 </a:t>
            </a:r>
            <a:r>
              <a:rPr lang="en-US" dirty="0"/>
              <a:t>Key Aspects of the Dashboard:</a:t>
            </a:r>
          </a:p>
          <a:p>
            <a:endParaRPr lang="en-US" dirty="0"/>
          </a:p>
          <a:p>
            <a:r>
              <a:rPr lang="en-IN" b="0" i="0" dirty="0">
                <a:effectLst/>
                <a:latin typeface="-apple-system"/>
              </a:rPr>
              <a:t>📌 </a:t>
            </a:r>
            <a:r>
              <a:rPr lang="en-US" dirty="0"/>
              <a:t>Patient Information Consolidation: The dashboard centralizes critical patient information, including personal demographics, medical history, and details of hospital admissions and discharges. This comprehensive data collection is pivotal for creating a holistic patient profile.</a:t>
            </a:r>
          </a:p>
          <a:p>
            <a:r>
              <a:rPr lang="en-IN" b="0" i="0" dirty="0">
                <a:effectLst/>
                <a:latin typeface="-apple-system"/>
              </a:rPr>
              <a:t>📌 </a:t>
            </a:r>
            <a:r>
              <a:rPr lang="en-US" dirty="0"/>
              <a:t>Health Metrics Evaluation: It features advanced capabilities to track and analyze detailed blood test reports, providing healthcare professionals with vital health metrics. These include glucose levels, hemoglobin counts, and indicators of heart failure, among others, all crucial for diagnosing and monitoring patient health.</a:t>
            </a:r>
          </a:p>
          <a:p>
            <a:r>
              <a:rPr lang="en-IN" b="0" i="0" dirty="0">
                <a:effectLst/>
                <a:latin typeface="-apple-system"/>
              </a:rPr>
              <a:t>📌 </a:t>
            </a:r>
            <a:r>
              <a:rPr lang="en-US" dirty="0"/>
              <a:t>Hospital Stay Analysis: The system records the duration of each patient’s hospital stay, including time spent in the ICU. This data is essential for assessing the efficiency of care provided and for planning future resource allocation to improve patient outcomes.</a:t>
            </a:r>
          </a:p>
          <a:p>
            <a:r>
              <a:rPr lang="en-IN" b="0" i="0" dirty="0">
                <a:effectLst/>
                <a:latin typeface="-apple-system"/>
              </a:rPr>
              <a:t>📌 </a:t>
            </a:r>
            <a:r>
              <a:rPr lang="en-US" dirty="0"/>
              <a:t>Lifestyle Habit Documentation: Recognizing the impact of lifestyle choices on health, the dashboard documents smoking and alcohol consumption habits. This information is integral to tailoring patient care and developing personalized treatment plans.</a:t>
            </a:r>
          </a:p>
          <a:p>
            <a:r>
              <a:rPr lang="en-IN" b="0" i="0" dirty="0">
                <a:effectLst/>
                <a:latin typeface="-apple-system"/>
              </a:rPr>
              <a:t>📌 </a:t>
            </a:r>
            <a:r>
              <a:rPr lang="en-US" dirty="0"/>
              <a:t>Discharge Planning: A dedicated section for discharge notes ensures that the patient’s condition upon leaving the hospital is clearly communicated, along with any follow-up care instructions. This facilitates continuity of care and supports patient recovery post-discharge.</a:t>
            </a:r>
          </a:p>
        </p:txBody>
      </p:sp>
    </p:spTree>
    <p:extLst>
      <p:ext uri="{BB962C8B-B14F-4D97-AF65-F5344CB8AC3E}">
        <p14:creationId xmlns:p14="http://schemas.microsoft.com/office/powerpoint/2010/main" val="91037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2431FB-89E9-C1A8-C84A-72E3CFBF7863}"/>
              </a:ext>
            </a:extLst>
          </p:cNvPr>
          <p:cNvSpPr txBox="1"/>
          <p:nvPr/>
        </p:nvSpPr>
        <p:spPr>
          <a:xfrm>
            <a:off x="3155734" y="283042"/>
            <a:ext cx="6101254" cy="430887"/>
          </a:xfrm>
          <a:prstGeom prst="rect">
            <a:avLst/>
          </a:prstGeom>
          <a:noFill/>
        </p:spPr>
        <p:txBody>
          <a:bodyPr wrap="square">
            <a:spAutoFit/>
          </a:bodyPr>
          <a:lstStyle/>
          <a:p>
            <a:pPr algn="ctr"/>
            <a:r>
              <a:rPr lang="en-US" sz="2200" b="1" i="0" dirty="0">
                <a:effectLst/>
                <a:latin typeface="-apple-system"/>
              </a:rPr>
              <a:t>Skills Utilized in Healthcare Dashboard Report</a:t>
            </a:r>
            <a:endParaRPr lang="en-IN" sz="2200" dirty="0"/>
          </a:p>
        </p:txBody>
      </p:sp>
      <p:sp>
        <p:nvSpPr>
          <p:cNvPr id="4" name="TextBox 3">
            <a:extLst>
              <a:ext uri="{FF2B5EF4-FFF2-40B4-BE49-F238E27FC236}">
                <a16:creationId xmlns:a16="http://schemas.microsoft.com/office/drawing/2014/main" id="{2663CDA4-3593-74BC-A7CA-84E3938931E9}"/>
              </a:ext>
            </a:extLst>
          </p:cNvPr>
          <p:cNvSpPr txBox="1"/>
          <p:nvPr/>
        </p:nvSpPr>
        <p:spPr>
          <a:xfrm>
            <a:off x="1030014" y="945701"/>
            <a:ext cx="10152994" cy="5078313"/>
          </a:xfrm>
          <a:prstGeom prst="rect">
            <a:avLst/>
          </a:prstGeom>
          <a:noFill/>
        </p:spPr>
        <p:txBody>
          <a:bodyPr wrap="square">
            <a:spAutoFit/>
          </a:bodyPr>
          <a:lstStyle/>
          <a:p>
            <a:pPr algn="l"/>
            <a:r>
              <a:rPr lang="en-IN" b="1" i="0" dirty="0">
                <a:solidFill>
                  <a:srgbClr val="FFFFFF"/>
                </a:solidFill>
                <a:effectLst/>
                <a:latin typeface="-apple-system"/>
              </a:rPr>
              <a:t>Data Analysis</a:t>
            </a:r>
            <a:endParaRPr lang="en-IN" b="0" i="0" dirty="0">
              <a:solidFill>
                <a:srgbClr val="FFFFFF"/>
              </a:solidFill>
              <a:effectLst/>
              <a:latin typeface="-apple-system"/>
            </a:endParaRPr>
          </a:p>
          <a:p>
            <a:pPr marL="742950" lvl="1" indent="-285750" algn="l">
              <a:buFont typeface="Arial" panose="020B0604020202020204" pitchFamily="34" charset="0"/>
              <a:buChar char="•"/>
            </a:pPr>
            <a:r>
              <a:rPr lang="en-IN" b="0" i="0" dirty="0">
                <a:solidFill>
                  <a:srgbClr val="FFFFFF"/>
                </a:solidFill>
                <a:effectLst/>
                <a:latin typeface="-apple-system"/>
              </a:rPr>
              <a:t>Analysing patient data to extract insights.</a:t>
            </a:r>
          </a:p>
          <a:p>
            <a:pPr marL="742950" lvl="1" indent="-285750" algn="l">
              <a:buFont typeface="Arial" panose="020B0604020202020204" pitchFamily="34" charset="0"/>
              <a:buChar char="•"/>
            </a:pPr>
            <a:r>
              <a:rPr lang="en-IN" b="0" i="0" dirty="0">
                <a:solidFill>
                  <a:srgbClr val="FFFFFF"/>
                </a:solidFill>
                <a:effectLst/>
                <a:latin typeface="-apple-system"/>
              </a:rPr>
              <a:t>Interpreting data and patterns.</a:t>
            </a:r>
          </a:p>
          <a:p>
            <a:pPr lvl="1" algn="l"/>
            <a:endParaRPr lang="en-IN" b="0" i="0" dirty="0">
              <a:solidFill>
                <a:srgbClr val="FFFFFF"/>
              </a:solidFill>
              <a:effectLst/>
              <a:latin typeface="-apple-system"/>
            </a:endParaRPr>
          </a:p>
          <a:p>
            <a:pPr algn="l"/>
            <a:r>
              <a:rPr lang="en-IN" b="1" i="0" dirty="0">
                <a:solidFill>
                  <a:srgbClr val="FFFFFF"/>
                </a:solidFill>
                <a:effectLst/>
                <a:latin typeface="-apple-system"/>
              </a:rPr>
              <a:t>Data Visualization</a:t>
            </a:r>
            <a:endParaRPr lang="en-IN" b="0" i="0" dirty="0">
              <a:solidFill>
                <a:srgbClr val="FFFFFF"/>
              </a:solidFill>
              <a:effectLst/>
              <a:latin typeface="-apple-system"/>
            </a:endParaRPr>
          </a:p>
          <a:p>
            <a:pPr marL="742950" lvl="1" indent="-285750" algn="l">
              <a:buFont typeface="Arial" panose="020B0604020202020204" pitchFamily="34" charset="0"/>
              <a:buChar char="•"/>
            </a:pPr>
            <a:r>
              <a:rPr lang="en-IN" b="0" i="0" dirty="0">
                <a:solidFill>
                  <a:srgbClr val="FFFFFF"/>
                </a:solidFill>
                <a:effectLst/>
                <a:latin typeface="-apple-system"/>
              </a:rPr>
              <a:t>Creating intuitive charts and muti row cards.</a:t>
            </a:r>
          </a:p>
          <a:p>
            <a:pPr marL="742950" lvl="1" indent="-285750" algn="l">
              <a:buFont typeface="Arial" panose="020B0604020202020204" pitchFamily="34" charset="0"/>
              <a:buChar char="•"/>
            </a:pPr>
            <a:r>
              <a:rPr lang="en-IN" b="0" i="0" dirty="0">
                <a:solidFill>
                  <a:srgbClr val="FFFFFF"/>
                </a:solidFill>
                <a:effectLst/>
                <a:latin typeface="-apple-system"/>
              </a:rPr>
              <a:t>Customizing visual elements for clarity.</a:t>
            </a:r>
          </a:p>
          <a:p>
            <a:pPr lvl="1" algn="l"/>
            <a:endParaRPr lang="en-IN" b="0" i="0" dirty="0">
              <a:solidFill>
                <a:srgbClr val="FFFFFF"/>
              </a:solidFill>
              <a:effectLst/>
              <a:latin typeface="-apple-system"/>
            </a:endParaRPr>
          </a:p>
          <a:p>
            <a:pPr algn="l"/>
            <a:r>
              <a:rPr lang="en-IN" b="1" i="0" dirty="0">
                <a:solidFill>
                  <a:srgbClr val="FFFFFF"/>
                </a:solidFill>
                <a:effectLst/>
                <a:latin typeface="-apple-system"/>
              </a:rPr>
              <a:t>UX Design</a:t>
            </a:r>
            <a:endParaRPr lang="en-IN" b="0" i="0" dirty="0">
              <a:solidFill>
                <a:srgbClr val="FFFFFF"/>
              </a:solidFill>
              <a:effectLst/>
              <a:latin typeface="-apple-system"/>
            </a:endParaRPr>
          </a:p>
          <a:p>
            <a:pPr marL="742950" lvl="1" indent="-285750" algn="l">
              <a:buFont typeface="Arial" panose="020B0604020202020204" pitchFamily="34" charset="0"/>
              <a:buChar char="•"/>
            </a:pPr>
            <a:r>
              <a:rPr lang="en-IN" b="0" i="0" dirty="0">
                <a:solidFill>
                  <a:srgbClr val="FFFFFF"/>
                </a:solidFill>
                <a:effectLst/>
                <a:latin typeface="-apple-system"/>
              </a:rPr>
              <a:t>Crafting user-friendly interfaces.</a:t>
            </a:r>
          </a:p>
          <a:p>
            <a:pPr marL="742950" lvl="1" indent="-285750" algn="l">
              <a:buFont typeface="Arial" panose="020B0604020202020204" pitchFamily="34" charset="0"/>
              <a:buChar char="•"/>
            </a:pPr>
            <a:r>
              <a:rPr lang="en-IN" b="0" i="0" dirty="0">
                <a:solidFill>
                  <a:srgbClr val="FFFFFF"/>
                </a:solidFill>
                <a:effectLst/>
                <a:latin typeface="-apple-system"/>
              </a:rPr>
              <a:t>Ensuring responsive design.</a:t>
            </a:r>
          </a:p>
          <a:p>
            <a:pPr lvl="1" algn="l"/>
            <a:endParaRPr lang="en-IN" b="0" i="0" dirty="0">
              <a:solidFill>
                <a:srgbClr val="FFFFFF"/>
              </a:solidFill>
              <a:effectLst/>
              <a:latin typeface="-apple-system"/>
            </a:endParaRPr>
          </a:p>
          <a:p>
            <a:pPr algn="l"/>
            <a:r>
              <a:rPr lang="en-IN" b="1" i="0" dirty="0">
                <a:solidFill>
                  <a:srgbClr val="FFFFFF"/>
                </a:solidFill>
                <a:effectLst/>
                <a:latin typeface="-apple-system"/>
              </a:rPr>
              <a:t>Presentation Skills</a:t>
            </a:r>
            <a:endParaRPr lang="en-IN" b="0" i="0" dirty="0">
              <a:solidFill>
                <a:srgbClr val="FFFFFF"/>
              </a:solidFill>
              <a:effectLst/>
              <a:latin typeface="-apple-system"/>
            </a:endParaRPr>
          </a:p>
          <a:p>
            <a:pPr marL="742950" lvl="1" indent="-285750" algn="l">
              <a:buFont typeface="Arial" panose="020B0604020202020204" pitchFamily="34" charset="0"/>
              <a:buChar char="•"/>
            </a:pPr>
            <a:r>
              <a:rPr lang="en-IN" b="0" i="0" dirty="0">
                <a:solidFill>
                  <a:srgbClr val="FFFFFF"/>
                </a:solidFill>
                <a:effectLst/>
                <a:latin typeface="-apple-system"/>
              </a:rPr>
              <a:t>Organizing information effectively.</a:t>
            </a:r>
          </a:p>
          <a:p>
            <a:pPr marL="742950" lvl="1" indent="-285750" algn="l">
              <a:buFont typeface="Arial" panose="020B0604020202020204" pitchFamily="34" charset="0"/>
              <a:buChar char="•"/>
            </a:pPr>
            <a:r>
              <a:rPr lang="en-IN" b="0" i="0" dirty="0">
                <a:solidFill>
                  <a:srgbClr val="FFFFFF"/>
                </a:solidFill>
                <a:effectLst/>
                <a:latin typeface="-apple-system"/>
              </a:rPr>
              <a:t>Enhancing visual appeal.</a:t>
            </a:r>
            <a:endParaRPr lang="en-IN" dirty="0">
              <a:solidFill>
                <a:srgbClr val="FFFFFF"/>
              </a:solidFill>
              <a:latin typeface="-apple-system"/>
            </a:endParaRPr>
          </a:p>
          <a:p>
            <a:pPr lvl="1" algn="ctr"/>
            <a:r>
              <a:rPr lang="en-IN" sz="2000" b="1" i="0" dirty="0">
                <a:solidFill>
                  <a:srgbClr val="FFFFFF"/>
                </a:solidFill>
                <a:effectLst/>
                <a:latin typeface="-apple-system"/>
              </a:rPr>
              <a:t>Tools Used</a:t>
            </a:r>
          </a:p>
          <a:p>
            <a:pPr lvl="1" algn="ctr"/>
            <a:r>
              <a:rPr lang="en-US" b="1" i="0" dirty="0">
                <a:solidFill>
                  <a:srgbClr val="FFFFFF"/>
                </a:solidFill>
                <a:effectLst/>
                <a:latin typeface="Google Sans"/>
              </a:rPr>
              <a:t>[ MS Excel and Power BI ]</a:t>
            </a:r>
            <a:endParaRPr lang="en-IN" b="1" i="0" dirty="0">
              <a:solidFill>
                <a:srgbClr val="FFFFFF"/>
              </a:solidFill>
              <a:effectLst/>
              <a:latin typeface="-apple-system"/>
            </a:endParaRPr>
          </a:p>
          <a:p>
            <a:pPr lvl="1" algn="l"/>
            <a:endParaRPr lang="en-IN" sz="1600" b="0" i="0" dirty="0">
              <a:solidFill>
                <a:srgbClr val="FFFFFF"/>
              </a:solidFill>
              <a:effectLst/>
              <a:latin typeface="-apple-system"/>
            </a:endParaRPr>
          </a:p>
        </p:txBody>
      </p:sp>
    </p:spTree>
    <p:extLst>
      <p:ext uri="{BB962C8B-B14F-4D97-AF65-F5344CB8AC3E}">
        <p14:creationId xmlns:p14="http://schemas.microsoft.com/office/powerpoint/2010/main" val="337018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74182F-7C39-D746-5D58-92BDCC726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8293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034A8FF-3A92-C50B-425F-43ACD48E61F3}"/>
              </a:ext>
            </a:extLst>
          </p:cNvPr>
          <p:cNvSpPr txBox="1"/>
          <p:nvPr/>
        </p:nvSpPr>
        <p:spPr>
          <a:xfrm>
            <a:off x="3471042" y="93858"/>
            <a:ext cx="5284075" cy="461665"/>
          </a:xfrm>
          <a:prstGeom prst="rect">
            <a:avLst/>
          </a:prstGeom>
          <a:noFill/>
        </p:spPr>
        <p:txBody>
          <a:bodyPr wrap="square">
            <a:spAutoFit/>
          </a:bodyPr>
          <a:lstStyle/>
          <a:p>
            <a:r>
              <a:rPr lang="en-IN" sz="2400" b="1" i="0" dirty="0">
                <a:effectLst/>
                <a:latin typeface="-apple-system"/>
              </a:rPr>
              <a:t>Healthcare Dashboard Project Overview</a:t>
            </a:r>
            <a:endParaRPr lang="en-IN" sz="2400" dirty="0"/>
          </a:p>
        </p:txBody>
      </p:sp>
      <p:sp>
        <p:nvSpPr>
          <p:cNvPr id="29" name="TextBox 28">
            <a:extLst>
              <a:ext uri="{FF2B5EF4-FFF2-40B4-BE49-F238E27FC236}">
                <a16:creationId xmlns:a16="http://schemas.microsoft.com/office/drawing/2014/main" id="{BF99D527-BF94-0706-85E6-F070E44BEA66}"/>
              </a:ext>
            </a:extLst>
          </p:cNvPr>
          <p:cNvSpPr txBox="1"/>
          <p:nvPr/>
        </p:nvSpPr>
        <p:spPr>
          <a:xfrm>
            <a:off x="906518" y="711249"/>
            <a:ext cx="10129344" cy="4801314"/>
          </a:xfrm>
          <a:prstGeom prst="rect">
            <a:avLst/>
          </a:prstGeom>
          <a:noFill/>
        </p:spPr>
        <p:txBody>
          <a:bodyPr wrap="square">
            <a:spAutoFit/>
          </a:bodyPr>
          <a:lstStyle/>
          <a:p>
            <a:pPr algn="l">
              <a:buFont typeface="Arial" panose="020B0604020202020204" pitchFamily="34" charset="0"/>
              <a:buChar char="•"/>
            </a:pPr>
            <a:r>
              <a:rPr lang="en-US" b="1" i="0" dirty="0">
                <a:effectLst/>
                <a:latin typeface="-apple-system"/>
              </a:rPr>
              <a:t> Objective</a:t>
            </a:r>
            <a:r>
              <a:rPr lang="en-US" b="0" i="0" dirty="0">
                <a:effectLst/>
                <a:latin typeface="-apple-system"/>
              </a:rPr>
              <a:t>: To develop a comprehensive healthcare dashboard that provides a consolidated view of patient data for enhanced medical decision-making and patient care.</a:t>
            </a:r>
          </a:p>
          <a:p>
            <a:pPr algn="l">
              <a:buFont typeface="Arial" panose="020B0604020202020204" pitchFamily="34" charset="0"/>
              <a:buChar char="•"/>
            </a:pPr>
            <a:r>
              <a:rPr lang="en-US" b="1" i="0" dirty="0">
                <a:effectLst/>
                <a:latin typeface="-apple-system"/>
              </a:rPr>
              <a:t> Features</a:t>
            </a:r>
            <a:r>
              <a:rPr lang="en-US" b="0" i="0" dirty="0">
                <a:effectLst/>
                <a:latin typeface="-apple-system"/>
              </a:rPr>
              <a:t>:</a:t>
            </a:r>
          </a:p>
          <a:p>
            <a:pPr marL="742950" lvl="1" indent="-285750" algn="l">
              <a:buFont typeface="Arial" panose="020B0604020202020204" pitchFamily="34" charset="0"/>
              <a:buChar char="•"/>
            </a:pPr>
            <a:r>
              <a:rPr lang="en-US" b="1" i="0" dirty="0">
                <a:effectLst/>
                <a:latin typeface="-apple-system"/>
              </a:rPr>
              <a:t>Patient Database</a:t>
            </a:r>
            <a:r>
              <a:rPr lang="en-US" b="0" i="0" dirty="0">
                <a:effectLst/>
                <a:latin typeface="-apple-system"/>
              </a:rPr>
              <a:t>: A centralized system capturing essential patient information, including demographics, admission and discharge dates, and medical history.</a:t>
            </a:r>
          </a:p>
          <a:p>
            <a:pPr marL="742950" lvl="1" indent="-285750" algn="l">
              <a:buFont typeface="Arial" panose="020B0604020202020204" pitchFamily="34" charset="0"/>
              <a:buChar char="•"/>
            </a:pPr>
            <a:r>
              <a:rPr lang="en-US" b="1" i="0" dirty="0">
                <a:effectLst/>
                <a:latin typeface="-apple-system"/>
              </a:rPr>
              <a:t>Health Metrics Tracking</a:t>
            </a:r>
            <a:r>
              <a:rPr lang="en-US" b="0" i="0" dirty="0">
                <a:effectLst/>
                <a:latin typeface="-apple-system"/>
              </a:rPr>
              <a:t>: Integration of key health indicators such as blood test results, ICU duration, and lifestyle habits.</a:t>
            </a:r>
          </a:p>
          <a:p>
            <a:pPr marL="742950" lvl="1" indent="-285750" algn="l">
              <a:buFont typeface="Arial" panose="020B0604020202020204" pitchFamily="34" charset="0"/>
              <a:buChar char="•"/>
            </a:pPr>
            <a:r>
              <a:rPr lang="en-US" b="1" i="0" dirty="0">
                <a:effectLst/>
                <a:latin typeface="-apple-system"/>
              </a:rPr>
              <a:t>User Experience</a:t>
            </a:r>
            <a:r>
              <a:rPr lang="en-US" b="0" i="0" dirty="0">
                <a:effectLst/>
                <a:latin typeface="-apple-system"/>
              </a:rPr>
              <a:t>: A user-friendly interface designed for easy navigation and quick access to patient information.</a:t>
            </a:r>
          </a:p>
          <a:p>
            <a:pPr marL="742950" lvl="1" indent="-285750" algn="l">
              <a:buFont typeface="Arial" panose="020B0604020202020204" pitchFamily="34" charset="0"/>
              <a:buChar char="•"/>
            </a:pPr>
            <a:r>
              <a:rPr lang="en-US" b="1" i="0" dirty="0">
                <a:effectLst/>
                <a:latin typeface="-apple-system"/>
              </a:rPr>
              <a:t>Data Visualization</a:t>
            </a:r>
            <a:r>
              <a:rPr lang="en-US" b="0" i="0" dirty="0">
                <a:effectLst/>
                <a:latin typeface="-apple-system"/>
              </a:rPr>
              <a:t>: Utilization of charts and tables to present data in an easily digestible format.</a:t>
            </a:r>
          </a:p>
          <a:p>
            <a:pPr algn="l">
              <a:buFont typeface="Arial" panose="020B0604020202020204" pitchFamily="34" charset="0"/>
              <a:buChar char="•"/>
            </a:pPr>
            <a:r>
              <a:rPr lang="en-US" b="1" i="0" dirty="0">
                <a:effectLst/>
                <a:latin typeface="-apple-system"/>
              </a:rPr>
              <a:t> Outcome</a:t>
            </a:r>
            <a:r>
              <a:rPr lang="en-US" b="0" i="0" dirty="0">
                <a:effectLst/>
                <a:latin typeface="-apple-system"/>
              </a:rPr>
              <a:t>:</a:t>
            </a:r>
          </a:p>
          <a:p>
            <a:pPr marL="742950" lvl="1" indent="-285750" algn="l">
              <a:buFont typeface="Arial" panose="020B0604020202020204" pitchFamily="34" charset="0"/>
              <a:buChar char="•"/>
            </a:pPr>
            <a:r>
              <a:rPr lang="en-US" b="0" i="0" dirty="0">
                <a:effectLst/>
                <a:latin typeface="-apple-system"/>
              </a:rPr>
              <a:t>The dashboard successfully aggregates patient data, offering healthcare professionals a holistic view of patient health and facilitating timely and informed medical interventions.</a:t>
            </a:r>
          </a:p>
          <a:p>
            <a:pPr algn="l">
              <a:buFont typeface="Arial" panose="020B0604020202020204" pitchFamily="34" charset="0"/>
              <a:buChar char="•"/>
            </a:pPr>
            <a:r>
              <a:rPr lang="en-US" b="1" i="0" dirty="0">
                <a:effectLst/>
                <a:latin typeface="-apple-system"/>
              </a:rPr>
              <a:t> Future Enhancements</a:t>
            </a:r>
            <a:r>
              <a:rPr lang="en-US" b="0" i="0" dirty="0">
                <a:effectLst/>
                <a:latin typeface="-apple-system"/>
              </a:rPr>
              <a:t>:</a:t>
            </a:r>
          </a:p>
          <a:p>
            <a:pPr marL="742950" lvl="1" indent="-285750" algn="l">
              <a:buFont typeface="Arial" panose="020B0604020202020204" pitchFamily="34" charset="0"/>
              <a:buChar char="•"/>
            </a:pPr>
            <a:r>
              <a:rPr lang="en-US" b="0" i="0" dirty="0">
                <a:effectLst/>
                <a:latin typeface="-apple-system"/>
              </a:rPr>
              <a:t>Potential integration with electronic health records (EHR) for real-time data updates.</a:t>
            </a:r>
          </a:p>
          <a:p>
            <a:pPr marL="742950" lvl="1" indent="-285750" algn="l">
              <a:buFont typeface="Arial" panose="020B0604020202020204" pitchFamily="34" charset="0"/>
              <a:buChar char="•"/>
            </a:pPr>
            <a:r>
              <a:rPr lang="en-US" b="0" i="0" dirty="0">
                <a:effectLst/>
                <a:latin typeface="-apple-system"/>
              </a:rPr>
              <a:t>Implementation of predictive analytics for proactive patient care management.</a:t>
            </a:r>
            <a:endParaRPr lang="en-US" dirty="0">
              <a:latin typeface="-apple-system"/>
            </a:endParaRPr>
          </a:p>
          <a:p>
            <a:pPr lvl="1" algn="l"/>
            <a:endParaRPr lang="en-US" b="0" i="0" dirty="0">
              <a:effectLst/>
              <a:latin typeface="-apple-system"/>
            </a:endParaRPr>
          </a:p>
        </p:txBody>
      </p:sp>
      <p:sp>
        <p:nvSpPr>
          <p:cNvPr id="31" name="TextBox 30">
            <a:extLst>
              <a:ext uri="{FF2B5EF4-FFF2-40B4-BE49-F238E27FC236}">
                <a16:creationId xmlns:a16="http://schemas.microsoft.com/office/drawing/2014/main" id="{6FA40810-867A-136B-E905-C0AEAD5ADF59}"/>
              </a:ext>
            </a:extLst>
          </p:cNvPr>
          <p:cNvSpPr txBox="1"/>
          <p:nvPr/>
        </p:nvSpPr>
        <p:spPr>
          <a:xfrm>
            <a:off x="938048" y="5332923"/>
            <a:ext cx="10150365" cy="646331"/>
          </a:xfrm>
          <a:prstGeom prst="rect">
            <a:avLst/>
          </a:prstGeom>
          <a:noFill/>
        </p:spPr>
        <p:txBody>
          <a:bodyPr wrap="square">
            <a:spAutoFit/>
          </a:bodyPr>
          <a:lstStyle/>
          <a:p>
            <a:r>
              <a:rPr lang="en-US" b="0" i="0" dirty="0">
                <a:effectLst/>
                <a:latin typeface="-apple-system"/>
              </a:rPr>
              <a:t>This summary encapsulates the essence and capabilities of your healthcare dashboard project. Feel free to expand upon any section to align with your specific project details or goals. 🏥📈</a:t>
            </a:r>
            <a:endParaRPr lang="en-IN" dirty="0"/>
          </a:p>
        </p:txBody>
      </p:sp>
    </p:spTree>
    <p:extLst>
      <p:ext uri="{BB962C8B-B14F-4D97-AF65-F5344CB8AC3E}">
        <p14:creationId xmlns:p14="http://schemas.microsoft.com/office/powerpoint/2010/main" val="3802818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61C54F-6971-A0EA-D715-A4E4E582D3DC}"/>
              </a:ext>
            </a:extLst>
          </p:cNvPr>
          <p:cNvSpPr txBox="1"/>
          <p:nvPr/>
        </p:nvSpPr>
        <p:spPr>
          <a:xfrm>
            <a:off x="987972" y="691591"/>
            <a:ext cx="10163504" cy="3231654"/>
          </a:xfrm>
          <a:prstGeom prst="rect">
            <a:avLst/>
          </a:prstGeom>
          <a:noFill/>
        </p:spPr>
        <p:txBody>
          <a:bodyPr wrap="square">
            <a:spAutoFit/>
          </a:bodyPr>
          <a:lstStyle/>
          <a:p>
            <a:pPr algn="ctr"/>
            <a:r>
              <a:rPr lang="en-US" sz="2400" dirty="0"/>
              <a:t>Aim of the Dashboard</a:t>
            </a:r>
          </a:p>
          <a:p>
            <a:endParaRPr lang="en-US" sz="2000" dirty="0"/>
          </a:p>
          <a:p>
            <a:r>
              <a:rPr lang="en-US" sz="2000" dirty="0"/>
              <a:t>The overarching aim of this dashboard is to enhance the quality of healthcare delivery through meticulous data analysis. By providing a user-friendly platform that offers a comprehensive view of patient data, the dashboard empowers healthcare professionals to make informed decisions, ultimately leading to better patient care and improved health outcomes.</a:t>
            </a:r>
          </a:p>
          <a:p>
            <a:endParaRPr lang="en-US" sz="2000" dirty="0"/>
          </a:p>
          <a:p>
            <a:r>
              <a:rPr lang="en-US" sz="2000" dirty="0"/>
              <a:t>This expanded text provides a more detailed understanding of the purpose and capabilities of your Healthcare Analysis Dashboard, emphasizing its role in improving patient care and healthcare management. 🏥📊</a:t>
            </a:r>
            <a:endParaRPr lang="en-IN" sz="2000" dirty="0"/>
          </a:p>
        </p:txBody>
      </p:sp>
    </p:spTree>
    <p:extLst>
      <p:ext uri="{BB962C8B-B14F-4D97-AF65-F5344CB8AC3E}">
        <p14:creationId xmlns:p14="http://schemas.microsoft.com/office/powerpoint/2010/main" val="3909216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61</TotalTime>
  <Words>627</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Google Sans</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Paul</dc:creator>
  <cp:lastModifiedBy>Abinash Paul</cp:lastModifiedBy>
  <cp:revision>5</cp:revision>
  <dcterms:created xsi:type="dcterms:W3CDTF">2024-05-11T09:30:26Z</dcterms:created>
  <dcterms:modified xsi:type="dcterms:W3CDTF">2024-05-11T10:32:14Z</dcterms:modified>
</cp:coreProperties>
</file>