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0" r:id="rId4"/>
    <p:sldId id="261"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1C1C"/>
    <a:srgbClr val="4A7FB0"/>
    <a:srgbClr val="418A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3" d="100"/>
          <a:sy n="73" d="100"/>
        </p:scale>
        <p:origin x="9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96C167-24EF-4D0D-AD49-EA265B9BF03F}" type="datetimeFigureOut">
              <a:rPr lang="en-IN" smtClean="0"/>
              <a:t>12-05-2024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98758F7-9212-42BF-B1B9-ACDCCFF7677A}" type="slidenum">
              <a:rPr lang="en-IN" smtClean="0"/>
              <a:t>‹#›</a:t>
            </a:fld>
            <a:endParaRPr lang="en-IN"/>
          </a:p>
        </p:txBody>
      </p:sp>
    </p:spTree>
    <p:extLst>
      <p:ext uri="{BB962C8B-B14F-4D97-AF65-F5344CB8AC3E}">
        <p14:creationId xmlns:p14="http://schemas.microsoft.com/office/powerpoint/2010/main" val="376745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96C167-24EF-4D0D-AD49-EA265B9BF03F}" type="datetimeFigureOut">
              <a:rPr lang="en-IN" smtClean="0"/>
              <a:t>12-05-2024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758F7-9212-42BF-B1B9-ACDCCFF7677A}" type="slidenum">
              <a:rPr lang="en-IN" smtClean="0"/>
              <a:t>‹#›</a:t>
            </a:fld>
            <a:endParaRPr lang="en-IN"/>
          </a:p>
        </p:txBody>
      </p:sp>
    </p:spTree>
    <p:extLst>
      <p:ext uri="{BB962C8B-B14F-4D97-AF65-F5344CB8AC3E}">
        <p14:creationId xmlns:p14="http://schemas.microsoft.com/office/powerpoint/2010/main" val="1832965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6C167-24EF-4D0D-AD49-EA265B9BF03F}"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758F7-9212-42BF-B1B9-ACDCCFF7677A}" type="slidenum">
              <a:rPr lang="en-IN" smtClean="0"/>
              <a:t>‹#›</a:t>
            </a:fld>
            <a:endParaRPr lang="en-IN"/>
          </a:p>
        </p:txBody>
      </p:sp>
    </p:spTree>
    <p:extLst>
      <p:ext uri="{BB962C8B-B14F-4D97-AF65-F5344CB8AC3E}">
        <p14:creationId xmlns:p14="http://schemas.microsoft.com/office/powerpoint/2010/main" val="2159549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6C167-24EF-4D0D-AD49-EA265B9BF03F}"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758F7-9212-42BF-B1B9-ACDCCFF7677A}" type="slidenum">
              <a:rPr lang="en-IN" smtClean="0"/>
              <a:t>‹#›</a:t>
            </a:fld>
            <a:endParaRPr lang="en-IN"/>
          </a:p>
        </p:txBody>
      </p:sp>
    </p:spTree>
    <p:extLst>
      <p:ext uri="{BB962C8B-B14F-4D97-AF65-F5344CB8AC3E}">
        <p14:creationId xmlns:p14="http://schemas.microsoft.com/office/powerpoint/2010/main" val="2539428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6C167-24EF-4D0D-AD49-EA265B9BF03F}"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758F7-9212-42BF-B1B9-ACDCCFF7677A}" type="slidenum">
              <a:rPr lang="en-IN" smtClean="0"/>
              <a:t>‹#›</a:t>
            </a:fld>
            <a:endParaRPr lang="en-IN"/>
          </a:p>
        </p:txBody>
      </p:sp>
    </p:spTree>
    <p:extLst>
      <p:ext uri="{BB962C8B-B14F-4D97-AF65-F5344CB8AC3E}">
        <p14:creationId xmlns:p14="http://schemas.microsoft.com/office/powerpoint/2010/main" val="1102333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6C167-24EF-4D0D-AD49-EA265B9BF03F}"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758F7-9212-42BF-B1B9-ACDCCFF7677A}" type="slidenum">
              <a:rPr lang="en-IN" smtClean="0"/>
              <a:t>‹#›</a:t>
            </a:fld>
            <a:endParaRPr lang="en-IN"/>
          </a:p>
        </p:txBody>
      </p:sp>
    </p:spTree>
    <p:extLst>
      <p:ext uri="{BB962C8B-B14F-4D97-AF65-F5344CB8AC3E}">
        <p14:creationId xmlns:p14="http://schemas.microsoft.com/office/powerpoint/2010/main" val="1970933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6C167-24EF-4D0D-AD49-EA265B9BF03F}"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758F7-9212-42BF-B1B9-ACDCCFF7677A}" type="slidenum">
              <a:rPr lang="en-IN" smtClean="0"/>
              <a:t>‹#›</a:t>
            </a:fld>
            <a:endParaRPr lang="en-IN"/>
          </a:p>
        </p:txBody>
      </p:sp>
    </p:spTree>
    <p:extLst>
      <p:ext uri="{BB962C8B-B14F-4D97-AF65-F5344CB8AC3E}">
        <p14:creationId xmlns:p14="http://schemas.microsoft.com/office/powerpoint/2010/main" val="2322895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96C167-24EF-4D0D-AD49-EA265B9BF03F}"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758F7-9212-42BF-B1B9-ACDCCFF7677A}" type="slidenum">
              <a:rPr lang="en-IN" smtClean="0"/>
              <a:t>‹#›</a:t>
            </a:fld>
            <a:endParaRPr lang="en-IN"/>
          </a:p>
        </p:txBody>
      </p:sp>
    </p:spTree>
    <p:extLst>
      <p:ext uri="{BB962C8B-B14F-4D97-AF65-F5344CB8AC3E}">
        <p14:creationId xmlns:p14="http://schemas.microsoft.com/office/powerpoint/2010/main" val="3085705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96C167-24EF-4D0D-AD49-EA265B9BF03F}"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758F7-9212-42BF-B1B9-ACDCCFF7677A}" type="slidenum">
              <a:rPr lang="en-IN" smtClean="0"/>
              <a:t>‹#›</a:t>
            </a:fld>
            <a:endParaRPr lang="en-IN"/>
          </a:p>
        </p:txBody>
      </p:sp>
    </p:spTree>
    <p:extLst>
      <p:ext uri="{BB962C8B-B14F-4D97-AF65-F5344CB8AC3E}">
        <p14:creationId xmlns:p14="http://schemas.microsoft.com/office/powerpoint/2010/main" val="3273372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96C167-24EF-4D0D-AD49-EA265B9BF03F}"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98758F7-9212-42BF-B1B9-ACDCCFF7677A}" type="slidenum">
              <a:rPr lang="en-IN" smtClean="0"/>
              <a:t>‹#›</a:t>
            </a:fld>
            <a:endParaRPr lang="en-IN"/>
          </a:p>
        </p:txBody>
      </p:sp>
    </p:spTree>
    <p:extLst>
      <p:ext uri="{BB962C8B-B14F-4D97-AF65-F5344CB8AC3E}">
        <p14:creationId xmlns:p14="http://schemas.microsoft.com/office/powerpoint/2010/main" val="402987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6C167-24EF-4D0D-AD49-EA265B9BF03F}"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758F7-9212-42BF-B1B9-ACDCCFF7677A}" type="slidenum">
              <a:rPr lang="en-IN" smtClean="0"/>
              <a:t>‹#›</a:t>
            </a:fld>
            <a:endParaRPr lang="en-IN"/>
          </a:p>
        </p:txBody>
      </p:sp>
    </p:spTree>
    <p:extLst>
      <p:ext uri="{BB962C8B-B14F-4D97-AF65-F5344CB8AC3E}">
        <p14:creationId xmlns:p14="http://schemas.microsoft.com/office/powerpoint/2010/main" val="385224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96C167-24EF-4D0D-AD49-EA265B9BF03F}" type="datetimeFigureOut">
              <a:rPr lang="en-IN" smtClean="0"/>
              <a:t>12-05-2024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758F7-9212-42BF-B1B9-ACDCCFF7677A}" type="slidenum">
              <a:rPr lang="en-IN" smtClean="0"/>
              <a:t>‹#›</a:t>
            </a:fld>
            <a:endParaRPr lang="en-IN"/>
          </a:p>
        </p:txBody>
      </p:sp>
    </p:spTree>
    <p:extLst>
      <p:ext uri="{BB962C8B-B14F-4D97-AF65-F5344CB8AC3E}">
        <p14:creationId xmlns:p14="http://schemas.microsoft.com/office/powerpoint/2010/main" val="1555075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96C167-24EF-4D0D-AD49-EA265B9BF03F}" type="datetimeFigureOut">
              <a:rPr lang="en-IN" smtClean="0"/>
              <a:t>12-05-2024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8758F7-9212-42BF-B1B9-ACDCCFF7677A}" type="slidenum">
              <a:rPr lang="en-IN" smtClean="0"/>
              <a:t>‹#›</a:t>
            </a:fld>
            <a:endParaRPr lang="en-IN"/>
          </a:p>
        </p:txBody>
      </p:sp>
    </p:spTree>
    <p:extLst>
      <p:ext uri="{BB962C8B-B14F-4D97-AF65-F5344CB8AC3E}">
        <p14:creationId xmlns:p14="http://schemas.microsoft.com/office/powerpoint/2010/main" val="148553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96C167-24EF-4D0D-AD49-EA265B9BF03F}" type="datetimeFigureOut">
              <a:rPr lang="en-IN" smtClean="0"/>
              <a:t>12-05-2024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8758F7-9212-42BF-B1B9-ACDCCFF7677A}" type="slidenum">
              <a:rPr lang="en-IN" smtClean="0"/>
              <a:t>‹#›</a:t>
            </a:fld>
            <a:endParaRPr lang="en-IN"/>
          </a:p>
        </p:txBody>
      </p:sp>
    </p:spTree>
    <p:extLst>
      <p:ext uri="{BB962C8B-B14F-4D97-AF65-F5344CB8AC3E}">
        <p14:creationId xmlns:p14="http://schemas.microsoft.com/office/powerpoint/2010/main" val="333027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96C167-24EF-4D0D-AD49-EA265B9BF03F}" type="datetimeFigureOut">
              <a:rPr lang="en-IN" smtClean="0"/>
              <a:t>12-05-2024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8758F7-9212-42BF-B1B9-ACDCCFF7677A}" type="slidenum">
              <a:rPr lang="en-IN" smtClean="0"/>
              <a:t>‹#›</a:t>
            </a:fld>
            <a:endParaRPr lang="en-IN"/>
          </a:p>
        </p:txBody>
      </p:sp>
    </p:spTree>
    <p:extLst>
      <p:ext uri="{BB962C8B-B14F-4D97-AF65-F5344CB8AC3E}">
        <p14:creationId xmlns:p14="http://schemas.microsoft.com/office/powerpoint/2010/main" val="788507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96C167-24EF-4D0D-AD49-EA265B9BF03F}" type="datetimeFigureOut">
              <a:rPr lang="en-IN" smtClean="0"/>
              <a:t>12-05-2024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758F7-9212-42BF-B1B9-ACDCCFF7677A}" type="slidenum">
              <a:rPr lang="en-IN" smtClean="0"/>
              <a:t>‹#›</a:t>
            </a:fld>
            <a:endParaRPr lang="en-IN"/>
          </a:p>
        </p:txBody>
      </p:sp>
    </p:spTree>
    <p:extLst>
      <p:ext uri="{BB962C8B-B14F-4D97-AF65-F5344CB8AC3E}">
        <p14:creationId xmlns:p14="http://schemas.microsoft.com/office/powerpoint/2010/main" val="112898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96C167-24EF-4D0D-AD49-EA265B9BF03F}" type="datetimeFigureOut">
              <a:rPr lang="en-IN" smtClean="0"/>
              <a:t>12-05-2024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758F7-9212-42BF-B1B9-ACDCCFF7677A}" type="slidenum">
              <a:rPr lang="en-IN" smtClean="0"/>
              <a:t>‹#›</a:t>
            </a:fld>
            <a:endParaRPr lang="en-IN"/>
          </a:p>
        </p:txBody>
      </p:sp>
    </p:spTree>
    <p:extLst>
      <p:ext uri="{BB962C8B-B14F-4D97-AF65-F5344CB8AC3E}">
        <p14:creationId xmlns:p14="http://schemas.microsoft.com/office/powerpoint/2010/main" val="1656609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96C167-24EF-4D0D-AD49-EA265B9BF03F}" type="datetimeFigureOut">
              <a:rPr lang="en-IN" smtClean="0"/>
              <a:t>12-05-2024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8758F7-9212-42BF-B1B9-ACDCCFF7677A}" type="slidenum">
              <a:rPr lang="en-IN" smtClean="0"/>
              <a:t>‹#›</a:t>
            </a:fld>
            <a:endParaRPr lang="en-IN"/>
          </a:p>
        </p:txBody>
      </p:sp>
    </p:spTree>
    <p:extLst>
      <p:ext uri="{BB962C8B-B14F-4D97-AF65-F5344CB8AC3E}">
        <p14:creationId xmlns:p14="http://schemas.microsoft.com/office/powerpoint/2010/main" val="272999869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urses.lumenlearning.com/clinton-wmopen-introbusiness/chapter/supply-chain-management-and-logistics-2/"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74FEEC-BC36-A09B-2BD0-9429257BB02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12191999" cy="6858000"/>
          </a:xfrm>
          <a:prstGeom prst="rect">
            <a:avLst/>
          </a:prstGeom>
        </p:spPr>
      </p:pic>
      <p:sp>
        <p:nvSpPr>
          <p:cNvPr id="10" name="TextBox 9">
            <a:extLst>
              <a:ext uri="{FF2B5EF4-FFF2-40B4-BE49-F238E27FC236}">
                <a16:creationId xmlns:a16="http://schemas.microsoft.com/office/drawing/2014/main" id="{435653EF-B55D-3A8B-116B-9EDB5B665736}"/>
              </a:ext>
            </a:extLst>
          </p:cNvPr>
          <p:cNvSpPr txBox="1"/>
          <p:nvPr/>
        </p:nvSpPr>
        <p:spPr>
          <a:xfrm>
            <a:off x="2228194" y="2826546"/>
            <a:ext cx="7535919" cy="646331"/>
          </a:xfrm>
          <a:prstGeom prst="rect">
            <a:avLst/>
          </a:prstGeom>
          <a:noFill/>
        </p:spPr>
        <p:txBody>
          <a:bodyPr wrap="square">
            <a:spAutoFit/>
          </a:bodyPr>
          <a:lstStyle/>
          <a:p>
            <a:pPr algn="ctr"/>
            <a:r>
              <a:rPr lang="en-US" sz="3600" b="1" i="0" dirty="0">
                <a:solidFill>
                  <a:schemeClr val="bg1"/>
                </a:solidFill>
                <a:effectLst/>
                <a:latin typeface="-apple-system"/>
              </a:rPr>
              <a:t>Store Annual Data Analysis Dashboard</a:t>
            </a:r>
            <a:endParaRPr lang="en-IN" sz="3600" dirty="0">
              <a:solidFill>
                <a:schemeClr val="bg1"/>
              </a:solidFill>
            </a:endParaRPr>
          </a:p>
        </p:txBody>
      </p:sp>
    </p:spTree>
    <p:extLst>
      <p:ext uri="{BB962C8B-B14F-4D97-AF65-F5344CB8AC3E}">
        <p14:creationId xmlns:p14="http://schemas.microsoft.com/office/powerpoint/2010/main" val="4046131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BAA3FC-165B-B215-08BA-3ABE276A35CC}"/>
              </a:ext>
            </a:extLst>
          </p:cNvPr>
          <p:cNvSpPr txBox="1"/>
          <p:nvPr/>
        </p:nvSpPr>
        <p:spPr>
          <a:xfrm>
            <a:off x="1513490" y="373051"/>
            <a:ext cx="10678510" cy="6247864"/>
          </a:xfrm>
          <a:prstGeom prst="rect">
            <a:avLst/>
          </a:prstGeom>
          <a:noFill/>
        </p:spPr>
        <p:txBody>
          <a:bodyPr wrap="square">
            <a:spAutoFit/>
          </a:bodyPr>
          <a:lstStyle/>
          <a:p>
            <a:r>
              <a:rPr lang="en-US" sz="1600" b="0" i="0" dirty="0">
                <a:effectLst/>
                <a:latin typeface="-apple-system"/>
              </a:rPr>
              <a:t>The purpose of this project is to develop an interactive store annual data dashboard that provides real-time insights into sales performance across various metrics and dimensions. The dashboard aims to empower business analysts and decision-makers with actionable data to optimize sales strategies, improve customer engagement, and enhance overall profitability throughout 2022.</a:t>
            </a:r>
          </a:p>
          <a:p>
            <a:pPr algn="l"/>
            <a:r>
              <a:rPr lang="en-US" sz="1600" b="1" i="0" dirty="0">
                <a:solidFill>
                  <a:srgbClr val="418AB3"/>
                </a:solidFill>
                <a:effectLst/>
                <a:latin typeface="-apple-system"/>
              </a:rPr>
              <a:t>Key Objectives:</a:t>
            </a:r>
            <a:endParaRPr lang="en-US" sz="1600" b="1" dirty="0">
              <a:solidFill>
                <a:srgbClr val="418AB3"/>
              </a:solidFill>
              <a:latin typeface="-apple-system"/>
            </a:endParaRPr>
          </a:p>
          <a:p>
            <a:pPr algn="l"/>
            <a:endParaRPr lang="en-US" sz="1600" b="0" i="0" dirty="0">
              <a:solidFill>
                <a:srgbClr val="418AB3"/>
              </a:solidFill>
              <a:effectLst/>
              <a:latin typeface="-apple-system"/>
            </a:endParaRPr>
          </a:p>
          <a:p>
            <a:pPr algn="l"/>
            <a:r>
              <a:rPr lang="en-US" sz="1600" b="1" i="0" dirty="0">
                <a:effectLst/>
                <a:latin typeface="-apple-system"/>
              </a:rPr>
              <a:t>Track Sales Metrics </a:t>
            </a:r>
            <a:r>
              <a:rPr lang="en-US" sz="1600" b="0" i="0" dirty="0">
                <a:effectLst/>
                <a:latin typeface="-apple-system"/>
              </a:rPr>
              <a:t>Monitor key performance indicators such as total sales amount, quantity sold, profit, and average order value.</a:t>
            </a:r>
          </a:p>
          <a:p>
            <a:pPr algn="l"/>
            <a:endParaRPr lang="en-US" sz="1600" b="0" i="0" dirty="0">
              <a:effectLst/>
              <a:latin typeface="-apple-system"/>
            </a:endParaRPr>
          </a:p>
          <a:p>
            <a:pPr algn="l"/>
            <a:r>
              <a:rPr lang="en-US" sz="1600" b="1" i="0" dirty="0">
                <a:effectLst/>
                <a:latin typeface="-apple-system"/>
              </a:rPr>
              <a:t>Understand Payment Preferences</a:t>
            </a:r>
            <a:r>
              <a:rPr lang="en-US" sz="1600" b="0" i="0" dirty="0">
                <a:effectLst/>
                <a:latin typeface="-apple-system"/>
              </a:rPr>
              <a:t> Assess customer payment mode preferences, with a focus on the predominant Cash On Delivery method.</a:t>
            </a:r>
          </a:p>
          <a:p>
            <a:pPr algn="l"/>
            <a:endParaRPr lang="en-US" sz="1600" b="0" i="0" dirty="0">
              <a:effectLst/>
              <a:latin typeface="-apple-system"/>
            </a:endParaRPr>
          </a:p>
          <a:p>
            <a:pPr algn="l"/>
            <a:r>
              <a:rPr lang="en-US" sz="1600" b="1" i="0" dirty="0">
                <a:effectLst/>
                <a:latin typeface="-apple-system"/>
              </a:rPr>
              <a:t>Category Sales Insights</a:t>
            </a:r>
            <a:r>
              <a:rPr lang="en-US" sz="1600" b="0" i="0" dirty="0">
                <a:effectLst/>
                <a:latin typeface="-apple-system"/>
              </a:rPr>
              <a:t> Gain insights into product category performance, especially the high sales volume of clothing items.</a:t>
            </a:r>
          </a:p>
          <a:p>
            <a:pPr algn="l"/>
            <a:endParaRPr lang="en-US" sz="1600" b="0" i="0" dirty="0">
              <a:effectLst/>
              <a:latin typeface="-apple-system"/>
            </a:endParaRPr>
          </a:p>
          <a:p>
            <a:pPr algn="l"/>
            <a:r>
              <a:rPr lang="en-US" sz="1600" b="1" i="0" dirty="0">
                <a:effectLst/>
                <a:latin typeface="-apple-system"/>
              </a:rPr>
              <a:t>Customer Contribution Analysis</a:t>
            </a:r>
            <a:r>
              <a:rPr lang="en-US" sz="1600" b="0" i="0" dirty="0">
                <a:effectLst/>
                <a:latin typeface="-apple-system"/>
              </a:rPr>
              <a:t> Analyze individual customer contributions to sales and develop targeted marketing campaigns.</a:t>
            </a:r>
          </a:p>
          <a:p>
            <a:pPr algn="l"/>
            <a:endParaRPr lang="en-US" sz="1600" b="0" i="0" dirty="0">
              <a:effectLst/>
              <a:latin typeface="-apple-system"/>
            </a:endParaRPr>
          </a:p>
          <a:p>
            <a:pPr algn="l"/>
            <a:r>
              <a:rPr lang="en-US" sz="1600" b="1" i="0" dirty="0">
                <a:effectLst/>
                <a:latin typeface="-apple-system"/>
              </a:rPr>
              <a:t>Monthly Profit Trends</a:t>
            </a:r>
            <a:r>
              <a:rPr lang="en-US" sz="1600" b="0" i="0" dirty="0">
                <a:effectLst/>
                <a:latin typeface="-apple-system"/>
              </a:rPr>
              <a:t> Observe monthly profit trends to plan for seasonal variations and promotional activities.</a:t>
            </a:r>
          </a:p>
          <a:p>
            <a:pPr algn="l"/>
            <a:endParaRPr lang="en-US" sz="1600" b="0" i="0" dirty="0">
              <a:effectLst/>
              <a:latin typeface="-apple-system"/>
            </a:endParaRPr>
          </a:p>
          <a:p>
            <a:pPr algn="l"/>
            <a:r>
              <a:rPr lang="en-US" sz="1600" b="1" i="0" dirty="0">
                <a:effectLst/>
                <a:latin typeface="-apple-system"/>
              </a:rPr>
              <a:t>Product Category Profitability</a:t>
            </a:r>
            <a:r>
              <a:rPr lang="en-US" sz="1600" b="0" i="0" dirty="0">
                <a:effectLst/>
                <a:latin typeface="-apple-system"/>
              </a:rPr>
              <a:t> Investigate category-specific profitability to make informed decisions on inventory and product development.</a:t>
            </a:r>
          </a:p>
          <a:p>
            <a:pPr algn="l"/>
            <a:endParaRPr lang="en-US" sz="1600" b="0" i="0" dirty="0">
              <a:effectLst/>
              <a:latin typeface="-apple-system"/>
            </a:endParaRPr>
          </a:p>
          <a:p>
            <a:pPr algn="l"/>
            <a:r>
              <a:rPr lang="en-US" sz="1600" b="0" i="0" dirty="0">
                <a:effectLst/>
                <a:latin typeface="-apple-system"/>
              </a:rPr>
              <a:t>This dashboard serves as a strategic tool for the store business, enabling a data-driven approach to enhancing sales performance and customer satisfaction </a:t>
            </a:r>
            <a:r>
              <a:rPr lang="en-IN" sz="1600" b="0" i="0" dirty="0">
                <a:effectLst/>
                <a:latin typeface="-apple-system"/>
              </a:rPr>
              <a:t>📈🛍️</a:t>
            </a:r>
            <a:r>
              <a:rPr lang="en-US" sz="1600" b="0" i="0" dirty="0">
                <a:effectLst/>
                <a:latin typeface="-apple-system"/>
              </a:rPr>
              <a:t>.</a:t>
            </a:r>
          </a:p>
          <a:p>
            <a:endParaRPr lang="en-IN" sz="1600" dirty="0"/>
          </a:p>
        </p:txBody>
      </p:sp>
      <p:sp>
        <p:nvSpPr>
          <p:cNvPr id="6" name="TextBox 5">
            <a:extLst>
              <a:ext uri="{FF2B5EF4-FFF2-40B4-BE49-F238E27FC236}">
                <a16:creationId xmlns:a16="http://schemas.microsoft.com/office/drawing/2014/main" id="{E2ABD762-F2FD-65EC-431C-E8D7BC19FBC5}"/>
              </a:ext>
            </a:extLst>
          </p:cNvPr>
          <p:cNvSpPr txBox="1"/>
          <p:nvPr/>
        </p:nvSpPr>
        <p:spPr>
          <a:xfrm>
            <a:off x="3142593" y="0"/>
            <a:ext cx="6096000" cy="400110"/>
          </a:xfrm>
          <a:prstGeom prst="rect">
            <a:avLst/>
          </a:prstGeom>
          <a:noFill/>
        </p:spPr>
        <p:txBody>
          <a:bodyPr wrap="square">
            <a:spAutoFit/>
          </a:bodyPr>
          <a:lstStyle/>
          <a:p>
            <a:r>
              <a:rPr lang="en-US" sz="2000" b="1" i="0" dirty="0">
                <a:solidFill>
                  <a:srgbClr val="418AB3"/>
                </a:solidFill>
                <a:effectLst/>
                <a:latin typeface="-apple-system"/>
              </a:rPr>
              <a:t>Project Purpose: Store Annual Data Analysis Dashboard</a:t>
            </a:r>
            <a:endParaRPr lang="en-IN" sz="2000" dirty="0">
              <a:solidFill>
                <a:srgbClr val="418AB3"/>
              </a:solidFill>
            </a:endParaRPr>
          </a:p>
        </p:txBody>
      </p:sp>
    </p:spTree>
    <p:extLst>
      <p:ext uri="{BB962C8B-B14F-4D97-AF65-F5344CB8AC3E}">
        <p14:creationId xmlns:p14="http://schemas.microsoft.com/office/powerpoint/2010/main" val="531021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3FD9C4-41B9-075A-1B89-A1BE439BE404}"/>
              </a:ext>
            </a:extLst>
          </p:cNvPr>
          <p:cNvSpPr txBox="1"/>
          <p:nvPr/>
        </p:nvSpPr>
        <p:spPr>
          <a:xfrm>
            <a:off x="2953408" y="167442"/>
            <a:ext cx="6348248" cy="461665"/>
          </a:xfrm>
          <a:prstGeom prst="rect">
            <a:avLst/>
          </a:prstGeom>
          <a:noFill/>
        </p:spPr>
        <p:txBody>
          <a:bodyPr wrap="square">
            <a:spAutoFit/>
          </a:bodyPr>
          <a:lstStyle/>
          <a:p>
            <a:pPr algn="ctr"/>
            <a:r>
              <a:rPr lang="en-US" sz="2400" b="1" i="0" dirty="0">
                <a:solidFill>
                  <a:srgbClr val="418AB3"/>
                </a:solidFill>
                <a:effectLst/>
                <a:latin typeface="-apple-system"/>
              </a:rPr>
              <a:t>Skills Utilized in Store Data Dashboard Report</a:t>
            </a:r>
            <a:endParaRPr lang="en-IN" sz="2400" dirty="0">
              <a:solidFill>
                <a:srgbClr val="418AB3"/>
              </a:solidFill>
            </a:endParaRPr>
          </a:p>
        </p:txBody>
      </p:sp>
      <p:sp>
        <p:nvSpPr>
          <p:cNvPr id="5" name="TextBox 4">
            <a:extLst>
              <a:ext uri="{FF2B5EF4-FFF2-40B4-BE49-F238E27FC236}">
                <a16:creationId xmlns:a16="http://schemas.microsoft.com/office/drawing/2014/main" id="{FFBA62FD-3CDC-D35C-3E4F-3FF0A269516C}"/>
              </a:ext>
            </a:extLst>
          </p:cNvPr>
          <p:cNvSpPr txBox="1"/>
          <p:nvPr/>
        </p:nvSpPr>
        <p:spPr>
          <a:xfrm>
            <a:off x="1555535" y="734418"/>
            <a:ext cx="9911251" cy="5016758"/>
          </a:xfrm>
          <a:prstGeom prst="rect">
            <a:avLst/>
          </a:prstGeom>
          <a:noFill/>
        </p:spPr>
        <p:txBody>
          <a:bodyPr wrap="square">
            <a:spAutoFit/>
          </a:bodyPr>
          <a:lstStyle/>
          <a:p>
            <a:pPr algn="l"/>
            <a:r>
              <a:rPr lang="en-IN" sz="2000" b="1" i="0" dirty="0">
                <a:solidFill>
                  <a:srgbClr val="418AB3"/>
                </a:solidFill>
                <a:effectLst/>
                <a:latin typeface="-apple-system"/>
              </a:rPr>
              <a:t>Data Analysis</a:t>
            </a:r>
            <a:endParaRPr lang="en-IN" sz="2000" b="0" i="0" dirty="0">
              <a:solidFill>
                <a:srgbClr val="418AB3"/>
              </a:solidFill>
              <a:effectLst/>
              <a:latin typeface="-apple-system"/>
            </a:endParaRPr>
          </a:p>
          <a:p>
            <a:pPr marL="742950" lvl="1" indent="-285750" algn="l">
              <a:buFont typeface="Arial" panose="020B0604020202020204" pitchFamily="34" charset="0"/>
              <a:buChar char="•"/>
            </a:pPr>
            <a:r>
              <a:rPr lang="en-IN" sz="2000" b="0" i="0" dirty="0">
                <a:solidFill>
                  <a:srgbClr val="418AB3"/>
                </a:solidFill>
                <a:effectLst/>
                <a:latin typeface="-apple-system"/>
              </a:rPr>
              <a:t>Analysing sales data to extract insights.</a:t>
            </a:r>
          </a:p>
          <a:p>
            <a:pPr marL="742950" lvl="1" indent="-285750" algn="l">
              <a:buFont typeface="Arial" panose="020B0604020202020204" pitchFamily="34" charset="0"/>
              <a:buChar char="•"/>
            </a:pPr>
            <a:r>
              <a:rPr lang="en-IN" sz="2000" b="0" i="0" dirty="0">
                <a:solidFill>
                  <a:srgbClr val="418AB3"/>
                </a:solidFill>
                <a:effectLst/>
                <a:latin typeface="-apple-system"/>
              </a:rPr>
              <a:t>Interpreting trends and patterns.</a:t>
            </a:r>
          </a:p>
          <a:p>
            <a:pPr lvl="1" algn="l"/>
            <a:endParaRPr lang="en-IN" sz="2000" b="0" i="0" dirty="0">
              <a:solidFill>
                <a:srgbClr val="418AB3"/>
              </a:solidFill>
              <a:effectLst/>
              <a:latin typeface="-apple-system"/>
            </a:endParaRPr>
          </a:p>
          <a:p>
            <a:pPr algn="l"/>
            <a:r>
              <a:rPr lang="en-IN" sz="2000" b="1" i="0" dirty="0">
                <a:solidFill>
                  <a:srgbClr val="418AB3"/>
                </a:solidFill>
                <a:effectLst/>
                <a:latin typeface="-apple-system"/>
              </a:rPr>
              <a:t>Data Visualization</a:t>
            </a:r>
            <a:endParaRPr lang="en-IN" sz="2000" b="0" i="0" dirty="0">
              <a:solidFill>
                <a:srgbClr val="418AB3"/>
              </a:solidFill>
              <a:effectLst/>
              <a:latin typeface="-apple-system"/>
            </a:endParaRPr>
          </a:p>
          <a:p>
            <a:pPr marL="742950" lvl="1" indent="-285750" algn="l">
              <a:buFont typeface="Arial" panose="020B0604020202020204" pitchFamily="34" charset="0"/>
              <a:buChar char="•"/>
            </a:pPr>
            <a:r>
              <a:rPr lang="en-IN" sz="2000" b="0" i="0" dirty="0">
                <a:solidFill>
                  <a:srgbClr val="418AB3"/>
                </a:solidFill>
                <a:effectLst/>
                <a:latin typeface="-apple-system"/>
              </a:rPr>
              <a:t>Creating intuitive charts and graphs.</a:t>
            </a:r>
          </a:p>
          <a:p>
            <a:pPr marL="742950" lvl="1" indent="-285750" algn="l">
              <a:buFont typeface="Arial" panose="020B0604020202020204" pitchFamily="34" charset="0"/>
              <a:buChar char="•"/>
            </a:pPr>
            <a:r>
              <a:rPr lang="en-IN" sz="2000" b="0" i="0" dirty="0">
                <a:solidFill>
                  <a:srgbClr val="418AB3"/>
                </a:solidFill>
                <a:effectLst/>
                <a:latin typeface="-apple-system"/>
              </a:rPr>
              <a:t>Customizing visual elements for clarity.</a:t>
            </a:r>
          </a:p>
          <a:p>
            <a:pPr lvl="1" algn="l"/>
            <a:endParaRPr lang="en-IN" sz="2000" b="0" i="0" dirty="0">
              <a:solidFill>
                <a:srgbClr val="418AB3"/>
              </a:solidFill>
              <a:effectLst/>
              <a:latin typeface="-apple-system"/>
            </a:endParaRPr>
          </a:p>
          <a:p>
            <a:pPr algn="l"/>
            <a:r>
              <a:rPr lang="en-IN" sz="2000" b="1" i="0" dirty="0">
                <a:solidFill>
                  <a:srgbClr val="418AB3"/>
                </a:solidFill>
                <a:effectLst/>
                <a:latin typeface="-apple-system"/>
              </a:rPr>
              <a:t>UX Design</a:t>
            </a:r>
            <a:endParaRPr lang="en-IN" sz="2000" b="0" i="0" dirty="0">
              <a:solidFill>
                <a:srgbClr val="418AB3"/>
              </a:solidFill>
              <a:effectLst/>
              <a:latin typeface="-apple-system"/>
            </a:endParaRPr>
          </a:p>
          <a:p>
            <a:pPr marL="742950" lvl="1" indent="-285750" algn="l">
              <a:buFont typeface="Arial" panose="020B0604020202020204" pitchFamily="34" charset="0"/>
              <a:buChar char="•"/>
            </a:pPr>
            <a:r>
              <a:rPr lang="en-IN" sz="2000" b="0" i="0" dirty="0">
                <a:solidFill>
                  <a:srgbClr val="418AB3"/>
                </a:solidFill>
                <a:effectLst/>
                <a:latin typeface="-apple-system"/>
              </a:rPr>
              <a:t>Crafting user-friendly interfaces.</a:t>
            </a:r>
          </a:p>
          <a:p>
            <a:pPr marL="742950" lvl="1" indent="-285750" algn="l">
              <a:buFont typeface="Arial" panose="020B0604020202020204" pitchFamily="34" charset="0"/>
              <a:buChar char="•"/>
            </a:pPr>
            <a:r>
              <a:rPr lang="en-IN" sz="2000" b="0" i="0" dirty="0">
                <a:solidFill>
                  <a:srgbClr val="418AB3"/>
                </a:solidFill>
                <a:effectLst/>
                <a:latin typeface="-apple-system"/>
              </a:rPr>
              <a:t>Ensuring responsive design.</a:t>
            </a:r>
          </a:p>
          <a:p>
            <a:pPr lvl="1" algn="l"/>
            <a:endParaRPr lang="en-IN" sz="2000" b="0" i="0" dirty="0">
              <a:solidFill>
                <a:srgbClr val="418AB3"/>
              </a:solidFill>
              <a:effectLst/>
              <a:latin typeface="-apple-system"/>
            </a:endParaRPr>
          </a:p>
          <a:p>
            <a:pPr algn="l"/>
            <a:r>
              <a:rPr lang="en-IN" sz="2000" b="1" i="0" dirty="0">
                <a:solidFill>
                  <a:srgbClr val="418AB3"/>
                </a:solidFill>
                <a:effectLst/>
                <a:latin typeface="-apple-system"/>
              </a:rPr>
              <a:t>Presentation Skills</a:t>
            </a:r>
            <a:endParaRPr lang="en-IN" sz="2000" b="0" i="0" dirty="0">
              <a:solidFill>
                <a:srgbClr val="418AB3"/>
              </a:solidFill>
              <a:effectLst/>
              <a:latin typeface="-apple-system"/>
            </a:endParaRPr>
          </a:p>
          <a:p>
            <a:pPr marL="742950" lvl="1" indent="-285750" algn="l">
              <a:buFont typeface="Arial" panose="020B0604020202020204" pitchFamily="34" charset="0"/>
              <a:buChar char="•"/>
            </a:pPr>
            <a:r>
              <a:rPr lang="en-IN" sz="2000" b="0" i="0" dirty="0">
                <a:solidFill>
                  <a:srgbClr val="418AB3"/>
                </a:solidFill>
                <a:effectLst/>
                <a:latin typeface="-apple-system"/>
              </a:rPr>
              <a:t>Organizing information effectively.</a:t>
            </a:r>
          </a:p>
          <a:p>
            <a:pPr marL="742950" lvl="1" indent="-285750" algn="l">
              <a:buFont typeface="Arial" panose="020B0604020202020204" pitchFamily="34" charset="0"/>
              <a:buChar char="•"/>
            </a:pPr>
            <a:r>
              <a:rPr lang="en-IN" sz="2000" b="0" i="0" dirty="0">
                <a:solidFill>
                  <a:srgbClr val="418AB3"/>
                </a:solidFill>
                <a:effectLst/>
                <a:latin typeface="-apple-system"/>
              </a:rPr>
              <a:t>Enhancing visual appeal.</a:t>
            </a:r>
            <a:endParaRPr lang="en-IN" sz="2000" dirty="0">
              <a:solidFill>
                <a:srgbClr val="418AB3"/>
              </a:solidFill>
              <a:latin typeface="-apple-system"/>
            </a:endParaRPr>
          </a:p>
          <a:p>
            <a:pPr lvl="1" algn="l"/>
            <a:endParaRPr lang="en-IN" sz="2000" b="0" i="0" dirty="0">
              <a:solidFill>
                <a:srgbClr val="418AB3"/>
              </a:solidFill>
              <a:effectLst/>
              <a:latin typeface="-apple-system"/>
            </a:endParaRPr>
          </a:p>
        </p:txBody>
      </p:sp>
      <p:sp>
        <p:nvSpPr>
          <p:cNvPr id="7" name="TextBox 6">
            <a:extLst>
              <a:ext uri="{FF2B5EF4-FFF2-40B4-BE49-F238E27FC236}">
                <a16:creationId xmlns:a16="http://schemas.microsoft.com/office/drawing/2014/main" id="{78971EE4-C575-578D-9275-24DE8EA655B7}"/>
              </a:ext>
            </a:extLst>
          </p:cNvPr>
          <p:cNvSpPr txBox="1"/>
          <p:nvPr/>
        </p:nvSpPr>
        <p:spPr>
          <a:xfrm>
            <a:off x="5171090" y="5630944"/>
            <a:ext cx="1776249" cy="646331"/>
          </a:xfrm>
          <a:prstGeom prst="rect">
            <a:avLst/>
          </a:prstGeom>
          <a:noFill/>
        </p:spPr>
        <p:txBody>
          <a:bodyPr wrap="square">
            <a:spAutoFit/>
          </a:bodyPr>
          <a:lstStyle/>
          <a:p>
            <a:pPr lvl="1" algn="ctr"/>
            <a:r>
              <a:rPr lang="en-IN" sz="1800" b="1" i="0" dirty="0">
                <a:solidFill>
                  <a:srgbClr val="418AB3"/>
                </a:solidFill>
                <a:effectLst/>
                <a:latin typeface="-apple-system"/>
              </a:rPr>
              <a:t>Tools Used</a:t>
            </a:r>
          </a:p>
          <a:p>
            <a:pPr lvl="1" algn="ctr"/>
            <a:r>
              <a:rPr lang="en-US" sz="1800" b="1" i="0" dirty="0">
                <a:solidFill>
                  <a:srgbClr val="418AB3"/>
                </a:solidFill>
                <a:effectLst/>
                <a:latin typeface="Google Sans"/>
              </a:rPr>
              <a:t>[ MS Excel ]</a:t>
            </a:r>
            <a:endParaRPr lang="en-IN" sz="1800" b="1" i="0" dirty="0">
              <a:solidFill>
                <a:srgbClr val="418AB3"/>
              </a:solidFill>
              <a:effectLst/>
              <a:latin typeface="-apple-system"/>
            </a:endParaRPr>
          </a:p>
        </p:txBody>
      </p:sp>
    </p:spTree>
    <p:extLst>
      <p:ext uri="{BB962C8B-B14F-4D97-AF65-F5344CB8AC3E}">
        <p14:creationId xmlns:p14="http://schemas.microsoft.com/office/powerpoint/2010/main" val="1829655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418AB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AAF7CE-C731-F9F2-D3D4-27C4BD486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34" y="1271751"/>
            <a:ext cx="11908221" cy="4130565"/>
          </a:xfrm>
          <a:prstGeom prst="rect">
            <a:avLst/>
          </a:prstGeom>
        </p:spPr>
      </p:pic>
    </p:spTree>
    <p:extLst>
      <p:ext uri="{BB962C8B-B14F-4D97-AF65-F5344CB8AC3E}">
        <p14:creationId xmlns:p14="http://schemas.microsoft.com/office/powerpoint/2010/main" val="4260253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F8478E-15FC-5604-B191-83A81E80FE50}"/>
              </a:ext>
            </a:extLst>
          </p:cNvPr>
          <p:cNvSpPr txBox="1"/>
          <p:nvPr/>
        </p:nvSpPr>
        <p:spPr>
          <a:xfrm>
            <a:off x="1639610" y="363047"/>
            <a:ext cx="10436772" cy="6001643"/>
          </a:xfrm>
          <a:prstGeom prst="rect">
            <a:avLst/>
          </a:prstGeom>
          <a:noFill/>
        </p:spPr>
        <p:txBody>
          <a:bodyPr wrap="square">
            <a:spAutoFit/>
          </a:bodyPr>
          <a:lstStyle/>
          <a:p>
            <a:pPr algn="l"/>
            <a:r>
              <a:rPr lang="en-US" sz="1600" b="0" i="0" dirty="0">
                <a:effectLst/>
                <a:latin typeface="-apple-system"/>
              </a:rPr>
              <a:t>The Store Annual Data Analysis Dashboard is a meticulously crafted tool designed to dissect and understand the intricacies of the store’s sales data for the year 2022. The dashboard’s primary objective is to distill vast amounts of sales information into actionable insights that can drive strategic business decisions.</a:t>
            </a:r>
          </a:p>
          <a:p>
            <a:pPr algn="l"/>
            <a:endParaRPr lang="en-US" sz="1600" b="0" i="0" dirty="0">
              <a:effectLst/>
              <a:latin typeface="-apple-system"/>
            </a:endParaRPr>
          </a:p>
          <a:p>
            <a:pPr algn="ctr"/>
            <a:r>
              <a:rPr lang="en-US" sz="1600" b="1" i="0" dirty="0">
                <a:solidFill>
                  <a:srgbClr val="418AB3"/>
                </a:solidFill>
                <a:effectLst/>
                <a:latin typeface="-apple-system"/>
              </a:rPr>
              <a:t>Comprehensive Overview of the Dashboard</a:t>
            </a:r>
            <a:endParaRPr lang="en-US" sz="1600" b="0" i="0" dirty="0">
              <a:solidFill>
                <a:srgbClr val="418AB3"/>
              </a:solidFill>
              <a:effectLst/>
              <a:latin typeface="-apple-system"/>
            </a:endParaRPr>
          </a:p>
          <a:p>
            <a:pPr algn="l"/>
            <a:r>
              <a:rPr lang="en-US" sz="1600" b="0" i="0" dirty="0">
                <a:effectLst/>
                <a:latin typeface="-apple-system"/>
              </a:rPr>
              <a:t>The dashboard presents a multi-faceted view of the store’s performance, encapsulating various key performance indicators (KPIs) that are crucial for assessing the health and progress of the business. It serves as a visual narrative of the store’s journey over the year, highlighting successes and areas for improvement.</a:t>
            </a:r>
          </a:p>
          <a:p>
            <a:pPr algn="l"/>
            <a:endParaRPr lang="en-US" sz="1600" b="0" i="0" dirty="0">
              <a:effectLst/>
              <a:latin typeface="-apple-system"/>
            </a:endParaRPr>
          </a:p>
          <a:p>
            <a:pPr algn="l">
              <a:buFont typeface="Arial" panose="020B0604020202020204" pitchFamily="34" charset="0"/>
              <a:buChar char="•"/>
            </a:pPr>
            <a:r>
              <a:rPr lang="en-US" sz="1600" b="1" i="0" dirty="0">
                <a:effectLst/>
                <a:latin typeface="-apple-system"/>
              </a:rPr>
              <a:t>Sales Channels</a:t>
            </a:r>
            <a:r>
              <a:rPr lang="en-US" sz="1600" b="0" i="0" dirty="0">
                <a:effectLst/>
                <a:latin typeface="-apple-system"/>
              </a:rPr>
              <a:t>: A significant insight from the dashboard is the distribution of orders across various sales channels. Myntra emerges as a dominant platform, suggesting a strong partnership or customer preference that the store can further capitalize on.</a:t>
            </a:r>
          </a:p>
          <a:p>
            <a:pPr algn="l">
              <a:buFont typeface="Arial" panose="020B0604020202020204" pitchFamily="34" charset="0"/>
              <a:buChar char="•"/>
            </a:pPr>
            <a:r>
              <a:rPr lang="en-US" sz="1600" b="1" i="0" dirty="0">
                <a:effectLst/>
                <a:latin typeface="-apple-system"/>
              </a:rPr>
              <a:t>Monthly Sales Trends</a:t>
            </a:r>
            <a:r>
              <a:rPr lang="en-US" sz="1600" b="0" i="0" dirty="0">
                <a:effectLst/>
                <a:latin typeface="-apple-system"/>
              </a:rPr>
              <a:t>: The dashboard reveals that sales surged during the festive months of October and November. This trend underscores the importance of seasonal marketing and inventory preparedness to maximize revenue during peak shopping periods.</a:t>
            </a:r>
          </a:p>
          <a:p>
            <a:pPr algn="l">
              <a:buFont typeface="Arial" panose="020B0604020202020204" pitchFamily="34" charset="0"/>
              <a:buChar char="•"/>
            </a:pPr>
            <a:r>
              <a:rPr lang="en-US" sz="1600" b="1" i="0" dirty="0">
                <a:effectLst/>
                <a:latin typeface="-apple-system"/>
              </a:rPr>
              <a:t>Order Fulfillment</a:t>
            </a:r>
            <a:r>
              <a:rPr lang="en-US" sz="1600" b="0" i="0" dirty="0">
                <a:effectLst/>
                <a:latin typeface="-apple-system"/>
              </a:rPr>
              <a:t>: The order status pie chart reflects a high rate of successful deliveries, a testament to the store’s operational efficiency. The low cancellation and return rates indicate customer satisfaction with the products and services offered.</a:t>
            </a:r>
          </a:p>
          <a:p>
            <a:pPr algn="l">
              <a:buFont typeface="Arial" panose="020B0604020202020204" pitchFamily="34" charset="0"/>
              <a:buChar char="•"/>
            </a:pPr>
            <a:r>
              <a:rPr lang="en-US" sz="1600" b="1" i="0" dirty="0">
                <a:effectLst/>
                <a:latin typeface="-apple-system"/>
              </a:rPr>
              <a:t>Customer Demographics</a:t>
            </a:r>
            <a:r>
              <a:rPr lang="en-US" sz="1600" b="0" i="0" dirty="0">
                <a:effectLst/>
                <a:latin typeface="-apple-system"/>
              </a:rPr>
              <a:t>: The sales distribution between men and women provides valuable insights into consumer behavior. The higher sales attributed to men could inform targeted marketing campaigns and product development strategies.</a:t>
            </a:r>
          </a:p>
          <a:p>
            <a:pPr algn="l">
              <a:buFont typeface="Arial" panose="020B0604020202020204" pitchFamily="34" charset="0"/>
              <a:buChar char="•"/>
            </a:pPr>
            <a:r>
              <a:rPr lang="en-US" sz="1600" b="1" i="0" dirty="0">
                <a:effectLst/>
                <a:latin typeface="-apple-system"/>
              </a:rPr>
              <a:t>Regional Performance</a:t>
            </a:r>
            <a:r>
              <a:rPr lang="en-US" sz="1600" b="0" i="0" dirty="0">
                <a:effectLst/>
                <a:latin typeface="-apple-system"/>
              </a:rPr>
              <a:t>: The bar graph showcasing sales across the top five states offers a geographical perspective on the store’s market penetration. Maharashtra’s leading position points to a strong customer base that can be nurtured and expanded.</a:t>
            </a:r>
          </a:p>
        </p:txBody>
      </p:sp>
      <p:sp>
        <p:nvSpPr>
          <p:cNvPr id="5" name="TextBox 4">
            <a:extLst>
              <a:ext uri="{FF2B5EF4-FFF2-40B4-BE49-F238E27FC236}">
                <a16:creationId xmlns:a16="http://schemas.microsoft.com/office/drawing/2014/main" id="{17893764-FEDA-9AC2-3BC9-2474123B9CC2}"/>
              </a:ext>
            </a:extLst>
          </p:cNvPr>
          <p:cNvSpPr txBox="1"/>
          <p:nvPr/>
        </p:nvSpPr>
        <p:spPr>
          <a:xfrm>
            <a:off x="3615552" y="20295"/>
            <a:ext cx="5475892" cy="369332"/>
          </a:xfrm>
          <a:prstGeom prst="rect">
            <a:avLst/>
          </a:prstGeom>
          <a:noFill/>
        </p:spPr>
        <p:txBody>
          <a:bodyPr wrap="square">
            <a:spAutoFit/>
          </a:bodyPr>
          <a:lstStyle/>
          <a:p>
            <a:pPr algn="ctr"/>
            <a:r>
              <a:rPr lang="en-IN" sz="1800" b="1" i="0" dirty="0">
                <a:solidFill>
                  <a:srgbClr val="418AB3"/>
                </a:solidFill>
                <a:effectLst/>
                <a:latin typeface="-apple-system"/>
              </a:rPr>
              <a:t>Store Data Dashboard Performance Overview</a:t>
            </a:r>
            <a:endParaRPr lang="en-IN" sz="1800" dirty="0">
              <a:solidFill>
                <a:srgbClr val="418AB3"/>
              </a:solidFill>
            </a:endParaRPr>
          </a:p>
        </p:txBody>
      </p:sp>
    </p:spTree>
    <p:extLst>
      <p:ext uri="{BB962C8B-B14F-4D97-AF65-F5344CB8AC3E}">
        <p14:creationId xmlns:p14="http://schemas.microsoft.com/office/powerpoint/2010/main" val="15123113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Facet</Template>
  <TotalTime>166</TotalTime>
  <Words>570</Words>
  <Application>Microsoft Office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Arial</vt:lpstr>
      <vt:lpstr>Corbel</vt:lpstr>
      <vt:lpstr>Google Sans</vt:lpstr>
      <vt:lpstr>Parallax</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Paul</dc:creator>
  <cp:lastModifiedBy>Abinash Paul</cp:lastModifiedBy>
  <cp:revision>2</cp:revision>
  <dcterms:created xsi:type="dcterms:W3CDTF">2024-05-12T07:22:37Z</dcterms:created>
  <dcterms:modified xsi:type="dcterms:W3CDTF">2024-05-12T18:42:08Z</dcterms:modified>
</cp:coreProperties>
</file>