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1" r:id="rId4"/>
    <p:sldId id="292" r:id="rId5"/>
    <p:sldId id="270" r:id="rId6"/>
    <p:sldId id="271" r:id="rId7"/>
    <p:sldId id="273" r:id="rId8"/>
    <p:sldId id="274" r:id="rId9"/>
    <p:sldId id="275" r:id="rId10"/>
    <p:sldId id="276" r:id="rId11"/>
    <p:sldId id="277" r:id="rId12"/>
    <p:sldId id="278" r:id="rId13"/>
    <p:sldId id="279" r:id="rId14"/>
    <p:sldId id="289" r:id="rId15"/>
    <p:sldId id="280" r:id="rId16"/>
    <p:sldId id="281" r:id="rId17"/>
    <p:sldId id="282" r:id="rId18"/>
    <p:sldId id="283" r:id="rId19"/>
    <p:sldId id="284" r:id="rId20"/>
    <p:sldId id="285" r:id="rId21"/>
    <p:sldId id="286" r:id="rId22"/>
    <p:sldId id="287" r:id="rId23"/>
    <p:sldId id="290" r:id="rId24"/>
    <p:sldId id="288"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DF3250E-83BD-4FE3-BB08-F1AF25F372BA}" type="datetimeFigureOut">
              <a:rPr lang="en-US" smtClean="0"/>
              <a:pPr/>
              <a:t>4/12/2018</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9978E26-7367-4843-9542-2873EE69C8A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F3250E-83BD-4FE3-BB08-F1AF25F372BA}" type="datetimeFigureOut">
              <a:rPr lang="en-US" smtClean="0"/>
              <a:pPr/>
              <a:t>4/12/2018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9978E26-7367-4843-9542-2873EE69C8A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F3250E-83BD-4FE3-BB08-F1AF25F372BA}" type="datetimeFigureOut">
              <a:rPr lang="en-US" smtClean="0"/>
              <a:pPr/>
              <a:t>4/12/2018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9978E26-7367-4843-9542-2873EE69C8A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F3250E-83BD-4FE3-BB08-F1AF25F372BA}" type="datetimeFigureOut">
              <a:rPr lang="en-US" smtClean="0"/>
              <a:pPr/>
              <a:t>4/12/2018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9978E26-7367-4843-9542-2873EE69C8A4}"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DF3250E-83BD-4FE3-BB08-F1AF25F372BA}" type="datetimeFigureOut">
              <a:rPr lang="en-US" smtClean="0"/>
              <a:pPr/>
              <a:t>4/12/2018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9978E26-7367-4843-9542-2873EE69C8A4}"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DF3250E-83BD-4FE3-BB08-F1AF25F372BA}" type="datetimeFigureOut">
              <a:rPr lang="en-US" smtClean="0"/>
              <a:pPr/>
              <a:t>4/12/2018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9978E26-7367-4843-9542-2873EE69C8A4}"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DF3250E-83BD-4FE3-BB08-F1AF25F372BA}" type="datetimeFigureOut">
              <a:rPr lang="en-US" smtClean="0"/>
              <a:pPr/>
              <a:t>4/12/2018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9978E26-7367-4843-9542-2873EE69C8A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DF3250E-83BD-4FE3-BB08-F1AF25F372BA}" type="datetimeFigureOut">
              <a:rPr lang="en-US" smtClean="0"/>
              <a:pPr/>
              <a:t>4/12/2018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9978E26-7367-4843-9542-2873EE69C8A4}"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DF3250E-83BD-4FE3-BB08-F1AF25F372BA}" type="datetimeFigureOut">
              <a:rPr lang="en-US" smtClean="0"/>
              <a:pPr/>
              <a:t>4/12/2018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9978E26-7367-4843-9542-2873EE69C8A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DF3250E-83BD-4FE3-BB08-F1AF25F372BA}" type="datetimeFigureOut">
              <a:rPr lang="en-US" smtClean="0"/>
              <a:pPr/>
              <a:t>4/12/2018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9978E26-7367-4843-9542-2873EE69C8A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DF3250E-83BD-4FE3-BB08-F1AF25F372BA}" type="datetimeFigureOut">
              <a:rPr lang="en-US" smtClean="0"/>
              <a:pPr/>
              <a:t>4/12/2018</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9978E26-7367-4843-9542-2873EE69C8A4}"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DF3250E-83BD-4FE3-BB08-F1AF25F372BA}" type="datetimeFigureOut">
              <a:rPr lang="en-US" smtClean="0"/>
              <a:pPr/>
              <a:t>4/12/2018</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9978E26-7367-4843-9542-2873EE69C8A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928670"/>
            <a:ext cx="7772400" cy="2615579"/>
          </a:xfrm>
        </p:spPr>
        <p:txBody>
          <a:bodyPr>
            <a:normAutofit/>
          </a:bodyPr>
          <a:lstStyle/>
          <a:p>
            <a:pPr algn="ctr"/>
            <a:r>
              <a:rPr lang="pt-BR" dirty="0" smtClean="0">
                <a:solidFill>
                  <a:schemeClr val="tx1"/>
                </a:solidFill>
              </a:rPr>
              <a:t>IOT based Health Monitoring System for Elderly</a:t>
            </a:r>
            <a:endParaRPr lang="en-IN" dirty="0">
              <a:solidFill>
                <a:schemeClr val="tx1"/>
              </a:solidFill>
            </a:endParaRPr>
          </a:p>
        </p:txBody>
      </p:sp>
      <p:sp>
        <p:nvSpPr>
          <p:cNvPr id="3" name="Subtitle 2"/>
          <p:cNvSpPr>
            <a:spLocks noGrp="1"/>
          </p:cNvSpPr>
          <p:nvPr>
            <p:ph type="subTitle" idx="1"/>
          </p:nvPr>
        </p:nvSpPr>
        <p:spPr/>
        <p:txBody>
          <a:bodyPr/>
          <a:lstStyle/>
          <a:p>
            <a:endParaRPr lang="en-IN"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14356"/>
          </a:xfrm>
        </p:spPr>
        <p:txBody>
          <a:bodyPr>
            <a:normAutofit/>
          </a:bodyPr>
          <a:lstStyle/>
          <a:p>
            <a:pPr algn="ctr"/>
            <a:r>
              <a:rPr lang="en-US" sz="3200" dirty="0" smtClean="0">
                <a:solidFill>
                  <a:schemeClr val="tx1"/>
                </a:solidFill>
              </a:rPr>
              <a:t>Email alerts send by System</a:t>
            </a:r>
            <a:endParaRPr lang="en-IN" sz="3200" dirty="0"/>
          </a:p>
        </p:txBody>
      </p:sp>
      <p:pic>
        <p:nvPicPr>
          <p:cNvPr id="4" name="Content Placeholder 3" descr="webms.png"/>
          <p:cNvPicPr>
            <a:picLocks noGrp="1"/>
          </p:cNvPicPr>
          <p:nvPr>
            <p:ph idx="1"/>
          </p:nvPr>
        </p:nvPicPr>
        <p:blipFill>
          <a:blip r:embed="rId2"/>
          <a:stretch>
            <a:fillRect/>
          </a:stretch>
        </p:blipFill>
        <p:spPr>
          <a:xfrm>
            <a:off x="0" y="642918"/>
            <a:ext cx="9144000" cy="2786082"/>
          </a:xfrm>
          <a:prstGeom prst="rect">
            <a:avLst/>
          </a:prstGeom>
        </p:spPr>
      </p:pic>
      <p:pic>
        <p:nvPicPr>
          <p:cNvPr id="5" name="Picture 4" descr="webfv.png"/>
          <p:cNvPicPr/>
          <p:nvPr/>
        </p:nvPicPr>
        <p:blipFill>
          <a:blip r:embed="rId3"/>
          <a:stretch>
            <a:fillRect/>
          </a:stretch>
        </p:blipFill>
        <p:spPr>
          <a:xfrm>
            <a:off x="0" y="3500438"/>
            <a:ext cx="9144000" cy="33575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85794"/>
          </a:xfrm>
        </p:spPr>
        <p:txBody>
          <a:bodyPr>
            <a:normAutofit/>
          </a:bodyPr>
          <a:lstStyle/>
          <a:p>
            <a:pPr algn="ctr"/>
            <a:r>
              <a:rPr lang="en-US" sz="3200" dirty="0" smtClean="0">
                <a:solidFill>
                  <a:schemeClr val="tx1"/>
                </a:solidFill>
              </a:rPr>
              <a:t>Alert send based on BPM values</a:t>
            </a:r>
            <a:endParaRPr lang="en-IN" sz="3200" dirty="0">
              <a:solidFill>
                <a:schemeClr val="tx1"/>
              </a:solidFill>
            </a:endParaRPr>
          </a:p>
        </p:txBody>
      </p:sp>
      <p:pic>
        <p:nvPicPr>
          <p:cNvPr id="4" name="Content Placeholder 3" descr="webha.png"/>
          <p:cNvPicPr>
            <a:picLocks noGrp="1"/>
          </p:cNvPicPr>
          <p:nvPr>
            <p:ph idx="1"/>
          </p:nvPr>
        </p:nvPicPr>
        <p:blipFill>
          <a:blip r:embed="rId2"/>
          <a:stretch>
            <a:fillRect/>
          </a:stretch>
        </p:blipFill>
        <p:spPr>
          <a:xfrm>
            <a:off x="0" y="642918"/>
            <a:ext cx="9144000" cy="62150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sz="3200" dirty="0" smtClean="0">
                <a:solidFill>
                  <a:schemeClr val="tx1"/>
                </a:solidFill>
              </a:rPr>
              <a:t>Component 2 - Android Application Mydemo15</a:t>
            </a:r>
            <a:r>
              <a:rPr lang="en-IN" sz="3200" dirty="0" smtClean="0"/>
              <a:t/>
            </a:r>
            <a:br>
              <a:rPr lang="en-IN" sz="3200" dirty="0" smtClean="0"/>
            </a:br>
            <a:endParaRPr lang="en-IN" sz="3200" dirty="0"/>
          </a:p>
        </p:txBody>
      </p:sp>
      <p:pic>
        <p:nvPicPr>
          <p:cNvPr id="29698" name="Picture 2"/>
          <p:cNvPicPr>
            <a:picLocks noGrp="1" noChangeAspect="1" noChangeArrowheads="1"/>
          </p:cNvPicPr>
          <p:nvPr>
            <p:ph idx="1"/>
          </p:nvPr>
        </p:nvPicPr>
        <p:blipFill>
          <a:blip r:embed="rId2"/>
          <a:srcRect/>
          <a:stretch>
            <a:fillRect/>
          </a:stretch>
        </p:blipFill>
        <p:spPr bwMode="auto">
          <a:xfrm>
            <a:off x="0" y="1142984"/>
            <a:ext cx="9144000" cy="571501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071546"/>
          </a:xfrm>
        </p:spPr>
        <p:txBody>
          <a:bodyPr>
            <a:normAutofit/>
          </a:bodyPr>
          <a:lstStyle/>
          <a:p>
            <a:pPr algn="ctr"/>
            <a:r>
              <a:rPr lang="en-US" sz="3200" dirty="0" smtClean="0">
                <a:solidFill>
                  <a:schemeClr val="tx1"/>
                </a:solidFill>
              </a:rPr>
              <a:t>Application Screenshots</a:t>
            </a:r>
            <a:endParaRPr lang="en-IN" sz="3200" dirty="0"/>
          </a:p>
        </p:txBody>
      </p:sp>
      <p:pic>
        <p:nvPicPr>
          <p:cNvPr id="4" name="Content Placeholder 3" descr="Alarmset.png"/>
          <p:cNvPicPr>
            <a:picLocks noGrp="1"/>
          </p:cNvPicPr>
          <p:nvPr>
            <p:ph idx="1"/>
          </p:nvPr>
        </p:nvPicPr>
        <p:blipFill>
          <a:blip r:embed="rId2" cstate="print"/>
          <a:stretch>
            <a:fillRect/>
          </a:stretch>
        </p:blipFill>
        <p:spPr>
          <a:xfrm>
            <a:off x="1" y="1000125"/>
            <a:ext cx="2714612" cy="5857875"/>
          </a:xfrm>
          <a:prstGeom prst="rect">
            <a:avLst/>
          </a:prstGeom>
        </p:spPr>
      </p:pic>
      <p:pic>
        <p:nvPicPr>
          <p:cNvPr id="5" name="Picture 4" descr="info.png"/>
          <p:cNvPicPr/>
          <p:nvPr/>
        </p:nvPicPr>
        <p:blipFill>
          <a:blip r:embed="rId3" cstate="print"/>
          <a:stretch>
            <a:fillRect/>
          </a:stretch>
        </p:blipFill>
        <p:spPr>
          <a:xfrm>
            <a:off x="2714612" y="1000108"/>
            <a:ext cx="3000396" cy="5857892"/>
          </a:xfrm>
          <a:prstGeom prst="rect">
            <a:avLst/>
          </a:prstGeom>
        </p:spPr>
      </p:pic>
      <p:pic>
        <p:nvPicPr>
          <p:cNvPr id="6" name="Picture 5" descr="medifile.png"/>
          <p:cNvPicPr/>
          <p:nvPr/>
        </p:nvPicPr>
        <p:blipFill>
          <a:blip r:embed="rId4"/>
          <a:stretch>
            <a:fillRect/>
          </a:stretch>
        </p:blipFill>
        <p:spPr>
          <a:xfrm>
            <a:off x="5715008" y="1000108"/>
            <a:ext cx="3067050" cy="58578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857232"/>
          </a:xfrm>
        </p:spPr>
        <p:txBody>
          <a:bodyPr>
            <a:normAutofit fontScale="90000"/>
          </a:bodyPr>
          <a:lstStyle/>
          <a:p>
            <a:pPr algn="ctr"/>
            <a:r>
              <a:rPr lang="en-US" sz="3200" dirty="0" smtClean="0">
                <a:solidFill>
                  <a:schemeClr val="tx1"/>
                </a:solidFill>
              </a:rPr>
              <a:t>Getting Location based on Latitude and Longitude from uploaded data</a:t>
            </a:r>
            <a:endParaRPr lang="en-IN" sz="3200" dirty="0">
              <a:solidFill>
                <a:schemeClr val="tx1"/>
              </a:solidFill>
            </a:endParaRPr>
          </a:p>
        </p:txBody>
      </p:sp>
      <p:pic>
        <p:nvPicPr>
          <p:cNvPr id="4" name="Content Placeholder 3" descr="lati1ts.png"/>
          <p:cNvPicPr>
            <a:picLocks noGrp="1"/>
          </p:cNvPicPr>
          <p:nvPr>
            <p:ph idx="1"/>
          </p:nvPr>
        </p:nvPicPr>
        <p:blipFill>
          <a:blip r:embed="rId2"/>
          <a:stretch>
            <a:fillRect/>
          </a:stretch>
        </p:blipFill>
        <p:spPr>
          <a:xfrm>
            <a:off x="0" y="857232"/>
            <a:ext cx="4714876" cy="3286148"/>
          </a:xfrm>
          <a:prstGeom prst="rect">
            <a:avLst/>
          </a:prstGeom>
        </p:spPr>
      </p:pic>
      <p:pic>
        <p:nvPicPr>
          <p:cNvPr id="5" name="Picture 4" descr="latits.png"/>
          <p:cNvPicPr/>
          <p:nvPr/>
        </p:nvPicPr>
        <p:blipFill>
          <a:blip r:embed="rId3"/>
          <a:stretch>
            <a:fillRect/>
          </a:stretch>
        </p:blipFill>
        <p:spPr>
          <a:xfrm>
            <a:off x="4714876" y="857232"/>
            <a:ext cx="4429124" cy="3286148"/>
          </a:xfrm>
          <a:prstGeom prst="rect">
            <a:avLst/>
          </a:prstGeom>
        </p:spPr>
      </p:pic>
      <p:pic>
        <p:nvPicPr>
          <p:cNvPr id="6" name="Picture 5" descr="locationmap.png"/>
          <p:cNvPicPr>
            <a:picLocks noChangeAspect="1"/>
          </p:cNvPicPr>
          <p:nvPr/>
        </p:nvPicPr>
        <p:blipFill>
          <a:blip r:embed="rId4"/>
          <a:stretch>
            <a:fillRect/>
          </a:stretch>
        </p:blipFill>
        <p:spPr>
          <a:xfrm>
            <a:off x="0" y="4071942"/>
            <a:ext cx="9144000" cy="278605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857232"/>
          </a:xfrm>
        </p:spPr>
        <p:txBody>
          <a:bodyPr>
            <a:noAutofit/>
          </a:bodyPr>
          <a:lstStyle/>
          <a:p>
            <a:pPr algn="ctr"/>
            <a:r>
              <a:rPr lang="en-US" sz="3200" dirty="0" smtClean="0">
                <a:solidFill>
                  <a:schemeClr val="tx1"/>
                </a:solidFill>
              </a:rPr>
              <a:t>Alert sent when alarm is turned off</a:t>
            </a:r>
            <a:endParaRPr lang="en-IN" sz="3200" dirty="0">
              <a:solidFill>
                <a:schemeClr val="tx1"/>
              </a:solidFill>
            </a:endParaRPr>
          </a:p>
        </p:txBody>
      </p:sp>
      <p:pic>
        <p:nvPicPr>
          <p:cNvPr id="4" name="Content Placeholder 3" descr="webda.png"/>
          <p:cNvPicPr>
            <a:picLocks noGrp="1"/>
          </p:cNvPicPr>
          <p:nvPr>
            <p:ph idx="1"/>
          </p:nvPr>
        </p:nvPicPr>
        <p:blipFill>
          <a:blip r:embed="rId2"/>
          <a:stretch>
            <a:fillRect/>
          </a:stretch>
        </p:blipFill>
        <p:spPr>
          <a:xfrm>
            <a:off x="0" y="1428736"/>
            <a:ext cx="9144000" cy="542926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928670"/>
          </a:xfrm>
        </p:spPr>
        <p:txBody>
          <a:bodyPr>
            <a:noAutofit/>
          </a:bodyPr>
          <a:lstStyle/>
          <a:p>
            <a:pPr algn="ctr"/>
            <a:r>
              <a:rPr lang="en-US" sz="3200" dirty="0" smtClean="0">
                <a:solidFill>
                  <a:schemeClr val="tx1"/>
                </a:solidFill>
              </a:rPr>
              <a:t>Component 3 - Android Application Mydemo12</a:t>
            </a:r>
            <a:endParaRPr lang="en-IN" sz="3200" dirty="0">
              <a:solidFill>
                <a:schemeClr val="tx1"/>
              </a:solidFill>
            </a:endParaRPr>
          </a:p>
        </p:txBody>
      </p:sp>
      <p:pic>
        <p:nvPicPr>
          <p:cNvPr id="30722" name="Picture 2"/>
          <p:cNvPicPr>
            <a:picLocks noGrp="1" noChangeAspect="1" noChangeArrowheads="1"/>
          </p:cNvPicPr>
          <p:nvPr>
            <p:ph idx="1"/>
          </p:nvPr>
        </p:nvPicPr>
        <p:blipFill>
          <a:blip r:embed="rId2"/>
          <a:srcRect/>
          <a:stretch>
            <a:fillRect/>
          </a:stretch>
        </p:blipFill>
        <p:spPr bwMode="auto">
          <a:xfrm>
            <a:off x="0" y="857232"/>
            <a:ext cx="9144000" cy="600076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000108"/>
          </a:xfrm>
        </p:spPr>
        <p:txBody>
          <a:bodyPr>
            <a:noAutofit/>
          </a:bodyPr>
          <a:lstStyle/>
          <a:p>
            <a:pPr algn="ctr"/>
            <a:r>
              <a:rPr lang="en-US" sz="3200" dirty="0" smtClean="0">
                <a:solidFill>
                  <a:schemeClr val="tx1"/>
                </a:solidFill>
              </a:rPr>
              <a:t>Screenshots of application</a:t>
            </a:r>
            <a:endParaRPr lang="en-IN" sz="3200" dirty="0">
              <a:solidFill>
                <a:schemeClr val="tx1"/>
              </a:solidFill>
            </a:endParaRPr>
          </a:p>
        </p:txBody>
      </p:sp>
      <p:pic>
        <p:nvPicPr>
          <p:cNvPr id="4" name="Content Placeholder 3" descr="opening screen.png"/>
          <p:cNvPicPr>
            <a:picLocks noGrp="1"/>
          </p:cNvPicPr>
          <p:nvPr>
            <p:ph idx="1"/>
          </p:nvPr>
        </p:nvPicPr>
        <p:blipFill>
          <a:blip r:embed="rId2"/>
          <a:stretch>
            <a:fillRect/>
          </a:stretch>
        </p:blipFill>
        <p:spPr>
          <a:xfrm>
            <a:off x="214282" y="1000125"/>
            <a:ext cx="3295055" cy="5857875"/>
          </a:xfrm>
          <a:prstGeom prst="rect">
            <a:avLst/>
          </a:prstGeom>
        </p:spPr>
      </p:pic>
      <p:pic>
        <p:nvPicPr>
          <p:cNvPr id="5" name="Picture 4" descr="name medi.png"/>
          <p:cNvPicPr/>
          <p:nvPr/>
        </p:nvPicPr>
        <p:blipFill>
          <a:blip r:embed="rId3"/>
          <a:stretch>
            <a:fillRect/>
          </a:stretch>
        </p:blipFill>
        <p:spPr>
          <a:xfrm>
            <a:off x="4929190" y="1000108"/>
            <a:ext cx="3286148" cy="585789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000108"/>
          </a:xfrm>
        </p:spPr>
        <p:txBody>
          <a:bodyPr>
            <a:noAutofit/>
          </a:bodyPr>
          <a:lstStyle/>
          <a:p>
            <a:pPr algn="ctr"/>
            <a:r>
              <a:rPr lang="en-US" sz="3200" dirty="0" smtClean="0"/>
              <a:t>Setting up repeating reminder</a:t>
            </a:r>
            <a:endParaRPr lang="en-IN" sz="3200" dirty="0"/>
          </a:p>
        </p:txBody>
      </p:sp>
      <p:pic>
        <p:nvPicPr>
          <p:cNvPr id="4" name="Content Placeholder 3" descr="setalarm.png"/>
          <p:cNvPicPr>
            <a:picLocks noGrp="1"/>
          </p:cNvPicPr>
          <p:nvPr>
            <p:ph idx="1"/>
          </p:nvPr>
        </p:nvPicPr>
        <p:blipFill>
          <a:blip r:embed="rId2" cstate="print"/>
          <a:stretch>
            <a:fillRect/>
          </a:stretch>
        </p:blipFill>
        <p:spPr>
          <a:xfrm>
            <a:off x="214282" y="928688"/>
            <a:ext cx="3335238" cy="5929312"/>
          </a:xfrm>
          <a:prstGeom prst="rect">
            <a:avLst/>
          </a:prstGeom>
        </p:spPr>
      </p:pic>
      <p:pic>
        <p:nvPicPr>
          <p:cNvPr id="5" name="Picture 4" descr="Reminderitems.png"/>
          <p:cNvPicPr/>
          <p:nvPr/>
        </p:nvPicPr>
        <p:blipFill>
          <a:blip r:embed="rId3" cstate="print"/>
          <a:stretch>
            <a:fillRect/>
          </a:stretch>
        </p:blipFill>
        <p:spPr>
          <a:xfrm>
            <a:off x="5500694" y="1000108"/>
            <a:ext cx="3286117" cy="585789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6908"/>
          </a:xfrm>
        </p:spPr>
        <p:txBody>
          <a:bodyPr>
            <a:noAutofit/>
          </a:bodyPr>
          <a:lstStyle/>
          <a:p>
            <a:pPr algn="ctr"/>
            <a:r>
              <a:rPr lang="en-US" sz="3200" dirty="0" smtClean="0">
                <a:solidFill>
                  <a:schemeClr val="tx1"/>
                </a:solidFill>
              </a:rPr>
              <a:t>Component 4 – Web application based on </a:t>
            </a:r>
            <a:r>
              <a:rPr lang="en-US" sz="3200" dirty="0" err="1" smtClean="0">
                <a:solidFill>
                  <a:schemeClr val="tx1"/>
                </a:solidFill>
              </a:rPr>
              <a:t>Mamdani</a:t>
            </a:r>
            <a:r>
              <a:rPr lang="en-US" sz="3200" dirty="0" smtClean="0">
                <a:solidFill>
                  <a:schemeClr val="tx1"/>
                </a:solidFill>
              </a:rPr>
              <a:t> linguist rules</a:t>
            </a:r>
            <a:r>
              <a:rPr lang="en-IN" sz="3200" dirty="0" smtClean="0"/>
              <a:t/>
            </a:r>
            <a:br>
              <a:rPr lang="en-IN" sz="3200" dirty="0" smtClean="0"/>
            </a:br>
            <a:endParaRPr lang="en-IN" sz="3200" dirty="0"/>
          </a:p>
        </p:txBody>
      </p:sp>
      <p:pic>
        <p:nvPicPr>
          <p:cNvPr id="4" name="Content Placeholder 3"/>
          <p:cNvPicPr>
            <a:picLocks noGrp="1"/>
          </p:cNvPicPr>
          <p:nvPr>
            <p:ph idx="1"/>
          </p:nvPr>
        </p:nvPicPr>
        <p:blipFill>
          <a:blip r:embed="rId2"/>
          <a:srcRect/>
          <a:stretch>
            <a:fillRect/>
          </a:stretch>
        </p:blipFill>
        <p:spPr bwMode="auto">
          <a:xfrm>
            <a:off x="0" y="857232"/>
            <a:ext cx="9144000" cy="600076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200000"/>
              </a:lnSpc>
            </a:pPr>
            <a:r>
              <a:rPr lang="en-US" sz="2800" b="1" dirty="0" smtClean="0"/>
              <a:t>Project title     </a:t>
            </a:r>
            <a:r>
              <a:rPr lang="en-US" sz="2800" dirty="0" smtClean="0"/>
              <a:t>-  </a:t>
            </a:r>
            <a:r>
              <a:rPr lang="pt-BR" sz="2800" b="1" dirty="0" smtClean="0"/>
              <a:t>IOT based Health Monitoring System for Elderly</a:t>
            </a:r>
            <a:endParaRPr lang="en-IN" sz="2800" dirty="0" smtClean="0"/>
          </a:p>
          <a:p>
            <a:pPr>
              <a:lnSpc>
                <a:spcPct val="200000"/>
              </a:lnSpc>
            </a:pPr>
            <a:r>
              <a:rPr lang="en-US" sz="2800" b="1" dirty="0" smtClean="0"/>
              <a:t>Name </a:t>
            </a:r>
            <a:r>
              <a:rPr lang="en-US" sz="2800" dirty="0" smtClean="0"/>
              <a:t>             -  </a:t>
            </a:r>
            <a:r>
              <a:rPr lang="en-US" sz="2800" dirty="0" err="1" smtClean="0"/>
              <a:t>Vishal</a:t>
            </a:r>
            <a:r>
              <a:rPr lang="en-US" sz="2800" dirty="0" smtClean="0"/>
              <a:t> Sharma </a:t>
            </a:r>
            <a:endParaRPr lang="en-IN" sz="2800" dirty="0" smtClean="0"/>
          </a:p>
          <a:p>
            <a:pPr>
              <a:lnSpc>
                <a:spcPct val="200000"/>
              </a:lnSpc>
            </a:pPr>
            <a:r>
              <a:rPr lang="en-US" sz="2800" b="1" dirty="0" smtClean="0"/>
              <a:t>Reg. No.</a:t>
            </a:r>
            <a:r>
              <a:rPr lang="en-US" sz="2800" dirty="0" smtClean="0"/>
              <a:t>          -  14BCE0298</a:t>
            </a:r>
          </a:p>
          <a:p>
            <a:pPr>
              <a:lnSpc>
                <a:spcPct val="200000"/>
              </a:lnSpc>
            </a:pPr>
            <a:r>
              <a:rPr lang="en-US" sz="2800" b="1" dirty="0" smtClean="0"/>
              <a:t>Guide Name    </a:t>
            </a:r>
            <a:r>
              <a:rPr lang="en-US" sz="2800" dirty="0" smtClean="0"/>
              <a:t>–   </a:t>
            </a:r>
            <a:r>
              <a:rPr lang="en-US" sz="2800" dirty="0" err="1" smtClean="0"/>
              <a:t>Sasikala</a:t>
            </a:r>
            <a:r>
              <a:rPr lang="en-US" sz="2800" dirty="0" smtClean="0"/>
              <a:t> R</a:t>
            </a:r>
            <a:endParaRPr lang="en-IN" sz="2800" dirty="0" smtClean="0"/>
          </a:p>
          <a:p>
            <a:pPr>
              <a:lnSpc>
                <a:spcPct val="200000"/>
              </a:lnSpc>
            </a:pPr>
            <a:endParaRPr lang="en-IN" sz="2800" b="1" dirty="0" smtClean="0"/>
          </a:p>
          <a:p>
            <a:endParaRPr lang="en-IN" dirty="0"/>
          </a:p>
        </p:txBody>
      </p:sp>
      <p:sp>
        <p:nvSpPr>
          <p:cNvPr id="3" name="Title 2"/>
          <p:cNvSpPr>
            <a:spLocks noGrp="1"/>
          </p:cNvSpPr>
          <p:nvPr>
            <p:ph type="title"/>
          </p:nvPr>
        </p:nvSpPr>
        <p:spPr/>
        <p:txBody>
          <a:bodyPr>
            <a:normAutofit/>
          </a:bodyP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85794"/>
          </a:xfrm>
        </p:spPr>
        <p:txBody>
          <a:bodyPr>
            <a:noAutofit/>
          </a:bodyPr>
          <a:lstStyle/>
          <a:p>
            <a:pPr algn="ctr"/>
            <a:r>
              <a:rPr lang="en-US" sz="3000" dirty="0" smtClean="0">
                <a:solidFill>
                  <a:schemeClr val="tx1"/>
                </a:solidFill>
              </a:rPr>
              <a:t>Sources for rules used in risk </a:t>
            </a:r>
            <a:br>
              <a:rPr lang="en-US" sz="3000" dirty="0" smtClean="0">
                <a:solidFill>
                  <a:schemeClr val="tx1"/>
                </a:solidFill>
              </a:rPr>
            </a:br>
            <a:r>
              <a:rPr lang="en-US" sz="3000" dirty="0" smtClean="0">
                <a:solidFill>
                  <a:schemeClr val="tx1"/>
                </a:solidFill>
              </a:rPr>
              <a:t>identification</a:t>
            </a:r>
            <a:endParaRPr lang="en-IN" sz="3000" dirty="0">
              <a:solidFill>
                <a:schemeClr val="tx1"/>
              </a:solidFill>
            </a:endParaRPr>
          </a:p>
        </p:txBody>
      </p:sp>
      <p:pic>
        <p:nvPicPr>
          <p:cNvPr id="4" name="Content Placeholder 3" descr="rh2.png"/>
          <p:cNvPicPr>
            <a:picLocks noGrp="1"/>
          </p:cNvPicPr>
          <p:nvPr>
            <p:ph idx="1"/>
          </p:nvPr>
        </p:nvPicPr>
        <p:blipFill>
          <a:blip r:embed="rId2"/>
          <a:stretch>
            <a:fillRect/>
          </a:stretch>
        </p:blipFill>
        <p:spPr>
          <a:xfrm>
            <a:off x="0" y="928670"/>
            <a:ext cx="9144000" cy="3944937"/>
          </a:xfrm>
          <a:prstGeom prst="rect">
            <a:avLst/>
          </a:prstGeom>
        </p:spPr>
      </p:pic>
      <p:pic>
        <p:nvPicPr>
          <p:cNvPr id="5" name="Picture 4" descr="DB2.png"/>
          <p:cNvPicPr/>
          <p:nvPr/>
        </p:nvPicPr>
        <p:blipFill>
          <a:blip r:embed="rId3"/>
          <a:stretch>
            <a:fillRect/>
          </a:stretch>
        </p:blipFill>
        <p:spPr>
          <a:xfrm>
            <a:off x="0" y="2714624"/>
            <a:ext cx="9144000" cy="2143136"/>
          </a:xfrm>
          <a:prstGeom prst="rect">
            <a:avLst/>
          </a:prstGeom>
        </p:spPr>
      </p:pic>
      <p:pic>
        <p:nvPicPr>
          <p:cNvPr id="7" name="Picture 6" descr="ch2.png"/>
          <p:cNvPicPr/>
          <p:nvPr/>
        </p:nvPicPr>
        <p:blipFill>
          <a:blip r:embed="rId4"/>
          <a:stretch>
            <a:fillRect/>
          </a:stretch>
        </p:blipFill>
        <p:spPr>
          <a:xfrm>
            <a:off x="714348" y="4929198"/>
            <a:ext cx="7429488" cy="14287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928670"/>
          </a:xfrm>
        </p:spPr>
        <p:txBody>
          <a:bodyPr>
            <a:noAutofit/>
          </a:bodyPr>
          <a:lstStyle/>
          <a:p>
            <a:pPr algn="ctr"/>
            <a:r>
              <a:rPr lang="en-US" sz="3200" dirty="0" smtClean="0">
                <a:solidFill>
                  <a:schemeClr val="tx1"/>
                </a:solidFill>
              </a:rPr>
              <a:t>Mail of acceptance for factors included</a:t>
            </a:r>
            <a:endParaRPr lang="en-IN" sz="3200" dirty="0">
              <a:solidFill>
                <a:schemeClr val="tx1"/>
              </a:solidFill>
            </a:endParaRPr>
          </a:p>
        </p:txBody>
      </p:sp>
      <p:pic>
        <p:nvPicPr>
          <p:cNvPr id="4" name="Content Placeholder 3" descr="mail_medi4.png"/>
          <p:cNvPicPr>
            <a:picLocks noGrp="1"/>
          </p:cNvPicPr>
          <p:nvPr>
            <p:ph idx="1"/>
          </p:nvPr>
        </p:nvPicPr>
        <p:blipFill>
          <a:blip r:embed="rId2"/>
          <a:stretch>
            <a:fillRect/>
          </a:stretch>
        </p:blipFill>
        <p:spPr>
          <a:xfrm>
            <a:off x="0" y="3357562"/>
            <a:ext cx="9144000" cy="3500438"/>
          </a:xfrm>
          <a:prstGeom prst="rect">
            <a:avLst/>
          </a:prstGeom>
        </p:spPr>
      </p:pic>
      <p:sp>
        <p:nvSpPr>
          <p:cNvPr id="5" name="Rectangle 4"/>
          <p:cNvSpPr/>
          <p:nvPr/>
        </p:nvSpPr>
        <p:spPr>
          <a:xfrm>
            <a:off x="0" y="857232"/>
            <a:ext cx="4572000" cy="2286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Primary membership function </a:t>
            </a:r>
          </a:p>
          <a:p>
            <a:pPr algn="ctr"/>
            <a:r>
              <a:rPr lang="en-US" dirty="0" smtClean="0">
                <a:solidFill>
                  <a:schemeClr val="tx1"/>
                </a:solidFill>
              </a:rPr>
              <a:t>factors:-</a:t>
            </a:r>
          </a:p>
          <a:p>
            <a:pPr algn="ctr"/>
            <a:endParaRPr lang="en-US" dirty="0" smtClean="0">
              <a:solidFill>
                <a:schemeClr val="tx1"/>
              </a:solidFill>
            </a:endParaRPr>
          </a:p>
          <a:p>
            <a:pPr marL="342900" indent="-342900">
              <a:buFont typeface="+mj-lt"/>
              <a:buAutoNum type="arabicPeriod"/>
            </a:pPr>
            <a:r>
              <a:rPr lang="en-US" dirty="0" smtClean="0">
                <a:solidFill>
                  <a:schemeClr val="tx1"/>
                </a:solidFill>
              </a:rPr>
              <a:t>Age</a:t>
            </a:r>
          </a:p>
          <a:p>
            <a:pPr marL="342900" indent="-342900">
              <a:buFont typeface="+mj-lt"/>
              <a:buAutoNum type="arabicPeriod"/>
            </a:pPr>
            <a:r>
              <a:rPr lang="en-US" dirty="0" smtClean="0">
                <a:solidFill>
                  <a:schemeClr val="tx1"/>
                </a:solidFill>
              </a:rPr>
              <a:t>Average Heart Rate </a:t>
            </a:r>
          </a:p>
          <a:p>
            <a:pPr marL="342900" indent="-342900">
              <a:buFont typeface="+mj-lt"/>
              <a:buAutoNum type="arabicPeriod"/>
            </a:pPr>
            <a:r>
              <a:rPr lang="en-US" dirty="0" smtClean="0">
                <a:solidFill>
                  <a:schemeClr val="tx1"/>
                </a:solidFill>
              </a:rPr>
              <a:t>Previous Heart History</a:t>
            </a:r>
            <a:endParaRPr lang="en-IN" dirty="0">
              <a:solidFill>
                <a:schemeClr val="tx1"/>
              </a:solidFill>
            </a:endParaRPr>
          </a:p>
        </p:txBody>
      </p:sp>
      <p:sp>
        <p:nvSpPr>
          <p:cNvPr id="6" name="Rectangle 5"/>
          <p:cNvSpPr/>
          <p:nvPr/>
        </p:nvSpPr>
        <p:spPr>
          <a:xfrm>
            <a:off x="4572000" y="857232"/>
            <a:ext cx="4572000" cy="2286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Secondary membership function factors:-</a:t>
            </a:r>
          </a:p>
          <a:p>
            <a:pPr marL="342900" indent="-342900">
              <a:buFont typeface="+mj-lt"/>
              <a:buAutoNum type="arabicPeriod"/>
            </a:pPr>
            <a:r>
              <a:rPr lang="en-US" dirty="0" smtClean="0">
                <a:solidFill>
                  <a:schemeClr val="tx1"/>
                </a:solidFill>
              </a:rPr>
              <a:t> Diabetes</a:t>
            </a:r>
          </a:p>
          <a:p>
            <a:pPr marL="342900" indent="-342900">
              <a:buFont typeface="+mj-lt"/>
              <a:buAutoNum type="arabicPeriod"/>
            </a:pPr>
            <a:r>
              <a:rPr lang="en-US" dirty="0" smtClean="0">
                <a:solidFill>
                  <a:schemeClr val="tx1"/>
                </a:solidFill>
              </a:rPr>
              <a:t> Smoking</a:t>
            </a:r>
          </a:p>
          <a:p>
            <a:pPr marL="342900" indent="-342900">
              <a:buFont typeface="+mj-lt"/>
              <a:buAutoNum type="arabicPeriod"/>
            </a:pPr>
            <a:r>
              <a:rPr lang="en-US" dirty="0" smtClean="0">
                <a:solidFill>
                  <a:schemeClr val="tx1"/>
                </a:solidFill>
              </a:rPr>
              <a:t>Cholesterol</a:t>
            </a:r>
          </a:p>
          <a:p>
            <a:pPr marL="342900" indent="-342900">
              <a:buFont typeface="+mj-lt"/>
              <a:buAutoNum type="arabicPeriod"/>
            </a:pPr>
            <a:r>
              <a:rPr lang="en-US" dirty="0" smtClean="0">
                <a:solidFill>
                  <a:schemeClr val="tx1"/>
                </a:solidFill>
              </a:rPr>
              <a:t>Family history</a:t>
            </a:r>
            <a:endParaRPr lang="en-IN"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857232"/>
          </a:xfrm>
        </p:spPr>
        <p:txBody>
          <a:bodyPr>
            <a:noAutofit/>
          </a:bodyPr>
          <a:lstStyle/>
          <a:p>
            <a:pPr algn="ctr"/>
            <a:r>
              <a:rPr lang="en-US" sz="3200" dirty="0" smtClean="0">
                <a:solidFill>
                  <a:schemeClr val="tx1"/>
                </a:solidFill>
              </a:rPr>
              <a:t>Screenshots of application</a:t>
            </a:r>
            <a:endParaRPr lang="en-IN" sz="3200" dirty="0">
              <a:solidFill>
                <a:schemeClr val="tx1"/>
              </a:solidFill>
            </a:endParaRPr>
          </a:p>
        </p:txBody>
      </p:sp>
      <p:pic>
        <p:nvPicPr>
          <p:cNvPr id="4" name="Content Placeholder 3" descr="form1.png"/>
          <p:cNvPicPr>
            <a:picLocks noGrp="1"/>
          </p:cNvPicPr>
          <p:nvPr>
            <p:ph idx="1"/>
          </p:nvPr>
        </p:nvPicPr>
        <p:blipFill>
          <a:blip r:embed="rId2"/>
          <a:stretch>
            <a:fillRect/>
          </a:stretch>
        </p:blipFill>
        <p:spPr>
          <a:xfrm>
            <a:off x="0" y="928671"/>
            <a:ext cx="9144000" cy="2928957"/>
          </a:xfrm>
          <a:prstGeom prst="rect">
            <a:avLst/>
          </a:prstGeom>
        </p:spPr>
      </p:pic>
      <p:pic>
        <p:nvPicPr>
          <p:cNvPr id="5" name="Picture 4" descr="form2.png"/>
          <p:cNvPicPr/>
          <p:nvPr/>
        </p:nvPicPr>
        <p:blipFill>
          <a:blip r:embed="rId3"/>
          <a:stretch>
            <a:fillRect/>
          </a:stretch>
        </p:blipFill>
        <p:spPr>
          <a:xfrm>
            <a:off x="0" y="3929066"/>
            <a:ext cx="9144000" cy="292893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928670"/>
          </a:xfrm>
        </p:spPr>
        <p:txBody>
          <a:bodyPr>
            <a:noAutofit/>
          </a:bodyPr>
          <a:lstStyle/>
          <a:p>
            <a:pPr algn="ctr"/>
            <a:r>
              <a:rPr lang="en-US" sz="3200" dirty="0" smtClean="0">
                <a:solidFill>
                  <a:schemeClr val="tx1"/>
                </a:solidFill>
              </a:rPr>
              <a:t>Working on computer/mobile</a:t>
            </a:r>
            <a:endParaRPr lang="en-IN" sz="3200" dirty="0">
              <a:solidFill>
                <a:schemeClr val="tx1"/>
              </a:solidFill>
            </a:endParaRPr>
          </a:p>
        </p:txBody>
      </p:sp>
      <p:pic>
        <p:nvPicPr>
          <p:cNvPr id="4" name="Content Placeholder 3" descr="dates_unvalid.png"/>
          <p:cNvPicPr>
            <a:picLocks noGrp="1"/>
          </p:cNvPicPr>
          <p:nvPr>
            <p:ph idx="1"/>
          </p:nvPr>
        </p:nvPicPr>
        <p:blipFill>
          <a:blip r:embed="rId2"/>
          <a:stretch>
            <a:fillRect/>
          </a:stretch>
        </p:blipFill>
        <p:spPr>
          <a:xfrm>
            <a:off x="0" y="1000108"/>
            <a:ext cx="4714877" cy="5857892"/>
          </a:xfrm>
          <a:prstGeom prst="rect">
            <a:avLst/>
          </a:prstGeom>
        </p:spPr>
      </p:pic>
      <p:pic>
        <p:nvPicPr>
          <p:cNvPr id="5" name="Picture 4" descr="Screenshot_webapp.png"/>
          <p:cNvPicPr>
            <a:picLocks noChangeAspect="1"/>
          </p:cNvPicPr>
          <p:nvPr/>
        </p:nvPicPr>
        <p:blipFill>
          <a:blip r:embed="rId3"/>
          <a:stretch>
            <a:fillRect/>
          </a:stretch>
        </p:blipFill>
        <p:spPr>
          <a:xfrm>
            <a:off x="4714877" y="1000108"/>
            <a:ext cx="4429124" cy="585789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0108"/>
            <a:ext cx="8229600" cy="5286412"/>
          </a:xfrm>
        </p:spPr>
        <p:txBody>
          <a:bodyPr>
            <a:normAutofit fontScale="70000" lnSpcReduction="20000"/>
          </a:bodyPr>
          <a:lstStyle/>
          <a:p>
            <a:pPr algn="just">
              <a:buNone/>
            </a:pPr>
            <a:r>
              <a:rPr lang="en-US" dirty="0" smtClean="0"/>
              <a:t>    </a:t>
            </a:r>
            <a:r>
              <a:rPr lang="en-US" sz="2900" dirty="0" smtClean="0"/>
              <a:t>In conclusion I would like to state that the combined efforts of the four components are capable of collecting, uploading and sharing information about the user at regular intervals and frequencies dictated by user’s need. The user and a family member can be aware of user’s heart rate, body temperature, location and medicine history along with risk analysis of user’s heart condition.</a:t>
            </a:r>
            <a:endParaRPr lang="en-IN" sz="2900" dirty="0" smtClean="0"/>
          </a:p>
          <a:p>
            <a:pPr algn="just">
              <a:buNone/>
            </a:pPr>
            <a:r>
              <a:rPr lang="en-US" sz="2900" dirty="0" smtClean="0"/>
              <a:t>   The limitation of the project is that all alerts are in the form of E-mails at the moment, another limitation is the delay in alarm and reminder triggering due the fact that after the </a:t>
            </a:r>
            <a:r>
              <a:rPr lang="en-US" sz="2900" dirty="0" err="1" smtClean="0"/>
              <a:t>api</a:t>
            </a:r>
            <a:r>
              <a:rPr lang="en-US" sz="2900" dirty="0" smtClean="0"/>
              <a:t> 19 used for android development the trigger time passed is treated in exact </a:t>
            </a:r>
            <a:r>
              <a:rPr lang="en-US" sz="2900" dirty="0" err="1" smtClean="0"/>
              <a:t>i.e</a:t>
            </a:r>
            <a:r>
              <a:rPr lang="en-US" sz="2900" dirty="0" smtClean="0"/>
              <a:t> the  alarm and reminder will not be delivered before the mentioned time but are deferred and delivered some </a:t>
            </a:r>
            <a:endParaRPr lang="en-IN" sz="2900" dirty="0" smtClean="0"/>
          </a:p>
          <a:p>
            <a:pPr algn="just">
              <a:buNone/>
            </a:pPr>
            <a:r>
              <a:rPr lang="en-US" sz="2900" dirty="0" smtClean="0"/>
              <a:t>   time later. </a:t>
            </a:r>
            <a:endParaRPr lang="en-IN" sz="2900" dirty="0" smtClean="0"/>
          </a:p>
          <a:p>
            <a:pPr algn="just">
              <a:buNone/>
            </a:pPr>
            <a:r>
              <a:rPr lang="en-US" sz="2900" dirty="0" smtClean="0"/>
              <a:t>   The future for the project can include use of power banks to power IOT system which will also allow user to charge his </a:t>
            </a:r>
            <a:r>
              <a:rPr lang="en-US" sz="2900" dirty="0" err="1" smtClean="0"/>
              <a:t>smartphone</a:t>
            </a:r>
            <a:r>
              <a:rPr lang="en-US" sz="2900" dirty="0" smtClean="0"/>
              <a:t> if needed. Another update cloud be developing a family member specific application for providing updates along with email alerts.</a:t>
            </a:r>
            <a:endParaRPr lang="en-IN" sz="2900" dirty="0" smtClean="0"/>
          </a:p>
          <a:p>
            <a:endParaRPr lang="en-IN" dirty="0"/>
          </a:p>
        </p:txBody>
      </p:sp>
      <p:sp>
        <p:nvSpPr>
          <p:cNvPr id="3" name="Title 2"/>
          <p:cNvSpPr>
            <a:spLocks noGrp="1"/>
          </p:cNvSpPr>
          <p:nvPr>
            <p:ph type="title"/>
          </p:nvPr>
        </p:nvSpPr>
        <p:spPr>
          <a:xfrm>
            <a:off x="457200" y="274638"/>
            <a:ext cx="8229600" cy="1011222"/>
          </a:xfrm>
        </p:spPr>
        <p:txBody>
          <a:bodyPr>
            <a:normAutofit fontScale="90000"/>
          </a:bodyPr>
          <a:lstStyle/>
          <a:p>
            <a:pPr algn="ctr"/>
            <a:r>
              <a:rPr lang="en-US" sz="3600" dirty="0" smtClean="0">
                <a:solidFill>
                  <a:schemeClr val="tx1"/>
                </a:solidFill>
              </a:rPr>
              <a:t>Conclusion, Limitations and Scope for future Work</a:t>
            </a:r>
            <a:r>
              <a:rPr lang="en-IN" dirty="0" smtClean="0"/>
              <a:t/>
            </a:r>
            <a:br>
              <a:rPr lang="en-IN" dirty="0" smtClean="0"/>
            </a:b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00042"/>
            <a:ext cx="8229600" cy="6357958"/>
          </a:xfrm>
        </p:spPr>
        <p:txBody>
          <a:bodyPr>
            <a:normAutofit fontScale="40000" lnSpcReduction="20000"/>
          </a:bodyPr>
          <a:lstStyle/>
          <a:p>
            <a:pPr>
              <a:buNone/>
            </a:pPr>
            <a:r>
              <a:rPr lang="en-IN" dirty="0" smtClean="0"/>
              <a:t>[1]. Bandana </a:t>
            </a:r>
            <a:r>
              <a:rPr lang="en-IN" dirty="0" err="1" smtClean="0"/>
              <a:t>Mallick</a:t>
            </a:r>
            <a:r>
              <a:rPr lang="en-IN" dirty="0" smtClean="0"/>
              <a:t>,  </a:t>
            </a:r>
            <a:r>
              <a:rPr lang="en-IN" dirty="0" err="1" smtClean="0"/>
              <a:t>Ajit</a:t>
            </a:r>
            <a:r>
              <a:rPr lang="en-IN" dirty="0" smtClean="0"/>
              <a:t> Kumar </a:t>
            </a:r>
            <a:r>
              <a:rPr lang="en-IN" dirty="0" err="1" smtClean="0"/>
              <a:t>Patro</a:t>
            </a:r>
            <a:r>
              <a:rPr lang="en-IN" dirty="0" smtClean="0"/>
              <a:t>, on Heart Rate Monitoring System Using Finger Tip Through          </a:t>
            </a:r>
            <a:r>
              <a:rPr lang="en-IN" dirty="0" err="1" smtClean="0"/>
              <a:t>Arduino</a:t>
            </a:r>
            <a:r>
              <a:rPr lang="en-IN" dirty="0" smtClean="0"/>
              <a:t> And Processing Software, International Journal of Science, Engineering and Technology          Research (IJSETR), Volume 5, Issue 1, January 2016</a:t>
            </a:r>
          </a:p>
          <a:p>
            <a:pPr>
              <a:buNone/>
            </a:pPr>
            <a:r>
              <a:rPr lang="en-IN" dirty="0" smtClean="0"/>
              <a:t> </a:t>
            </a:r>
          </a:p>
          <a:p>
            <a:pPr>
              <a:buNone/>
            </a:pPr>
            <a:r>
              <a:rPr lang="en-US" dirty="0" smtClean="0"/>
              <a:t>[2]. </a:t>
            </a:r>
            <a:r>
              <a:rPr lang="en-IN" dirty="0" err="1" smtClean="0"/>
              <a:t>Nusrat</a:t>
            </a:r>
            <a:r>
              <a:rPr lang="en-IN" dirty="0" smtClean="0"/>
              <a:t> </a:t>
            </a:r>
            <a:r>
              <a:rPr lang="en-IN" dirty="0" err="1" smtClean="0"/>
              <a:t>Jahan</a:t>
            </a:r>
            <a:r>
              <a:rPr lang="en-IN" dirty="0" smtClean="0"/>
              <a:t> </a:t>
            </a:r>
            <a:r>
              <a:rPr lang="en-IN" dirty="0" err="1" smtClean="0"/>
              <a:t>Farin</a:t>
            </a:r>
            <a:r>
              <a:rPr lang="en-IN" dirty="0" smtClean="0"/>
              <a:t>, S. M. A. Sharif, </a:t>
            </a:r>
            <a:r>
              <a:rPr lang="en-IN" dirty="0" err="1" smtClean="0"/>
              <a:t>Iftekharul</a:t>
            </a:r>
            <a:r>
              <a:rPr lang="en-IN" dirty="0" smtClean="0"/>
              <a:t> </a:t>
            </a:r>
            <a:r>
              <a:rPr lang="en-IN" dirty="0" err="1" smtClean="0"/>
              <a:t>Mobin</a:t>
            </a:r>
            <a:r>
              <a:rPr lang="en-US" dirty="0" smtClean="0"/>
              <a:t> on </a:t>
            </a:r>
            <a:r>
              <a:rPr lang="en-IN" dirty="0" smtClean="0"/>
              <a:t>An Intelligent Sensor Based System for        Real Time Heart Rate Monitoring (HRM)</a:t>
            </a:r>
            <a:r>
              <a:rPr lang="en-US" dirty="0" smtClean="0"/>
              <a:t>, </a:t>
            </a:r>
            <a:r>
              <a:rPr lang="en-IN" dirty="0" smtClean="0"/>
              <a:t>Intelligent Control and Automation, 2016, 7, 55-62        Published Online May 2016 in </a:t>
            </a:r>
            <a:r>
              <a:rPr lang="en-IN" dirty="0" err="1" smtClean="0"/>
              <a:t>SciRes</a:t>
            </a:r>
            <a:endParaRPr lang="en-IN" dirty="0" smtClean="0"/>
          </a:p>
          <a:p>
            <a:pPr>
              <a:buNone/>
            </a:pPr>
            <a:r>
              <a:rPr lang="en-IN" dirty="0" smtClean="0"/>
              <a:t> </a:t>
            </a:r>
          </a:p>
          <a:p>
            <a:pPr>
              <a:buNone/>
            </a:pPr>
            <a:r>
              <a:rPr lang="en-US" dirty="0" smtClean="0"/>
              <a:t>[3]. </a:t>
            </a:r>
            <a:r>
              <a:rPr lang="en-IN" dirty="0" err="1" smtClean="0"/>
              <a:t>Vikramsingh</a:t>
            </a:r>
            <a:r>
              <a:rPr lang="en-IN" dirty="0" smtClean="0"/>
              <a:t> R. </a:t>
            </a:r>
            <a:r>
              <a:rPr lang="en-IN" dirty="0" err="1" smtClean="0"/>
              <a:t>Parihar</a:t>
            </a:r>
            <a:r>
              <a:rPr lang="en-IN" dirty="0" smtClean="0"/>
              <a:t>, </a:t>
            </a:r>
            <a:r>
              <a:rPr lang="en-IN" dirty="0" err="1" smtClean="0"/>
              <a:t>Akesh</a:t>
            </a:r>
            <a:r>
              <a:rPr lang="en-IN" dirty="0" smtClean="0"/>
              <a:t> Y. </a:t>
            </a:r>
            <a:r>
              <a:rPr lang="en-IN" dirty="0" err="1" smtClean="0"/>
              <a:t>Tonge</a:t>
            </a:r>
            <a:r>
              <a:rPr lang="en-IN" dirty="0" smtClean="0"/>
              <a:t>, </a:t>
            </a:r>
            <a:r>
              <a:rPr lang="en-IN" dirty="0" err="1" smtClean="0"/>
              <a:t>Pooja</a:t>
            </a:r>
            <a:r>
              <a:rPr lang="en-IN" dirty="0" smtClean="0"/>
              <a:t> D. </a:t>
            </a:r>
            <a:r>
              <a:rPr lang="en-IN" dirty="0" err="1" smtClean="0"/>
              <a:t>Ganorkar</a:t>
            </a:r>
            <a:r>
              <a:rPr lang="en-IN" dirty="0" smtClean="0"/>
              <a:t>, on Heartbeat and Temperature         Monitoring System for Remote Patients using </a:t>
            </a:r>
            <a:r>
              <a:rPr lang="en-IN" dirty="0" err="1" smtClean="0"/>
              <a:t>Arduino</a:t>
            </a:r>
            <a:r>
              <a:rPr lang="en-IN" dirty="0" smtClean="0"/>
              <a:t>, International Journal of Advanced         Engineering Research and Science (IJAERS), Vol-4, Issue-5, May- 2017</a:t>
            </a:r>
          </a:p>
          <a:p>
            <a:pPr>
              <a:buNone/>
            </a:pPr>
            <a:r>
              <a:rPr lang="en-IN" dirty="0" smtClean="0"/>
              <a:t> </a:t>
            </a:r>
          </a:p>
          <a:p>
            <a:pPr>
              <a:buNone/>
            </a:pPr>
            <a:r>
              <a:rPr lang="en-US" dirty="0" smtClean="0"/>
              <a:t>[4]. </a:t>
            </a:r>
            <a:r>
              <a:rPr lang="en-IN" dirty="0" smtClean="0"/>
              <a:t>James B. Strait, Edward G. </a:t>
            </a:r>
            <a:r>
              <a:rPr lang="en-IN" dirty="0" err="1" smtClean="0"/>
              <a:t>Lakatta</a:t>
            </a:r>
            <a:r>
              <a:rPr lang="en-IN" dirty="0" smtClean="0"/>
              <a:t>, Aging-associated cardiovascular changes and their relationship        to heart failure, Laboratory of Cardiovascular Science, Intramural Research Program, National        Institute on Aging, National Institutes of Health, Baltimore, MD, PMC 2013 Jan 1.</a:t>
            </a:r>
          </a:p>
          <a:p>
            <a:pPr>
              <a:buNone/>
            </a:pPr>
            <a:r>
              <a:rPr lang="en-IN" dirty="0" smtClean="0"/>
              <a:t> </a:t>
            </a:r>
          </a:p>
          <a:p>
            <a:pPr>
              <a:buNone/>
            </a:pPr>
            <a:r>
              <a:rPr lang="en-US" dirty="0" smtClean="0"/>
              <a:t>[5]. </a:t>
            </a:r>
            <a:r>
              <a:rPr lang="en-IN" dirty="0" smtClean="0"/>
              <a:t>Kim Fox, MD, FESC, Jeffrey S. Borer, MD, FACC, Resting Heart Rate in Cardiovascular Disease,        Journal of the American College of Cardiology, Vol. 50, No. 9, 2007</a:t>
            </a:r>
          </a:p>
          <a:p>
            <a:pPr>
              <a:buNone/>
            </a:pPr>
            <a:r>
              <a:rPr lang="en-IN" dirty="0" smtClean="0"/>
              <a:t> </a:t>
            </a:r>
          </a:p>
          <a:p>
            <a:pPr>
              <a:buNone/>
            </a:pPr>
            <a:r>
              <a:rPr lang="en-US" dirty="0" smtClean="0"/>
              <a:t>[6]. </a:t>
            </a:r>
            <a:r>
              <a:rPr lang="en-IN" dirty="0" err="1" smtClean="0"/>
              <a:t>Anxin</a:t>
            </a:r>
            <a:r>
              <a:rPr lang="en-IN" dirty="0" smtClean="0"/>
              <a:t> Wang , </a:t>
            </a:r>
            <a:r>
              <a:rPr lang="en-IN" dirty="0" err="1" smtClean="0"/>
              <a:t>Shuohua</a:t>
            </a:r>
            <a:r>
              <a:rPr lang="en-IN" dirty="0" smtClean="0"/>
              <a:t> Chen, Resting Heart Rate and Risk of Cardiovascular Diseases and All-        Cause Death: The </a:t>
            </a:r>
            <a:r>
              <a:rPr lang="en-IN" dirty="0" err="1" smtClean="0"/>
              <a:t>Kailuan</a:t>
            </a:r>
            <a:r>
              <a:rPr lang="en-IN" dirty="0" smtClean="0"/>
              <a:t> Study, October 24, 2014 https://doi.org/10.1371/journal.pone.0110985</a:t>
            </a:r>
          </a:p>
          <a:p>
            <a:pPr>
              <a:buNone/>
            </a:pPr>
            <a:r>
              <a:rPr lang="en-IN" dirty="0" smtClean="0"/>
              <a:t> </a:t>
            </a:r>
          </a:p>
          <a:p>
            <a:pPr>
              <a:buNone/>
            </a:pPr>
            <a:r>
              <a:rPr lang="en-US" dirty="0" smtClean="0"/>
              <a:t>[7]. https://www.udemy.com/complete-android-n-developer-course/learn/v4/content</a:t>
            </a:r>
            <a:endParaRPr lang="en-IN" dirty="0" smtClean="0"/>
          </a:p>
          <a:p>
            <a:pPr>
              <a:buNone/>
            </a:pPr>
            <a:r>
              <a:rPr lang="en-US" dirty="0" smtClean="0"/>
              <a:t> </a:t>
            </a:r>
            <a:endParaRPr lang="en-IN" dirty="0" smtClean="0"/>
          </a:p>
          <a:p>
            <a:pPr>
              <a:buNone/>
            </a:pPr>
            <a:r>
              <a:rPr lang="en-US" dirty="0" smtClean="0"/>
              <a:t>[8]. https://www.udemy.com/complete-guide-to-build-iot-things-from-scratch-to-market/</a:t>
            </a:r>
            <a:endParaRPr lang="en-IN" dirty="0" smtClean="0"/>
          </a:p>
          <a:p>
            <a:pPr>
              <a:buNone/>
            </a:pPr>
            <a:r>
              <a:rPr lang="en-US" dirty="0" smtClean="0"/>
              <a:t> </a:t>
            </a:r>
            <a:endParaRPr lang="en-IN" dirty="0" smtClean="0"/>
          </a:p>
          <a:p>
            <a:pPr>
              <a:buNone/>
            </a:pPr>
            <a:r>
              <a:rPr lang="en-US" dirty="0" smtClean="0"/>
              <a:t>[9].https://www.udemy.com/arduino-programming-and-hardware-fundamentals-with-     </a:t>
            </a:r>
            <a:r>
              <a:rPr lang="en-US" dirty="0" err="1" smtClean="0"/>
              <a:t>hackster</a:t>
            </a:r>
            <a:r>
              <a:rPr lang="en-US" dirty="0" smtClean="0"/>
              <a:t>/learn/v4/content </a:t>
            </a:r>
            <a:endParaRPr lang="en-IN" dirty="0" smtClean="0"/>
          </a:p>
          <a:p>
            <a:pPr>
              <a:buNone/>
            </a:pPr>
            <a:r>
              <a:rPr lang="en-US" dirty="0" smtClean="0"/>
              <a:t> </a:t>
            </a:r>
          </a:p>
          <a:p>
            <a:pPr>
              <a:buNone/>
            </a:pPr>
            <a:r>
              <a:rPr lang="en-US" dirty="0" smtClean="0"/>
              <a:t>[10]. https://www.youtube.com/channel/UCZ00VgbuL3218mXA0_drptg</a:t>
            </a:r>
          </a:p>
          <a:p>
            <a:pPr>
              <a:buNone/>
            </a:pPr>
            <a:endParaRPr lang="en-IN" dirty="0" smtClean="0"/>
          </a:p>
          <a:p>
            <a:pPr>
              <a:buNone/>
            </a:pPr>
            <a:r>
              <a:rPr lang="en-US" dirty="0" smtClean="0"/>
              <a:t>[11]. </a:t>
            </a:r>
            <a:r>
              <a:rPr lang="en-US" dirty="0" err="1" smtClean="0"/>
              <a:t>Pfister</a:t>
            </a:r>
            <a:r>
              <a:rPr lang="en-US" dirty="0" smtClean="0"/>
              <a:t>, </a:t>
            </a:r>
            <a:r>
              <a:rPr lang="en-US" dirty="0" err="1" smtClean="0"/>
              <a:t>Cuno</a:t>
            </a:r>
            <a:r>
              <a:rPr lang="en-US" dirty="0" smtClean="0"/>
              <a:t>. Getting Started with the Internet of Things: Connecting Sensors and Microcontroller                to the Cloud. " O'Reilly Media, Inc.", 2011.</a:t>
            </a:r>
          </a:p>
          <a:p>
            <a:pPr>
              <a:buNone/>
            </a:pPr>
            <a:endParaRPr lang="en-US" dirty="0" smtClean="0"/>
          </a:p>
          <a:p>
            <a:pPr>
              <a:buNone/>
            </a:pPr>
            <a:endParaRPr lang="en-IN" dirty="0"/>
          </a:p>
        </p:txBody>
      </p:sp>
      <p:sp>
        <p:nvSpPr>
          <p:cNvPr id="3" name="Title 2"/>
          <p:cNvSpPr>
            <a:spLocks noGrp="1"/>
          </p:cNvSpPr>
          <p:nvPr>
            <p:ph type="title"/>
          </p:nvPr>
        </p:nvSpPr>
        <p:spPr>
          <a:xfrm>
            <a:off x="457200" y="0"/>
            <a:ext cx="8229600" cy="642918"/>
          </a:xfrm>
        </p:spPr>
        <p:txBody>
          <a:bodyPr>
            <a:normAutofit/>
          </a:bodyPr>
          <a:lstStyle/>
          <a:p>
            <a:pPr algn="ctr"/>
            <a:r>
              <a:rPr lang="en-US" sz="3200" dirty="0" smtClean="0">
                <a:solidFill>
                  <a:schemeClr val="tx1"/>
                </a:solidFill>
              </a:rPr>
              <a:t>References </a:t>
            </a:r>
            <a:endParaRPr lang="en-IN" sz="32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a:xfrm>
            <a:off x="457200" y="0"/>
            <a:ext cx="8229600" cy="1000108"/>
          </a:xfrm>
        </p:spPr>
        <p:txBody>
          <a:bodyPr>
            <a:noAutofit/>
          </a:bodyPr>
          <a:lstStyle/>
          <a:p>
            <a:pPr algn="ctr"/>
            <a:r>
              <a:rPr lang="en-US" sz="3200" dirty="0" smtClean="0">
                <a:solidFill>
                  <a:schemeClr val="tx1"/>
                </a:solidFill>
              </a:rPr>
              <a:t>The 4 components of project</a:t>
            </a:r>
            <a:r>
              <a:rPr lang="en-IN" sz="3200" dirty="0" smtClean="0">
                <a:solidFill>
                  <a:schemeClr val="tx1"/>
                </a:solidFill>
              </a:rPr>
              <a:t/>
            </a:r>
            <a:br>
              <a:rPr lang="en-IN" sz="3200" dirty="0" smtClean="0">
                <a:solidFill>
                  <a:schemeClr val="tx1"/>
                </a:solidFill>
              </a:rPr>
            </a:br>
            <a:endParaRPr lang="en-IN" sz="3200" dirty="0">
              <a:solidFill>
                <a:schemeClr val="tx1"/>
              </a:solidFill>
            </a:endParaRPr>
          </a:p>
        </p:txBody>
      </p:sp>
      <p:sp>
        <p:nvSpPr>
          <p:cNvPr id="4" name="Rectangle 3"/>
          <p:cNvSpPr/>
          <p:nvPr/>
        </p:nvSpPr>
        <p:spPr>
          <a:xfrm>
            <a:off x="0" y="500042"/>
            <a:ext cx="9144000" cy="6357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p:nvPr/>
        </p:nvPicPr>
        <p:blipFill>
          <a:blip r:embed="rId2"/>
          <a:srcRect/>
          <a:stretch>
            <a:fillRect/>
          </a:stretch>
        </p:blipFill>
        <p:spPr bwMode="auto">
          <a:xfrm>
            <a:off x="0" y="500042"/>
            <a:ext cx="9143999" cy="63579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571480"/>
          </a:xfrm>
        </p:spPr>
        <p:txBody>
          <a:bodyPr>
            <a:noAutofit/>
          </a:bodyPr>
          <a:lstStyle/>
          <a:p>
            <a:pPr algn="ctr"/>
            <a:r>
              <a:rPr lang="en-US" sz="3200" dirty="0" smtClean="0">
                <a:solidFill>
                  <a:schemeClr val="tx1"/>
                </a:solidFill>
              </a:rPr>
              <a:t>Architecture of the proposed work</a:t>
            </a:r>
            <a:endParaRPr lang="en-IN" sz="3200" dirty="0">
              <a:solidFill>
                <a:schemeClr val="tx1"/>
              </a:solidFill>
            </a:endParaRPr>
          </a:p>
        </p:txBody>
      </p:sp>
      <p:graphicFrame>
        <p:nvGraphicFramePr>
          <p:cNvPr id="5" name="Content Placeholder 4"/>
          <p:cNvGraphicFramePr>
            <a:graphicFrameLocks noChangeAspect="1"/>
          </p:cNvGraphicFramePr>
          <p:nvPr>
            <p:ph idx="1"/>
          </p:nvPr>
        </p:nvGraphicFramePr>
        <p:xfrm>
          <a:off x="11052175" y="4773613"/>
          <a:ext cx="320675" cy="263525"/>
        </p:xfrm>
        <a:graphic>
          <a:graphicData uri="http://schemas.openxmlformats.org/presentationml/2006/ole">
            <p:oleObj spid="_x0000_s21506" name="Document" r:id="rId3" imgW="604580" imgH="496458" progId="Word.Document.12">
              <p:embed/>
            </p:oleObj>
          </a:graphicData>
        </a:graphic>
      </p:graphicFrame>
      <p:sp>
        <p:nvSpPr>
          <p:cNvPr id="6" name="Rectangle 5"/>
          <p:cNvSpPr/>
          <p:nvPr/>
        </p:nvSpPr>
        <p:spPr>
          <a:xfrm>
            <a:off x="0" y="500042"/>
            <a:ext cx="9144000" cy="6357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p:nvPr/>
        </p:nvPicPr>
        <p:blipFill>
          <a:blip r:embed="rId4"/>
          <a:srcRect/>
          <a:stretch>
            <a:fillRect/>
          </a:stretch>
        </p:blipFill>
        <p:spPr bwMode="auto">
          <a:xfrm>
            <a:off x="0" y="500042"/>
            <a:ext cx="9144000" cy="63579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0" y="642919"/>
          <a:ext cx="9144000" cy="6249677"/>
        </p:xfrm>
        <a:graphic>
          <a:graphicData uri="http://schemas.openxmlformats.org/drawingml/2006/table">
            <a:tbl>
              <a:tblPr/>
              <a:tblGrid>
                <a:gridCol w="886495"/>
                <a:gridCol w="1401878"/>
                <a:gridCol w="1344928"/>
                <a:gridCol w="1608790"/>
                <a:gridCol w="3901909"/>
              </a:tblGrid>
              <a:tr h="1030480">
                <a:tc>
                  <a:txBody>
                    <a:bodyPr/>
                    <a:lstStyle/>
                    <a:p>
                      <a:pPr>
                        <a:lnSpc>
                          <a:spcPct val="150000"/>
                        </a:lnSpc>
                        <a:spcAft>
                          <a:spcPts val="0"/>
                        </a:spcAft>
                      </a:pPr>
                      <a:r>
                        <a:rPr lang="en-US" sz="1600" b="1" dirty="0" err="1">
                          <a:solidFill>
                            <a:srgbClr val="000000"/>
                          </a:solidFill>
                          <a:latin typeface="Times New Roman"/>
                          <a:ea typeface="Batang"/>
                        </a:rPr>
                        <a:t>S.no</a:t>
                      </a:r>
                      <a:endParaRPr lang="en-IN" sz="1600" dirty="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600" b="1" dirty="0">
                          <a:solidFill>
                            <a:srgbClr val="000000"/>
                          </a:solidFill>
                          <a:latin typeface="Times New Roman"/>
                          <a:ea typeface="Batang"/>
                        </a:rPr>
                        <a:t>Data</a:t>
                      </a:r>
                      <a:endParaRPr lang="en-IN" sz="1600" dirty="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600" b="1" dirty="0">
                          <a:solidFill>
                            <a:srgbClr val="000000"/>
                          </a:solidFill>
                          <a:latin typeface="Times New Roman"/>
                          <a:ea typeface="Batang"/>
                        </a:rPr>
                        <a:t>Mode</a:t>
                      </a:r>
                      <a:endParaRPr lang="en-IN" sz="1600" dirty="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600" b="1">
                          <a:solidFill>
                            <a:srgbClr val="000000"/>
                          </a:solidFill>
                          <a:latin typeface="Times New Roman"/>
                          <a:ea typeface="Batang"/>
                        </a:rPr>
                        <a:t>Frequency</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600" b="1">
                          <a:solidFill>
                            <a:srgbClr val="000000"/>
                          </a:solidFill>
                          <a:latin typeface="Times New Roman"/>
                          <a:ea typeface="Batang"/>
                        </a:rPr>
                        <a:t>Link to</a:t>
                      </a:r>
                      <a:endParaRPr lang="en-IN" sz="1600">
                        <a:solidFill>
                          <a:srgbClr val="000000"/>
                        </a:solidFill>
                        <a:latin typeface="Times New Roman"/>
                        <a:ea typeface="Batang"/>
                      </a:endParaRPr>
                    </a:p>
                    <a:p>
                      <a:pPr>
                        <a:lnSpc>
                          <a:spcPct val="150000"/>
                        </a:lnSpc>
                        <a:spcAft>
                          <a:spcPts val="0"/>
                        </a:spcAft>
                      </a:pPr>
                      <a:r>
                        <a:rPr lang="en-US" sz="1600" b="1">
                          <a:solidFill>
                            <a:srgbClr val="000000"/>
                          </a:solidFill>
                          <a:latin typeface="Times New Roman"/>
                          <a:ea typeface="Batang"/>
                        </a:rPr>
                        <a:t>Channel</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6909">
                <a:tc>
                  <a:txBody>
                    <a:bodyPr/>
                    <a:lstStyle/>
                    <a:p>
                      <a:pPr algn="ctr">
                        <a:lnSpc>
                          <a:spcPct val="150000"/>
                        </a:lnSpc>
                        <a:spcAft>
                          <a:spcPts val="0"/>
                        </a:spcAft>
                      </a:pPr>
                      <a:r>
                        <a:rPr lang="en-US" sz="1600" b="1">
                          <a:solidFill>
                            <a:srgbClr val="000000"/>
                          </a:solidFill>
                          <a:latin typeface="Times New Roman"/>
                          <a:ea typeface="Batang"/>
                        </a:rPr>
                        <a:t>1</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BPM</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ESP-8266 based IOT system</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600" dirty="0">
                          <a:solidFill>
                            <a:srgbClr val="000000"/>
                          </a:solidFill>
                          <a:latin typeface="Times New Roman"/>
                          <a:ea typeface="Batang"/>
                        </a:rPr>
                        <a:t>Every 30 seconds when system is turned on</a:t>
                      </a:r>
                      <a:endParaRPr lang="en-IN" sz="1600" dirty="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dirty="0">
                          <a:solidFill>
                            <a:srgbClr val="000000"/>
                          </a:solidFill>
                          <a:latin typeface="Times New Roman"/>
                          <a:ea typeface="Batang"/>
                        </a:rPr>
                        <a:t>https://thingspeak.com/channels/428871</a:t>
                      </a:r>
                      <a:endParaRPr lang="en-IN" sz="1600" dirty="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9290">
                <a:tc>
                  <a:txBody>
                    <a:bodyPr/>
                    <a:lstStyle/>
                    <a:p>
                      <a:pPr algn="ctr">
                        <a:lnSpc>
                          <a:spcPct val="150000"/>
                        </a:lnSpc>
                        <a:spcAft>
                          <a:spcPts val="0"/>
                        </a:spcAft>
                      </a:pPr>
                      <a:r>
                        <a:rPr lang="en-US" sz="1600" b="1">
                          <a:solidFill>
                            <a:srgbClr val="000000"/>
                          </a:solidFill>
                          <a:latin typeface="Times New Roman"/>
                          <a:ea typeface="Batang"/>
                        </a:rPr>
                        <a:t>2</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Temperature</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ESP-8266 based IOT system</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600">
                          <a:solidFill>
                            <a:srgbClr val="000000"/>
                          </a:solidFill>
                          <a:latin typeface="Times New Roman"/>
                          <a:ea typeface="Batang"/>
                        </a:rPr>
                        <a:t>Every 1 minute when system is turned on</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dirty="0">
                          <a:solidFill>
                            <a:srgbClr val="000000"/>
                          </a:solidFill>
                          <a:latin typeface="Times New Roman"/>
                          <a:ea typeface="Batang"/>
                        </a:rPr>
                        <a:t>https://thingspeak.com/channels/414656</a:t>
                      </a:r>
                      <a:endParaRPr lang="en-IN" sz="1600" dirty="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2859">
                <a:tc>
                  <a:txBody>
                    <a:bodyPr/>
                    <a:lstStyle/>
                    <a:p>
                      <a:pPr algn="ctr">
                        <a:lnSpc>
                          <a:spcPct val="150000"/>
                        </a:lnSpc>
                        <a:spcAft>
                          <a:spcPts val="0"/>
                        </a:spcAft>
                      </a:pPr>
                      <a:r>
                        <a:rPr lang="en-US" sz="1600" b="1">
                          <a:solidFill>
                            <a:srgbClr val="000000"/>
                          </a:solidFill>
                          <a:latin typeface="Times New Roman"/>
                          <a:ea typeface="Batang"/>
                        </a:rPr>
                        <a:t>3</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Latitude</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Android application</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600">
                          <a:solidFill>
                            <a:srgbClr val="000000"/>
                          </a:solidFill>
                          <a:latin typeface="Times New Roman"/>
                          <a:ea typeface="Batang"/>
                        </a:rPr>
                        <a:t>User triggered</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dirty="0">
                          <a:solidFill>
                            <a:srgbClr val="000000"/>
                          </a:solidFill>
                          <a:latin typeface="Times New Roman"/>
                          <a:ea typeface="Batang"/>
                        </a:rPr>
                        <a:t>https://thingspeak.com/channels/440119</a:t>
                      </a:r>
                      <a:endParaRPr lang="en-IN" sz="1600" dirty="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2859">
                <a:tc>
                  <a:txBody>
                    <a:bodyPr/>
                    <a:lstStyle/>
                    <a:p>
                      <a:pPr algn="ctr">
                        <a:lnSpc>
                          <a:spcPct val="150000"/>
                        </a:lnSpc>
                        <a:spcAft>
                          <a:spcPts val="0"/>
                        </a:spcAft>
                      </a:pPr>
                      <a:r>
                        <a:rPr lang="en-US" sz="1600" b="1">
                          <a:solidFill>
                            <a:srgbClr val="000000"/>
                          </a:solidFill>
                          <a:latin typeface="Times New Roman"/>
                          <a:ea typeface="Batang"/>
                        </a:rPr>
                        <a:t>4</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Longitude</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Android application</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600">
                          <a:solidFill>
                            <a:srgbClr val="000000"/>
                          </a:solidFill>
                          <a:latin typeface="Times New Roman"/>
                          <a:ea typeface="Batang"/>
                        </a:rPr>
                        <a:t>User triggered</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dirty="0">
                          <a:solidFill>
                            <a:srgbClr val="000000"/>
                          </a:solidFill>
                          <a:latin typeface="Times New Roman"/>
                          <a:ea typeface="Batang"/>
                        </a:rPr>
                        <a:t>https://thingspeak.com/channels/449505</a:t>
                      </a:r>
                      <a:endParaRPr lang="en-IN" sz="1600" dirty="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2683">
                <a:tc>
                  <a:txBody>
                    <a:bodyPr/>
                    <a:lstStyle/>
                    <a:p>
                      <a:pPr algn="ctr">
                        <a:lnSpc>
                          <a:spcPct val="150000"/>
                        </a:lnSpc>
                        <a:spcAft>
                          <a:spcPts val="0"/>
                        </a:spcAft>
                      </a:pPr>
                      <a:r>
                        <a:rPr lang="en-US" sz="1600" b="1">
                          <a:solidFill>
                            <a:srgbClr val="000000"/>
                          </a:solidFill>
                          <a:latin typeface="Times New Roman"/>
                          <a:ea typeface="Batang"/>
                        </a:rPr>
                        <a:t>5</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Medicine Schedule</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Android application</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600">
                          <a:solidFill>
                            <a:srgbClr val="000000"/>
                          </a:solidFill>
                          <a:latin typeface="Times New Roman"/>
                          <a:ea typeface="Batang"/>
                        </a:rPr>
                        <a:t>Triggered by medicine reminder alert</a:t>
                      </a:r>
                      <a:endParaRPr lang="en-IN" sz="160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dirty="0">
                          <a:solidFill>
                            <a:srgbClr val="000000"/>
                          </a:solidFill>
                          <a:latin typeface="Times New Roman"/>
                          <a:ea typeface="Batang"/>
                        </a:rPr>
                        <a:t>https://thingspeak.com/channels/459257/feed.csv</a:t>
                      </a:r>
                      <a:endParaRPr lang="en-IN" sz="1600" dirty="0">
                        <a:solidFill>
                          <a:srgbClr val="000000"/>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itle 2"/>
          <p:cNvSpPr>
            <a:spLocks noGrp="1"/>
          </p:cNvSpPr>
          <p:nvPr>
            <p:ph type="title"/>
          </p:nvPr>
        </p:nvSpPr>
        <p:spPr>
          <a:xfrm>
            <a:off x="457200" y="274638"/>
            <a:ext cx="8229600" cy="654032"/>
          </a:xfrm>
        </p:spPr>
        <p:txBody>
          <a:bodyPr>
            <a:noAutofit/>
          </a:bodyPr>
          <a:lstStyle/>
          <a:p>
            <a:pPr algn="ctr"/>
            <a:r>
              <a:rPr lang="en-US" sz="3200" dirty="0" smtClean="0">
                <a:solidFill>
                  <a:schemeClr val="tx1"/>
                </a:solidFill>
              </a:rPr>
              <a:t>Data uploaded to </a:t>
            </a:r>
            <a:r>
              <a:rPr lang="en-US" sz="3200" dirty="0" err="1" smtClean="0">
                <a:solidFill>
                  <a:schemeClr val="tx1"/>
                </a:solidFill>
              </a:rPr>
              <a:t>Thingspeak</a:t>
            </a:r>
            <a:r>
              <a:rPr lang="en-US" sz="3200" dirty="0" smtClean="0">
                <a:solidFill>
                  <a:schemeClr val="tx1"/>
                </a:solidFill>
              </a:rPr>
              <a:t> Cloud</a:t>
            </a:r>
            <a:r>
              <a:rPr lang="en-IN" sz="3200" dirty="0" smtClean="0"/>
              <a:t/>
            </a:r>
            <a:br>
              <a:rPr lang="en-IN" sz="3200" dirty="0" smtClean="0"/>
            </a:br>
            <a:endParaRPr lang="en-IN" sz="3200" dirty="0"/>
          </a:p>
        </p:txBody>
      </p:sp>
      <p:sp>
        <p:nvSpPr>
          <p:cNvPr id="6" name="Rectangle 5"/>
          <p:cNvSpPr/>
          <p:nvPr/>
        </p:nvSpPr>
        <p:spPr>
          <a:xfrm>
            <a:off x="0" y="571480"/>
            <a:ext cx="9144000" cy="6286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071546"/>
          </a:xfrm>
        </p:spPr>
        <p:txBody>
          <a:bodyPr>
            <a:normAutofit fontScale="90000"/>
          </a:bodyPr>
          <a:lstStyle/>
          <a:p>
            <a:pPr algn="ctr"/>
            <a:r>
              <a:rPr lang="en-US" sz="3600" dirty="0" smtClean="0">
                <a:solidFill>
                  <a:schemeClr val="tx1"/>
                </a:solidFill>
              </a:rPr>
              <a:t>E-mail alerts send by IFTTT events</a:t>
            </a:r>
            <a:r>
              <a:rPr lang="en-IN" dirty="0" smtClean="0">
                <a:solidFill>
                  <a:schemeClr val="tx1"/>
                </a:solidFill>
              </a:rPr>
              <a:t/>
            </a:r>
            <a:br>
              <a:rPr lang="en-IN" dirty="0" smtClean="0">
                <a:solidFill>
                  <a:schemeClr val="tx1"/>
                </a:solidFill>
              </a:rPr>
            </a:br>
            <a:endParaRPr lang="en-IN" dirty="0">
              <a:solidFill>
                <a:schemeClr val="tx1"/>
              </a:solidFill>
            </a:endParaRPr>
          </a:p>
        </p:txBody>
      </p:sp>
      <p:sp>
        <p:nvSpPr>
          <p:cNvPr id="4" name="Rectangle 3"/>
          <p:cNvSpPr/>
          <p:nvPr/>
        </p:nvSpPr>
        <p:spPr>
          <a:xfrm>
            <a:off x="0" y="571480"/>
            <a:ext cx="9144000" cy="6286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5"/>
          <p:cNvGraphicFramePr>
            <a:graphicFrameLocks noGrp="1"/>
          </p:cNvGraphicFramePr>
          <p:nvPr/>
        </p:nvGraphicFramePr>
        <p:xfrm>
          <a:off x="-3" y="571476"/>
          <a:ext cx="9144002" cy="6286523"/>
        </p:xfrm>
        <a:graphic>
          <a:graphicData uri="http://schemas.openxmlformats.org/drawingml/2006/table">
            <a:tbl>
              <a:tblPr/>
              <a:tblGrid>
                <a:gridCol w="948831"/>
                <a:gridCol w="1823458"/>
                <a:gridCol w="1962963"/>
                <a:gridCol w="2103457"/>
                <a:gridCol w="2305293"/>
              </a:tblGrid>
              <a:tr h="653873">
                <a:tc>
                  <a:txBody>
                    <a:bodyPr/>
                    <a:lstStyle/>
                    <a:p>
                      <a:pPr algn="just">
                        <a:lnSpc>
                          <a:spcPct val="150000"/>
                        </a:lnSpc>
                        <a:spcAft>
                          <a:spcPts val="0"/>
                        </a:spcAft>
                      </a:pPr>
                      <a:r>
                        <a:rPr lang="en-US" sz="1600" b="1" dirty="0" err="1">
                          <a:solidFill>
                            <a:srgbClr val="000000"/>
                          </a:solidFill>
                          <a:latin typeface="Times New Roman"/>
                          <a:ea typeface="Batang"/>
                        </a:rPr>
                        <a:t>S.no</a:t>
                      </a:r>
                      <a:endParaRPr lang="en-IN" sz="1600" dirty="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dirty="0">
                          <a:solidFill>
                            <a:srgbClr val="000000"/>
                          </a:solidFill>
                          <a:latin typeface="Times New Roman"/>
                          <a:ea typeface="Batang"/>
                        </a:rPr>
                        <a:t>Event name</a:t>
                      </a:r>
                      <a:endParaRPr lang="en-IN" sz="1600" dirty="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solidFill>
                            <a:srgbClr val="000000"/>
                          </a:solidFill>
                          <a:latin typeface="Times New Roman"/>
                          <a:ea typeface="Batang"/>
                        </a:rPr>
                        <a:t>Condition</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solidFill>
                            <a:srgbClr val="000000"/>
                          </a:solidFill>
                          <a:latin typeface="Times New Roman"/>
                          <a:ea typeface="Batang"/>
                        </a:rPr>
                        <a:t>Cloud storage links to </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solidFill>
                            <a:srgbClr val="000000"/>
                          </a:solidFill>
                          <a:latin typeface="Times New Roman"/>
                          <a:ea typeface="Batang"/>
                        </a:rPr>
                        <a:t>Significance</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6530">
                <a:tc>
                  <a:txBody>
                    <a:bodyPr/>
                    <a:lstStyle/>
                    <a:p>
                      <a:pPr algn="ctr">
                        <a:lnSpc>
                          <a:spcPct val="150000"/>
                        </a:lnSpc>
                        <a:spcAft>
                          <a:spcPts val="0"/>
                        </a:spcAft>
                      </a:pPr>
                      <a:r>
                        <a:rPr lang="en-US" sz="1600" b="1">
                          <a:solidFill>
                            <a:srgbClr val="000000"/>
                          </a:solidFill>
                          <a:latin typeface="Times New Roman"/>
                          <a:ea typeface="Batang"/>
                        </a:rPr>
                        <a:t>1</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dirty="0">
                          <a:solidFill>
                            <a:srgbClr val="000000"/>
                          </a:solidFill>
                          <a:latin typeface="Times New Roman"/>
                          <a:ea typeface="Batang"/>
                        </a:rPr>
                        <a:t>Monitoring _system</a:t>
                      </a:r>
                      <a:endParaRPr lang="en-IN" sz="1600" dirty="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dirty="0">
                          <a:solidFill>
                            <a:srgbClr val="000000"/>
                          </a:solidFill>
                          <a:latin typeface="Times New Roman"/>
                          <a:ea typeface="Batang"/>
                        </a:rPr>
                        <a:t>Switching the ESP-8266 system ON</a:t>
                      </a:r>
                      <a:endParaRPr lang="en-IN" sz="1600" dirty="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Temperature, Latitude, BPM, Longitude, Medicine File</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dirty="0">
                          <a:solidFill>
                            <a:srgbClr val="000000"/>
                          </a:solidFill>
                          <a:latin typeface="Times New Roman"/>
                          <a:ea typeface="Batang"/>
                        </a:rPr>
                        <a:t>Tells family member that user has started uploading data.</a:t>
                      </a:r>
                      <a:endParaRPr lang="en-IN" sz="1600" dirty="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6530">
                <a:tc>
                  <a:txBody>
                    <a:bodyPr/>
                    <a:lstStyle/>
                    <a:p>
                      <a:pPr algn="ctr">
                        <a:lnSpc>
                          <a:spcPct val="150000"/>
                        </a:lnSpc>
                        <a:spcAft>
                          <a:spcPts val="0"/>
                        </a:spcAft>
                      </a:pPr>
                      <a:r>
                        <a:rPr lang="en-US" sz="1600" b="1">
                          <a:solidFill>
                            <a:srgbClr val="000000"/>
                          </a:solidFill>
                          <a:latin typeface="Times New Roman"/>
                          <a:ea typeface="Batang"/>
                        </a:rPr>
                        <a:t>2</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fever</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dirty="0">
                          <a:solidFill>
                            <a:srgbClr val="000000"/>
                          </a:solidFill>
                          <a:latin typeface="Times New Roman"/>
                          <a:ea typeface="Batang"/>
                        </a:rPr>
                        <a:t>Temperature above 38° </a:t>
                      </a:r>
                      <a:r>
                        <a:rPr lang="en-US" sz="1600" dirty="0" err="1">
                          <a:solidFill>
                            <a:srgbClr val="000000"/>
                          </a:solidFill>
                          <a:latin typeface="Times New Roman"/>
                          <a:ea typeface="Batang"/>
                        </a:rPr>
                        <a:t>celcius</a:t>
                      </a:r>
                      <a:r>
                        <a:rPr lang="en-US" sz="1600" dirty="0">
                          <a:solidFill>
                            <a:srgbClr val="000000"/>
                          </a:solidFill>
                          <a:latin typeface="Times New Roman"/>
                          <a:ea typeface="Batang"/>
                        </a:rPr>
                        <a:t> for 2 consecutive readings</a:t>
                      </a:r>
                      <a:endParaRPr lang="en-IN" sz="1600" dirty="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Temperature, Latitude, BPM, Longitude, Medicine File</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Tells family member that user has high body temperature.</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6530">
                <a:tc>
                  <a:txBody>
                    <a:bodyPr/>
                    <a:lstStyle/>
                    <a:p>
                      <a:pPr algn="ctr">
                        <a:lnSpc>
                          <a:spcPct val="150000"/>
                        </a:lnSpc>
                        <a:spcAft>
                          <a:spcPts val="0"/>
                        </a:spcAft>
                      </a:pPr>
                      <a:r>
                        <a:rPr lang="en-US" sz="1600" b="1">
                          <a:solidFill>
                            <a:srgbClr val="000000"/>
                          </a:solidFill>
                          <a:latin typeface="Times New Roman"/>
                          <a:ea typeface="Batang"/>
                        </a:rPr>
                        <a:t>3</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Heart_attack</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dirty="0">
                          <a:solidFill>
                            <a:srgbClr val="000000"/>
                          </a:solidFill>
                          <a:latin typeface="Times New Roman"/>
                          <a:ea typeface="Batang"/>
                        </a:rPr>
                        <a:t>BPM above 150 or below 50 for 2 consecutive readings</a:t>
                      </a:r>
                      <a:endParaRPr lang="en-IN" sz="1600" dirty="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dirty="0">
                          <a:solidFill>
                            <a:srgbClr val="000000"/>
                          </a:solidFill>
                          <a:latin typeface="Times New Roman"/>
                          <a:ea typeface="Batang"/>
                        </a:rPr>
                        <a:t>Temperature, Latitude, BPM, Longitude, Medicine File</a:t>
                      </a:r>
                      <a:endParaRPr lang="en-IN" sz="1600" dirty="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Tells family member that user’s heart is behaving abnormally.</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6530">
                <a:tc>
                  <a:txBody>
                    <a:bodyPr/>
                    <a:lstStyle/>
                    <a:p>
                      <a:pPr algn="ctr">
                        <a:lnSpc>
                          <a:spcPct val="150000"/>
                        </a:lnSpc>
                        <a:spcAft>
                          <a:spcPts val="0"/>
                        </a:spcAft>
                      </a:pPr>
                      <a:r>
                        <a:rPr lang="en-US" sz="1600" b="1">
                          <a:solidFill>
                            <a:srgbClr val="000000"/>
                          </a:solidFill>
                          <a:latin typeface="Times New Roman"/>
                          <a:ea typeface="Batang"/>
                        </a:rPr>
                        <a:t>4</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Daily_Alert</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Turning OFF alarm in android application</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dirty="0">
                          <a:solidFill>
                            <a:srgbClr val="000000"/>
                          </a:solidFill>
                          <a:latin typeface="Times New Roman"/>
                          <a:ea typeface="Batang"/>
                        </a:rPr>
                        <a:t>Temperature, Latitude, BPM, Longitude, Medicine File</a:t>
                      </a:r>
                      <a:endParaRPr lang="en-IN" sz="1600" dirty="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Tells family member that user has turned off alarm and is awake.</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6530">
                <a:tc>
                  <a:txBody>
                    <a:bodyPr/>
                    <a:lstStyle/>
                    <a:p>
                      <a:pPr algn="ctr">
                        <a:lnSpc>
                          <a:spcPct val="150000"/>
                        </a:lnSpc>
                        <a:spcAft>
                          <a:spcPts val="0"/>
                        </a:spcAft>
                      </a:pPr>
                      <a:r>
                        <a:rPr lang="en-US" sz="1600" b="1">
                          <a:solidFill>
                            <a:srgbClr val="000000"/>
                          </a:solidFill>
                          <a:latin typeface="Times New Roman"/>
                          <a:ea typeface="Batang"/>
                        </a:rPr>
                        <a:t>5</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Check_reminder</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Every Monday, Wednesday, Friday, Sunday at 9 PM </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a:solidFill>
                            <a:srgbClr val="000000"/>
                          </a:solidFill>
                          <a:latin typeface="Times New Roman"/>
                          <a:ea typeface="Batang"/>
                        </a:rPr>
                        <a:t>Temperature, Latitude, BPM, Longitude, Medicine File</a:t>
                      </a:r>
                      <a:endParaRPr lang="en-IN" sz="160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dirty="0">
                          <a:solidFill>
                            <a:srgbClr val="000000"/>
                          </a:solidFill>
                          <a:latin typeface="Times New Roman"/>
                          <a:ea typeface="Batang"/>
                        </a:rPr>
                        <a:t>Reminds family member to check user uploads.</a:t>
                      </a:r>
                      <a:endParaRPr lang="en-IN" sz="1600" dirty="0">
                        <a:solidFill>
                          <a:srgbClr val="000000"/>
                        </a:solidFill>
                        <a:latin typeface="Times New Roman"/>
                        <a:ea typeface="Batang"/>
                      </a:endParaRPr>
                    </a:p>
                  </a:txBody>
                  <a:tcPr marL="45493" marR="45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Content Placeholder 6"/>
          <p:cNvSpPr>
            <a:spLocks noGrp="1"/>
          </p:cNvSpPr>
          <p:nvPr>
            <p:ph idx="1"/>
          </p:nvPr>
        </p:nvSpPr>
        <p:spPr>
          <a:xfrm>
            <a:off x="0" y="6208535"/>
            <a:ext cx="1114404" cy="649465"/>
          </a:xfrm>
        </p:spPr>
        <p:txBody>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642918"/>
          </a:xfrm>
        </p:spPr>
        <p:txBody>
          <a:bodyPr>
            <a:normAutofit/>
          </a:bodyPr>
          <a:lstStyle/>
          <a:p>
            <a:pPr algn="ctr"/>
            <a:r>
              <a:rPr lang="en-US" sz="3200" dirty="0" smtClean="0">
                <a:solidFill>
                  <a:schemeClr val="tx1"/>
                </a:solidFill>
              </a:rPr>
              <a:t>Component 1 - IOT System</a:t>
            </a:r>
            <a:endParaRPr lang="en-IN" sz="3200" dirty="0">
              <a:solidFill>
                <a:schemeClr val="tx1"/>
              </a:solidFill>
            </a:endParaRPr>
          </a:p>
        </p:txBody>
      </p:sp>
      <p:pic>
        <p:nvPicPr>
          <p:cNvPr id="4" name="Content Placeholder 3"/>
          <p:cNvPicPr>
            <a:picLocks noGrp="1"/>
          </p:cNvPicPr>
          <p:nvPr>
            <p:ph idx="1"/>
          </p:nvPr>
        </p:nvPicPr>
        <p:blipFill>
          <a:blip r:embed="rId2"/>
          <a:srcRect/>
          <a:stretch>
            <a:fillRect/>
          </a:stretch>
        </p:blipFill>
        <p:spPr bwMode="auto">
          <a:xfrm>
            <a:off x="0" y="571480"/>
            <a:ext cx="9144000" cy="628652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14356"/>
          </a:xfrm>
        </p:spPr>
        <p:txBody>
          <a:bodyPr>
            <a:normAutofit/>
          </a:bodyPr>
          <a:lstStyle/>
          <a:p>
            <a:pPr algn="ctr"/>
            <a:r>
              <a:rPr lang="en-US" sz="3200" dirty="0" smtClean="0">
                <a:solidFill>
                  <a:schemeClr val="tx1"/>
                </a:solidFill>
              </a:rPr>
              <a:t>Component 1 - IOT System</a:t>
            </a:r>
            <a:endParaRPr lang="en-IN" sz="3200" dirty="0"/>
          </a:p>
        </p:txBody>
      </p:sp>
      <p:pic>
        <p:nvPicPr>
          <p:cNvPr id="4" name="Content Placeholder 3" descr="circuit_word.png"/>
          <p:cNvPicPr>
            <a:picLocks noGrp="1"/>
          </p:cNvPicPr>
          <p:nvPr>
            <p:ph idx="1"/>
          </p:nvPr>
        </p:nvPicPr>
        <p:blipFill>
          <a:blip r:embed="rId2"/>
          <a:stretch>
            <a:fillRect/>
          </a:stretch>
        </p:blipFill>
        <p:spPr>
          <a:xfrm>
            <a:off x="0" y="1109299"/>
            <a:ext cx="9144000" cy="2605454"/>
          </a:xfrm>
          <a:prstGeom prst="rect">
            <a:avLst/>
          </a:prstGeom>
        </p:spPr>
      </p:pic>
      <p:pic>
        <p:nvPicPr>
          <p:cNvPr id="5" name="Picture 4" descr="iot_system.jpg"/>
          <p:cNvPicPr/>
          <p:nvPr/>
        </p:nvPicPr>
        <p:blipFill>
          <a:blip r:embed="rId3" cstate="print"/>
          <a:stretch>
            <a:fillRect/>
          </a:stretch>
        </p:blipFill>
        <p:spPr>
          <a:xfrm>
            <a:off x="0" y="3786191"/>
            <a:ext cx="9144000" cy="30718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642918"/>
          </a:xfrm>
        </p:spPr>
        <p:txBody>
          <a:bodyPr>
            <a:normAutofit/>
          </a:bodyPr>
          <a:lstStyle/>
          <a:p>
            <a:pPr algn="ctr"/>
            <a:r>
              <a:rPr lang="en-US" sz="3200" dirty="0" smtClean="0">
                <a:solidFill>
                  <a:schemeClr val="tx1"/>
                </a:solidFill>
              </a:rPr>
              <a:t>Component 1 - IOT System</a:t>
            </a:r>
            <a:endParaRPr lang="en-IN" sz="3200" dirty="0"/>
          </a:p>
        </p:txBody>
      </p:sp>
      <p:pic>
        <p:nvPicPr>
          <p:cNvPr id="4" name="Content Placeholder 3"/>
          <p:cNvPicPr>
            <a:picLocks noGrp="1"/>
          </p:cNvPicPr>
          <p:nvPr>
            <p:ph idx="1"/>
          </p:nvPr>
        </p:nvPicPr>
        <p:blipFill>
          <a:blip r:embed="rId2"/>
          <a:srcRect/>
          <a:stretch>
            <a:fillRect/>
          </a:stretch>
        </p:blipFill>
        <p:spPr bwMode="auto">
          <a:xfrm>
            <a:off x="0" y="642918"/>
            <a:ext cx="4500562" cy="4177852"/>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214810" y="642918"/>
            <a:ext cx="4929190" cy="4214842"/>
          </a:xfrm>
          <a:prstGeom prst="rect">
            <a:avLst/>
          </a:prstGeom>
          <a:noFill/>
          <a:ln w="9525">
            <a:noFill/>
            <a:miter lim="800000"/>
            <a:headEnd/>
            <a:tailEnd/>
          </a:ln>
        </p:spPr>
      </p:pic>
      <p:sp>
        <p:nvSpPr>
          <p:cNvPr id="6" name="Rectangle 5"/>
          <p:cNvSpPr/>
          <p:nvPr/>
        </p:nvSpPr>
        <p:spPr>
          <a:xfrm>
            <a:off x="0" y="4929198"/>
            <a:ext cx="4214810" cy="9286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Visualization of uploaded BPM values</a:t>
            </a:r>
            <a:endParaRPr lang="en-IN" dirty="0" smtClean="0">
              <a:solidFill>
                <a:schemeClr val="tx1"/>
              </a:solidFill>
            </a:endParaRPr>
          </a:p>
          <a:p>
            <a:pPr algn="ctr"/>
            <a:endParaRPr lang="en-IN" dirty="0">
              <a:solidFill>
                <a:schemeClr val="tx1"/>
              </a:solidFill>
            </a:endParaRPr>
          </a:p>
        </p:txBody>
      </p:sp>
      <p:sp>
        <p:nvSpPr>
          <p:cNvPr id="7" name="Rectangle 6"/>
          <p:cNvSpPr/>
          <p:nvPr/>
        </p:nvSpPr>
        <p:spPr>
          <a:xfrm>
            <a:off x="4572000" y="4857760"/>
            <a:ext cx="4572000" cy="9286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Visualization of uploaded Temperature values</a:t>
            </a:r>
            <a:endParaRPr lang="en-IN" dirty="0" smtClean="0">
              <a:solidFill>
                <a:schemeClr val="tx1"/>
              </a:solidFill>
            </a:endParaRPr>
          </a:p>
          <a:p>
            <a:pPr algn="ctr"/>
            <a:endParaRPr lang="en-IN"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277</TotalTime>
  <Words>629</Words>
  <Application>Microsoft Office PowerPoint</Application>
  <PresentationFormat>On-screen Show (4:3)</PresentationFormat>
  <Paragraphs>127</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Concourse</vt:lpstr>
      <vt:lpstr>Document</vt:lpstr>
      <vt:lpstr>IOT based Health Monitoring System for Elderly</vt:lpstr>
      <vt:lpstr>Slide 2</vt:lpstr>
      <vt:lpstr>The 4 components of project </vt:lpstr>
      <vt:lpstr>Architecture of the proposed work</vt:lpstr>
      <vt:lpstr>Data uploaded to Thingspeak Cloud </vt:lpstr>
      <vt:lpstr>E-mail alerts send by IFTTT events </vt:lpstr>
      <vt:lpstr>Component 1 - IOT System</vt:lpstr>
      <vt:lpstr>Component 1 - IOT System</vt:lpstr>
      <vt:lpstr>Component 1 - IOT System</vt:lpstr>
      <vt:lpstr>Email alerts send by System</vt:lpstr>
      <vt:lpstr>Alert send based on BPM values</vt:lpstr>
      <vt:lpstr>Component 2 - Android Application Mydemo15 </vt:lpstr>
      <vt:lpstr>Application Screenshots</vt:lpstr>
      <vt:lpstr>Getting Location based on Latitude and Longitude from uploaded data</vt:lpstr>
      <vt:lpstr>Alert sent when alarm is turned off</vt:lpstr>
      <vt:lpstr>Component 3 - Android Application Mydemo12</vt:lpstr>
      <vt:lpstr>Screenshots of application</vt:lpstr>
      <vt:lpstr>Setting up repeating reminder</vt:lpstr>
      <vt:lpstr>Component 4 – Web application based on Mamdani linguist rules </vt:lpstr>
      <vt:lpstr>Sources for rules used in risk  identification</vt:lpstr>
      <vt:lpstr>Mail of acceptance for factors included</vt:lpstr>
      <vt:lpstr>Screenshots of application</vt:lpstr>
      <vt:lpstr>Working on computer/mobile</vt:lpstr>
      <vt:lpstr>Conclusion, Limitations and Scope for future Work </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Support System</dc:title>
  <dc:creator>lenovo</dc:creator>
  <cp:lastModifiedBy>lenovo</cp:lastModifiedBy>
  <cp:revision>40</cp:revision>
  <dcterms:created xsi:type="dcterms:W3CDTF">2018-02-08T05:21:38Z</dcterms:created>
  <dcterms:modified xsi:type="dcterms:W3CDTF">2018-04-12T16:23:50Z</dcterms:modified>
</cp:coreProperties>
</file>