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97EFB8-480C-4B3E-AECC-C448FC07A4B0}"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B58B7D-59BC-4353-92F0-EF6D5800674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7EFB8-480C-4B3E-AECC-C448FC07A4B0}"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B58B7D-59BC-4353-92F0-EF6D5800674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7EFB8-480C-4B3E-AECC-C448FC07A4B0}"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B58B7D-59BC-4353-92F0-EF6D5800674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7EFB8-480C-4B3E-AECC-C448FC07A4B0}"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B58B7D-59BC-4353-92F0-EF6D5800674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397EFB8-480C-4B3E-AECC-C448FC07A4B0}"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B58B7D-59BC-4353-92F0-EF6D5800674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97EFB8-480C-4B3E-AECC-C448FC07A4B0}" type="datetimeFigureOut">
              <a:rPr lang="en-IN" smtClean="0"/>
              <a:t>27-09-2017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B58B7D-59BC-4353-92F0-EF6D5800674E}"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97EFB8-480C-4B3E-AECC-C448FC07A4B0}" type="datetimeFigureOut">
              <a:rPr lang="en-IN" smtClean="0"/>
              <a:t>27-09-2017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B58B7D-59BC-4353-92F0-EF6D5800674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7EFB8-480C-4B3E-AECC-C448FC07A4B0}" type="datetimeFigureOut">
              <a:rPr lang="en-IN" smtClean="0"/>
              <a:t>27-09-2017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B58B7D-59BC-4353-92F0-EF6D5800674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7EFB8-480C-4B3E-AECC-C448FC07A4B0}" type="datetimeFigureOut">
              <a:rPr lang="en-IN" smtClean="0"/>
              <a:t>27-09-2017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B58B7D-59BC-4353-92F0-EF6D5800674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397EFB8-480C-4B3E-AECC-C448FC07A4B0}" type="datetimeFigureOut">
              <a:rPr lang="en-IN" smtClean="0"/>
              <a:t>27-09-2017</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9B58B7D-59BC-4353-92F0-EF6D5800674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7EFB8-480C-4B3E-AECC-C448FC07A4B0}" type="datetimeFigureOut">
              <a:rPr lang="en-IN" smtClean="0"/>
              <a:t>27-09-2017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B58B7D-59BC-4353-92F0-EF6D5800674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397EFB8-480C-4B3E-AECC-C448FC07A4B0}" type="datetimeFigureOut">
              <a:rPr lang="en-IN" smtClean="0"/>
              <a:t>27-09-2017</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9B58B7D-59BC-4353-92F0-EF6D5800674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3140968"/>
            <a:ext cx="7772400" cy="1470025"/>
          </a:xfrm>
        </p:spPr>
        <p:txBody>
          <a:bodyPr/>
          <a:lstStyle/>
          <a:p>
            <a:r>
              <a:rPr lang="en-US" dirty="0" smtClean="0"/>
              <a:t>Design and Analysis of Shock Absorber of a Two Wheeler</a:t>
            </a:r>
            <a:endParaRPr lang="en-IN" dirty="0"/>
          </a:p>
        </p:txBody>
      </p:sp>
      <p:sp>
        <p:nvSpPr>
          <p:cNvPr id="3" name="Subtitle 2"/>
          <p:cNvSpPr>
            <a:spLocks noGrp="1"/>
          </p:cNvSpPr>
          <p:nvPr>
            <p:ph type="subTitle" idx="1"/>
          </p:nvPr>
        </p:nvSpPr>
        <p:spPr>
          <a:xfrm>
            <a:off x="4572000" y="5661248"/>
            <a:ext cx="4352528" cy="913656"/>
          </a:xfrm>
        </p:spPr>
        <p:txBody>
          <a:bodyPr>
            <a:normAutofit/>
          </a:bodyPr>
          <a:lstStyle/>
          <a:p>
            <a:r>
              <a:rPr lang="en-US" dirty="0" smtClean="0"/>
              <a:t>Submitted by</a:t>
            </a:r>
          </a:p>
          <a:p>
            <a:r>
              <a:rPr lang="en-US" dirty="0" err="1" smtClean="0"/>
              <a:t>Sargam</a:t>
            </a:r>
            <a:r>
              <a:rPr lang="en-US" dirty="0"/>
              <a:t> </a:t>
            </a:r>
            <a:r>
              <a:rPr lang="en-US" dirty="0" smtClean="0"/>
              <a:t>Arora-1BME0102</a:t>
            </a:r>
          </a:p>
          <a:p>
            <a:r>
              <a:rPr lang="en-US" dirty="0" smtClean="0"/>
              <a:t>Nikhil </a:t>
            </a:r>
            <a:r>
              <a:rPr lang="en-US" dirty="0" err="1" smtClean="0"/>
              <a:t>Pandita</a:t>
            </a:r>
            <a:r>
              <a:rPr lang="en-US" dirty="0" smtClean="0"/>
              <a:t>- 14BME0133</a:t>
            </a:r>
            <a:endParaRPr lang="en-IN" dirty="0"/>
          </a:p>
        </p:txBody>
      </p:sp>
      <p:sp>
        <p:nvSpPr>
          <p:cNvPr id="5" name="TextBox 4"/>
          <p:cNvSpPr txBox="1"/>
          <p:nvPr/>
        </p:nvSpPr>
        <p:spPr>
          <a:xfrm>
            <a:off x="1835696" y="836712"/>
            <a:ext cx="5760640" cy="923330"/>
          </a:xfrm>
          <a:prstGeom prst="rect">
            <a:avLst/>
          </a:prstGeom>
          <a:noFill/>
        </p:spPr>
        <p:txBody>
          <a:bodyPr wrap="square" rtlCol="0">
            <a:spAutoFit/>
          </a:bodyPr>
          <a:lstStyle/>
          <a:p>
            <a:pPr algn="ctr"/>
            <a:r>
              <a:rPr lang="en-US" dirty="0" smtClean="0"/>
              <a:t>MEE305</a:t>
            </a:r>
          </a:p>
          <a:p>
            <a:pPr algn="ctr"/>
            <a:r>
              <a:rPr lang="en-US" dirty="0" smtClean="0"/>
              <a:t>DESIGN PROJECT</a:t>
            </a:r>
          </a:p>
          <a:p>
            <a:pPr algn="ctr"/>
            <a:r>
              <a:rPr lang="en-US" dirty="0" smtClean="0"/>
              <a:t>Review 1</a:t>
            </a:r>
            <a:endParaRPr lang="en-IN" dirty="0"/>
          </a:p>
        </p:txBody>
      </p:sp>
    </p:spTree>
    <p:extLst>
      <p:ext uri="{BB962C8B-B14F-4D97-AF65-F5344CB8AC3E}">
        <p14:creationId xmlns:p14="http://schemas.microsoft.com/office/powerpoint/2010/main" val="481578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441" y="332656"/>
            <a:ext cx="7520940" cy="548640"/>
          </a:xfrm>
        </p:spPr>
        <p:txBody>
          <a:bodyPr/>
          <a:lstStyle/>
          <a:p>
            <a:pPr algn="ctr"/>
            <a:r>
              <a:rPr lang="en-US" dirty="0" smtClean="0"/>
              <a:t>4.) NUT</a:t>
            </a:r>
            <a:endParaRPr lang="en-IN" dirty="0"/>
          </a:p>
        </p:txBody>
      </p:sp>
      <p:sp>
        <p:nvSpPr>
          <p:cNvPr id="3" name="Content Placeholder 2"/>
          <p:cNvSpPr>
            <a:spLocks noGrp="1"/>
          </p:cNvSpPr>
          <p:nvPr>
            <p:ph idx="1"/>
          </p:nvPr>
        </p:nvSpPr>
        <p:spPr/>
        <p:txBody>
          <a:bodyPr/>
          <a:lstStyle/>
          <a:p>
            <a:r>
              <a:rPr lang="en-US" dirty="0" smtClean="0">
                <a:latin typeface="Segoe UI" pitchFamily="34" charset="0"/>
                <a:ea typeface="Segoe UI" pitchFamily="34" charset="0"/>
                <a:cs typeface="Segoe UI" pitchFamily="34" charset="0"/>
              </a:rPr>
              <a:t>The Nut has 12 teeth and is tapered at an angle of 15 degrees.</a:t>
            </a:r>
          </a:p>
          <a:p>
            <a:r>
              <a:rPr lang="en-US" dirty="0" smtClean="0">
                <a:latin typeface="Segoe UI" pitchFamily="34" charset="0"/>
                <a:ea typeface="Segoe UI" pitchFamily="34" charset="0"/>
                <a:cs typeface="Segoe UI" pitchFamily="34" charset="0"/>
              </a:rPr>
              <a:t>It is made up of Steel, with a top coating of Low Gloss Plastic</a:t>
            </a:r>
            <a:endParaRPr lang="en-IN" dirty="0">
              <a:latin typeface="Segoe UI" pitchFamily="34" charset="0"/>
              <a:ea typeface="Segoe UI" pitchFamily="34" charset="0"/>
              <a:cs typeface="Segoe U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2286118"/>
            <a:ext cx="4625916" cy="3355795"/>
          </a:xfrm>
          <a:prstGeom prst="rect">
            <a:avLst/>
          </a:prstGeom>
        </p:spPr>
      </p:pic>
    </p:spTree>
    <p:extLst>
      <p:ext uri="{BB962C8B-B14F-4D97-AF65-F5344CB8AC3E}">
        <p14:creationId xmlns:p14="http://schemas.microsoft.com/office/powerpoint/2010/main" val="3578241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0080" y="1100138"/>
            <a:ext cx="5386064" cy="3579812"/>
          </a:xfrm>
        </p:spPr>
      </p:pic>
      <p:sp>
        <p:nvSpPr>
          <p:cNvPr id="5" name="TextBox 4"/>
          <p:cNvSpPr txBox="1"/>
          <p:nvPr/>
        </p:nvSpPr>
        <p:spPr>
          <a:xfrm>
            <a:off x="3275856" y="4293096"/>
            <a:ext cx="1997406" cy="369332"/>
          </a:xfrm>
          <a:prstGeom prst="rect">
            <a:avLst/>
          </a:prstGeom>
          <a:noFill/>
        </p:spPr>
        <p:txBody>
          <a:bodyPr wrap="none" rtlCol="0">
            <a:spAutoFit/>
          </a:bodyPr>
          <a:lstStyle/>
          <a:p>
            <a:r>
              <a:rPr lang="en-US" dirty="0" smtClean="0"/>
              <a:t>The final assembly</a:t>
            </a:r>
            <a:endParaRPr lang="en-IN" dirty="0"/>
          </a:p>
        </p:txBody>
      </p:sp>
    </p:spTree>
    <p:extLst>
      <p:ext uri="{BB962C8B-B14F-4D97-AF65-F5344CB8AC3E}">
        <p14:creationId xmlns:p14="http://schemas.microsoft.com/office/powerpoint/2010/main" val="1124776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a:t>
            </a:r>
            <a:endParaRPr lang="en-IN" dirty="0"/>
          </a:p>
        </p:txBody>
      </p:sp>
      <p:sp>
        <p:nvSpPr>
          <p:cNvPr id="3" name="Content Placeholder 2"/>
          <p:cNvSpPr>
            <a:spLocks noGrp="1"/>
          </p:cNvSpPr>
          <p:nvPr>
            <p:ph idx="1"/>
          </p:nvPr>
        </p:nvSpPr>
        <p:spPr/>
        <p:txBody>
          <a:bodyPr/>
          <a:lstStyle/>
          <a:p>
            <a:r>
              <a:rPr lang="en-US" b="0" dirty="0" smtClean="0">
                <a:latin typeface="Segoe UI" pitchFamily="34" charset="0"/>
                <a:ea typeface="Segoe UI" pitchFamily="34" charset="0"/>
                <a:cs typeface="Segoe UI" pitchFamily="34" charset="0"/>
              </a:rPr>
              <a:t>     The </a:t>
            </a:r>
            <a:r>
              <a:rPr lang="en-US" b="0" dirty="0">
                <a:latin typeface="Segoe UI" pitchFamily="34" charset="0"/>
                <a:ea typeface="Segoe UI" pitchFamily="34" charset="0"/>
                <a:cs typeface="Segoe UI" pitchFamily="34" charset="0"/>
              </a:rPr>
              <a:t>model was designed as shown above in </a:t>
            </a:r>
            <a:r>
              <a:rPr lang="en-US" b="0" dirty="0" err="1">
                <a:latin typeface="Segoe UI" pitchFamily="34" charset="0"/>
                <a:ea typeface="Segoe UI" pitchFamily="34" charset="0"/>
                <a:cs typeface="Segoe UI" pitchFamily="34" charset="0"/>
              </a:rPr>
              <a:t>Solidworks</a:t>
            </a:r>
            <a:r>
              <a:rPr lang="en-US" b="0" dirty="0">
                <a:latin typeface="Segoe UI" pitchFamily="34" charset="0"/>
                <a:ea typeface="Segoe UI" pitchFamily="34" charset="0"/>
                <a:cs typeface="Segoe UI" pitchFamily="34" charset="0"/>
              </a:rPr>
              <a:t> and then imported into ANSYS Workbench for evaluation of stress and deflection of its various components. The “Assembly” file from DSS environment had to be first translated into a “PARA” file, which was then imported into the “ANSYS -Mechanical APDL” environment for further stress analysis.</a:t>
            </a:r>
            <a:endParaRPr lang="en-IN" b="0" dirty="0">
              <a:latin typeface="Segoe UI" pitchFamily="34" charset="0"/>
              <a:ea typeface="Segoe UI" pitchFamily="34" charset="0"/>
              <a:cs typeface="Segoe UI" pitchFamily="34" charset="0"/>
            </a:endParaRPr>
          </a:p>
          <a:p>
            <a:r>
              <a:rPr lang="en-US" b="0" dirty="0" smtClean="0">
                <a:latin typeface="Segoe UI" pitchFamily="34" charset="0"/>
                <a:ea typeface="Segoe UI" pitchFamily="34" charset="0"/>
                <a:cs typeface="Segoe UI" pitchFamily="34" charset="0"/>
              </a:rPr>
              <a:t>      Until </a:t>
            </a:r>
            <a:r>
              <a:rPr lang="en-US" b="0" dirty="0">
                <a:latin typeface="Segoe UI" pitchFamily="34" charset="0"/>
                <a:ea typeface="Segoe UI" pitchFamily="34" charset="0"/>
                <a:cs typeface="Segoe UI" pitchFamily="34" charset="0"/>
              </a:rPr>
              <a:t>now, the analysis has been done on the conventional spring material, </a:t>
            </a:r>
            <a:r>
              <a:rPr lang="en-US" b="0" dirty="0" err="1">
                <a:latin typeface="Segoe UI" pitchFamily="34" charset="0"/>
                <a:ea typeface="Segoe UI" pitchFamily="34" charset="0"/>
                <a:cs typeface="Segoe UI" pitchFamily="34" charset="0"/>
              </a:rPr>
              <a:t>ie</a:t>
            </a:r>
            <a:r>
              <a:rPr lang="en-US" b="0" dirty="0">
                <a:latin typeface="Segoe UI" pitchFamily="34" charset="0"/>
                <a:ea typeface="Segoe UI" pitchFamily="34" charset="0"/>
                <a:cs typeface="Segoe UI" pitchFamily="34" charset="0"/>
              </a:rPr>
              <a:t>, stainless steel. The minimum deflection has been found out to be 1.9713 mm.</a:t>
            </a:r>
            <a:endParaRPr lang="en-IN" b="0" dirty="0">
              <a:latin typeface="Segoe UI" pitchFamily="34" charset="0"/>
              <a:ea typeface="Segoe UI" pitchFamily="34" charset="0"/>
              <a:cs typeface="Segoe UI" pitchFamily="34" charset="0"/>
            </a:endParaRPr>
          </a:p>
          <a:p>
            <a:r>
              <a:rPr lang="en-US" b="0" dirty="0">
                <a:latin typeface="Segoe UI" pitchFamily="34" charset="0"/>
                <a:ea typeface="Segoe UI" pitchFamily="34" charset="0"/>
                <a:cs typeface="Segoe UI" pitchFamily="34" charset="0"/>
              </a:rPr>
              <a:t> </a:t>
            </a:r>
            <a:endParaRPr lang="en-IN" b="0" dirty="0">
              <a:latin typeface="Segoe UI" pitchFamily="34" charset="0"/>
              <a:ea typeface="Segoe UI" pitchFamily="34" charset="0"/>
              <a:cs typeface="Segoe UI" pitchFamily="34" charset="0"/>
            </a:endParaRPr>
          </a:p>
          <a:p>
            <a:r>
              <a:rPr lang="en-US" b="0" dirty="0" smtClean="0">
                <a:latin typeface="Segoe UI" pitchFamily="34" charset="0"/>
                <a:ea typeface="Segoe UI" pitchFamily="34" charset="0"/>
                <a:cs typeface="Segoe UI" pitchFamily="34" charset="0"/>
              </a:rPr>
              <a:t>       And </a:t>
            </a:r>
            <a:r>
              <a:rPr lang="en-US" b="0" dirty="0">
                <a:latin typeface="Segoe UI" pitchFamily="34" charset="0"/>
                <a:ea typeface="Segoe UI" pitchFamily="34" charset="0"/>
                <a:cs typeface="Segoe UI" pitchFamily="34" charset="0"/>
              </a:rPr>
              <a:t>the highest deflection has been found out to be 18.4931 mm.</a:t>
            </a:r>
            <a:endParaRPr lang="en-IN" b="0" dirty="0">
              <a:latin typeface="Segoe UI" pitchFamily="34" charset="0"/>
              <a:ea typeface="Segoe UI" pitchFamily="34" charset="0"/>
              <a:cs typeface="Segoe UI" pitchFamily="34" charset="0"/>
            </a:endParaRPr>
          </a:p>
          <a:p>
            <a:endParaRPr lang="en-IN" b="0" dirty="0">
              <a:latin typeface="Segoe UI" pitchFamily="34" charset="0"/>
              <a:ea typeface="Segoe UI" pitchFamily="34" charset="0"/>
              <a:cs typeface="Segoe U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788" y="3933056"/>
            <a:ext cx="5239482" cy="2724530"/>
          </a:xfrm>
          <a:prstGeom prst="rect">
            <a:avLst/>
          </a:prstGeom>
        </p:spPr>
      </p:pic>
    </p:spTree>
    <p:extLst>
      <p:ext uri="{BB962C8B-B14F-4D97-AF65-F5344CB8AC3E}">
        <p14:creationId xmlns:p14="http://schemas.microsoft.com/office/powerpoint/2010/main" val="346152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Scope for Review II</a:t>
            </a:r>
            <a:endParaRPr lang="en-IN" dirty="0"/>
          </a:p>
        </p:txBody>
      </p:sp>
      <p:sp>
        <p:nvSpPr>
          <p:cNvPr id="3" name="Content Placeholder 2"/>
          <p:cNvSpPr>
            <a:spLocks noGrp="1"/>
          </p:cNvSpPr>
          <p:nvPr>
            <p:ph idx="1"/>
          </p:nvPr>
        </p:nvSpPr>
        <p:spPr>
          <a:xfrm>
            <a:off x="827584" y="2420888"/>
            <a:ext cx="7520940" cy="3579849"/>
          </a:xfrm>
        </p:spPr>
        <p:txBody>
          <a:bodyPr/>
          <a:lstStyle/>
          <a:p>
            <a:r>
              <a:rPr lang="en-US" b="0" dirty="0" smtClean="0">
                <a:latin typeface="Segoe UI" pitchFamily="34" charset="0"/>
                <a:ea typeface="Segoe UI" pitchFamily="34" charset="0"/>
                <a:cs typeface="Segoe UI" pitchFamily="34" charset="0"/>
              </a:rPr>
              <a:t>      We </a:t>
            </a:r>
            <a:r>
              <a:rPr lang="en-US" b="0" dirty="0">
                <a:latin typeface="Segoe UI" pitchFamily="34" charset="0"/>
                <a:ea typeface="Segoe UI" pitchFamily="34" charset="0"/>
                <a:cs typeface="Segoe UI" pitchFamily="34" charset="0"/>
              </a:rPr>
              <a:t>aspire to develop such a solution to the aforementioned problem that could potentially cater to the modern day material engineering needs. The scope of the future study would be to add tests for stress failure analysis while changing the materials employed, from spring steel to viz. Phosphor </a:t>
            </a:r>
            <a:r>
              <a:rPr lang="en-US" b="0" dirty="0" err="1">
                <a:latin typeface="Segoe UI" pitchFamily="34" charset="0"/>
                <a:ea typeface="Segoe UI" pitchFamily="34" charset="0"/>
                <a:cs typeface="Segoe UI" pitchFamily="34" charset="0"/>
              </a:rPr>
              <a:t>Bronze,Monel</a:t>
            </a:r>
            <a:r>
              <a:rPr lang="en-US" b="0" dirty="0">
                <a:latin typeface="Segoe UI" pitchFamily="34" charset="0"/>
                <a:ea typeface="Segoe UI" pitchFamily="34" charset="0"/>
                <a:cs typeface="Segoe UI" pitchFamily="34" charset="0"/>
              </a:rPr>
              <a:t>, Carbon fiber, Beryllium Copper and Chromium-Steel.</a:t>
            </a:r>
            <a:endParaRPr lang="en-IN" b="0" dirty="0">
              <a:latin typeface="Segoe UI" pitchFamily="34" charset="0"/>
              <a:ea typeface="Segoe UI" pitchFamily="34" charset="0"/>
              <a:cs typeface="Segoe UI" pitchFamily="34" charset="0"/>
            </a:endParaRPr>
          </a:p>
          <a:p>
            <a:r>
              <a:rPr lang="en-US" dirty="0"/>
              <a:t> </a:t>
            </a:r>
            <a:endParaRPr lang="en-IN" dirty="0"/>
          </a:p>
          <a:p>
            <a:endParaRPr lang="en-IN" dirty="0"/>
          </a:p>
        </p:txBody>
      </p:sp>
    </p:spTree>
    <p:extLst>
      <p:ext uri="{BB962C8B-B14F-4D97-AF65-F5344CB8AC3E}">
        <p14:creationId xmlns:p14="http://schemas.microsoft.com/office/powerpoint/2010/main" val="183646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27584" y="1412776"/>
            <a:ext cx="7520940" cy="3579849"/>
          </a:xfrm>
        </p:spPr>
        <p:txBody>
          <a:bodyPr/>
          <a:lstStyle/>
          <a:p>
            <a:r>
              <a:rPr lang="en-US" sz="3200" b="0" dirty="0" smtClean="0"/>
              <a:t>   </a:t>
            </a:r>
            <a:r>
              <a:rPr lang="en-US" sz="3200" b="0" i="1" dirty="0" smtClean="0"/>
              <a:t>Other </a:t>
            </a:r>
            <a:r>
              <a:rPr lang="en-US" sz="3200" b="0" i="1" dirty="0"/>
              <a:t>recent developments pertaining to this project can be easily followed at </a:t>
            </a:r>
            <a:r>
              <a:rPr lang="en-US" sz="3200" dirty="0"/>
              <a:t>http://14BME0133.github.io/MEE305/ until the next discussion.</a:t>
            </a:r>
            <a:endParaRPr lang="en-IN" sz="3200" dirty="0"/>
          </a:p>
          <a:p>
            <a:endParaRPr lang="en-IN" dirty="0"/>
          </a:p>
        </p:txBody>
      </p:sp>
    </p:spTree>
    <p:extLst>
      <p:ext uri="{BB962C8B-B14F-4D97-AF65-F5344CB8AC3E}">
        <p14:creationId xmlns:p14="http://schemas.microsoft.com/office/powerpoint/2010/main" val="19830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204864"/>
            <a:ext cx="7520940" cy="548640"/>
          </a:xfrm>
        </p:spPr>
        <p:txBody>
          <a:bodyPr/>
          <a:lstStyle/>
          <a:p>
            <a:pPr algn="ctr"/>
            <a:r>
              <a:rPr lang="en-US" sz="9600" dirty="0" smtClean="0"/>
              <a:t>THANK YOU</a:t>
            </a:r>
            <a:endParaRPr lang="en-IN" sz="9600"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800891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87" y="1681792"/>
            <a:ext cx="4840309" cy="3579812"/>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202" y="980728"/>
            <a:ext cx="4293096" cy="4293096"/>
          </a:xfrm>
          <a:prstGeom prst="rect">
            <a:avLst/>
          </a:prstGeom>
        </p:spPr>
      </p:pic>
    </p:spTree>
    <p:extLst>
      <p:ext uri="{BB962C8B-B14F-4D97-AF65-F5344CB8AC3E}">
        <p14:creationId xmlns:p14="http://schemas.microsoft.com/office/powerpoint/2010/main" val="2107991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1119024"/>
          </a:xfrm>
        </p:spPr>
        <p:txBody>
          <a:bodyPr/>
          <a:lstStyle/>
          <a:p>
            <a:pPr algn="ctr"/>
            <a:r>
              <a:rPr lang="en-US" dirty="0" smtClean="0"/>
              <a:t>WHAT IS A SHOCK ABSORBER? AND WHAT IS ITS PURPOSE?</a:t>
            </a:r>
            <a:endParaRPr lang="en-IN" dirty="0"/>
          </a:p>
        </p:txBody>
      </p:sp>
      <p:sp>
        <p:nvSpPr>
          <p:cNvPr id="3" name="Content Placeholder 2"/>
          <p:cNvSpPr>
            <a:spLocks noGrp="1"/>
          </p:cNvSpPr>
          <p:nvPr>
            <p:ph idx="1"/>
          </p:nvPr>
        </p:nvSpPr>
        <p:spPr>
          <a:xfrm>
            <a:off x="395536" y="1772816"/>
            <a:ext cx="8092380" cy="3579849"/>
          </a:xfrm>
        </p:spPr>
        <p:txBody>
          <a:bodyPr>
            <a:normAutofit/>
          </a:bodyPr>
          <a:lstStyle/>
          <a:p>
            <a:r>
              <a:rPr lang="en-US" sz="2000" dirty="0">
                <a:latin typeface="Segoe UI" pitchFamily="34" charset="0"/>
                <a:ea typeface="Segoe UI" pitchFamily="34" charset="0"/>
                <a:cs typeface="Segoe UI" pitchFamily="34" charset="0"/>
              </a:rPr>
              <a:t>In a vehicle, shock absorbers reduce the effect of traveling over </a:t>
            </a:r>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rough</a:t>
            </a:r>
            <a:r>
              <a:rPr lang="en-US" sz="2000" dirty="0">
                <a:latin typeface="Segoe UI" pitchFamily="34" charset="0"/>
                <a:ea typeface="Segoe UI" pitchFamily="34" charset="0"/>
                <a:cs typeface="Segoe UI" pitchFamily="34" charset="0"/>
              </a:rPr>
              <a:t> </a:t>
            </a:r>
            <a:r>
              <a:rPr lang="en-US" sz="2000" dirty="0" smtClean="0">
                <a:latin typeface="Segoe UI" pitchFamily="34" charset="0"/>
                <a:ea typeface="Segoe UI" pitchFamily="34" charset="0"/>
                <a:cs typeface="Segoe UI" pitchFamily="34" charset="0"/>
              </a:rPr>
              <a:t>ground, leading</a:t>
            </a:r>
            <a:r>
              <a:rPr lang="en-US" sz="2000" dirty="0">
                <a:latin typeface="Segoe UI" pitchFamily="34" charset="0"/>
                <a:ea typeface="Segoe UI" pitchFamily="34" charset="0"/>
                <a:cs typeface="Segoe UI" pitchFamily="34" charset="0"/>
              </a:rPr>
              <a:t> to improved ride quality and vehicle </a:t>
            </a:r>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handling</a:t>
            </a:r>
            <a:r>
              <a:rPr lang="en-US" sz="2000" dirty="0">
                <a:latin typeface="Segoe UI" pitchFamily="34" charset="0"/>
                <a:ea typeface="Segoe UI" pitchFamily="34" charset="0"/>
                <a:cs typeface="Segoe UI" pitchFamily="34" charset="0"/>
              </a:rPr>
              <a:t>. While shock absorbers </a:t>
            </a:r>
            <a:r>
              <a:rPr lang="en-US" sz="2000" dirty="0" smtClean="0">
                <a:latin typeface="Segoe UI" pitchFamily="34" charset="0"/>
                <a:ea typeface="Segoe UI" pitchFamily="34" charset="0"/>
                <a:cs typeface="Segoe UI" pitchFamily="34" charset="0"/>
              </a:rPr>
              <a:t>serve the</a:t>
            </a:r>
            <a:r>
              <a:rPr lang="en-US" sz="2000" dirty="0">
                <a:latin typeface="Segoe UI" pitchFamily="34" charset="0"/>
                <a:ea typeface="Segoe UI" pitchFamily="34" charset="0"/>
                <a:cs typeface="Segoe UI" pitchFamily="34" charset="0"/>
              </a:rPr>
              <a:t> purpose of limiting </a:t>
            </a:r>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excessive</a:t>
            </a:r>
            <a:r>
              <a:rPr lang="en-US" sz="2000" dirty="0">
                <a:latin typeface="Segoe UI" pitchFamily="34" charset="0"/>
                <a:ea typeface="Segoe UI" pitchFamily="34" charset="0"/>
                <a:cs typeface="Segoe UI" pitchFamily="34" charset="0"/>
              </a:rPr>
              <a:t> suspension movement, their intended sole purpose</a:t>
            </a:r>
            <a:endParaRPr lang="en-IN" sz="2000" dirty="0">
              <a:latin typeface="Segoe UI" pitchFamily="34" charset="0"/>
              <a:ea typeface="Segoe UI" pitchFamily="34" charset="0"/>
              <a:cs typeface="Segoe UI" pitchFamily="34" charset="0"/>
            </a:endParaRPr>
          </a:p>
          <a:p>
            <a:r>
              <a:rPr lang="en-US" sz="2000" dirty="0">
                <a:latin typeface="Segoe UI" pitchFamily="34" charset="0"/>
                <a:ea typeface="Segoe UI" pitchFamily="34" charset="0"/>
                <a:cs typeface="Segoe UI" pitchFamily="34" charset="0"/>
              </a:rPr>
              <a:t>is to damp spring oscillations. </a:t>
            </a:r>
            <a:endParaRPr lang="en-IN" sz="20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93884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83568" y="1988840"/>
            <a:ext cx="7520940" cy="3579849"/>
          </a:xfrm>
        </p:spPr>
        <p:txBody>
          <a:bodyPr/>
          <a:lstStyle/>
          <a:p>
            <a:r>
              <a:rPr lang="en-US" dirty="0">
                <a:latin typeface="Segoe UI" pitchFamily="34" charset="0"/>
                <a:ea typeface="Segoe UI" pitchFamily="34" charset="0"/>
                <a:cs typeface="Segoe UI" pitchFamily="34" charset="0"/>
              </a:rPr>
              <a:t>Ideal springs </a:t>
            </a:r>
            <a:r>
              <a:rPr lang="en-US" dirty="0" smtClean="0">
                <a:latin typeface="Segoe UI" pitchFamily="34" charset="0"/>
                <a:ea typeface="Segoe UI" pitchFamily="34" charset="0"/>
                <a:cs typeface="Segoe UI" pitchFamily="34" charset="0"/>
              </a:rPr>
              <a:t>alone, however</a:t>
            </a:r>
            <a:r>
              <a:rPr lang="en-US" dirty="0">
                <a:latin typeface="Segoe UI" pitchFamily="34" charset="0"/>
                <a:ea typeface="Segoe UI" pitchFamily="34" charset="0"/>
                <a:cs typeface="Segoe UI" pitchFamily="34" charset="0"/>
              </a:rPr>
              <a:t>, are not shock absorbers, as springs only store </a:t>
            </a:r>
            <a:endParaRPr lang="en-US" dirty="0" smtClean="0">
              <a:latin typeface="Segoe UI" pitchFamily="34" charset="0"/>
              <a:ea typeface="Segoe UI" pitchFamily="34" charset="0"/>
              <a:cs typeface="Segoe UI" pitchFamily="34" charset="0"/>
            </a:endParaRPr>
          </a:p>
          <a:p>
            <a:r>
              <a:rPr lang="en-US" dirty="0" smtClean="0">
                <a:latin typeface="Segoe UI" pitchFamily="34" charset="0"/>
                <a:ea typeface="Segoe UI" pitchFamily="34" charset="0"/>
                <a:cs typeface="Segoe UI" pitchFamily="34" charset="0"/>
              </a:rPr>
              <a:t>and</a:t>
            </a:r>
            <a:r>
              <a:rPr lang="en-US" dirty="0">
                <a:latin typeface="Segoe UI" pitchFamily="34" charset="0"/>
                <a:ea typeface="Segoe UI" pitchFamily="34" charset="0"/>
                <a:cs typeface="Segoe UI" pitchFamily="34" charset="0"/>
              </a:rPr>
              <a:t> do not dissipate </a:t>
            </a:r>
            <a:r>
              <a:rPr lang="en-US" dirty="0" smtClean="0">
                <a:latin typeface="Segoe UI" pitchFamily="34" charset="0"/>
                <a:ea typeface="Segoe UI" pitchFamily="34" charset="0"/>
                <a:cs typeface="Segoe UI" pitchFamily="34" charset="0"/>
              </a:rPr>
              <a:t>or absorb</a:t>
            </a:r>
            <a:r>
              <a:rPr lang="en-US" dirty="0">
                <a:latin typeface="Segoe UI" pitchFamily="34" charset="0"/>
                <a:ea typeface="Segoe UI" pitchFamily="34" charset="0"/>
                <a:cs typeface="Segoe UI" pitchFamily="34" charset="0"/>
              </a:rPr>
              <a:t> energy. Vehicles typically employ both </a:t>
            </a:r>
            <a:endParaRPr lang="en-US" dirty="0" smtClean="0">
              <a:latin typeface="Segoe UI" pitchFamily="34" charset="0"/>
              <a:ea typeface="Segoe UI" pitchFamily="34" charset="0"/>
              <a:cs typeface="Segoe UI" pitchFamily="34" charset="0"/>
            </a:endParaRPr>
          </a:p>
          <a:p>
            <a:r>
              <a:rPr lang="en-US" dirty="0" smtClean="0">
                <a:latin typeface="Segoe UI" pitchFamily="34" charset="0"/>
                <a:ea typeface="Segoe UI" pitchFamily="34" charset="0"/>
                <a:cs typeface="Segoe UI" pitchFamily="34" charset="0"/>
              </a:rPr>
              <a:t>hydraulic</a:t>
            </a:r>
            <a:r>
              <a:rPr lang="en-US" dirty="0">
                <a:latin typeface="Segoe UI" pitchFamily="34" charset="0"/>
                <a:ea typeface="Segoe UI" pitchFamily="34" charset="0"/>
                <a:cs typeface="Segoe UI" pitchFamily="34" charset="0"/>
              </a:rPr>
              <a:t> shock absorbers </a:t>
            </a:r>
            <a:r>
              <a:rPr lang="en-US" dirty="0" smtClean="0">
                <a:latin typeface="Segoe UI" pitchFamily="34" charset="0"/>
                <a:ea typeface="Segoe UI" pitchFamily="34" charset="0"/>
                <a:cs typeface="Segoe UI" pitchFamily="34" charset="0"/>
              </a:rPr>
              <a:t>and springs</a:t>
            </a:r>
            <a:r>
              <a:rPr lang="en-US" dirty="0">
                <a:latin typeface="Segoe UI" pitchFamily="34" charset="0"/>
                <a:ea typeface="Segoe UI" pitchFamily="34" charset="0"/>
                <a:cs typeface="Segoe UI" pitchFamily="34" charset="0"/>
              </a:rPr>
              <a:t> or torsion bars. In this combination, </a:t>
            </a:r>
            <a:endParaRPr lang="en-US" dirty="0" smtClean="0">
              <a:latin typeface="Segoe UI" pitchFamily="34" charset="0"/>
              <a:ea typeface="Segoe UI" pitchFamily="34" charset="0"/>
              <a:cs typeface="Segoe UI" pitchFamily="34" charset="0"/>
            </a:endParaRPr>
          </a:p>
          <a:p>
            <a:r>
              <a:rPr lang="en-US" dirty="0" smtClean="0">
                <a:latin typeface="Segoe UI" pitchFamily="34" charset="0"/>
                <a:ea typeface="Segoe UI" pitchFamily="34" charset="0"/>
                <a:cs typeface="Segoe UI" pitchFamily="34" charset="0"/>
              </a:rPr>
              <a:t>"</a:t>
            </a:r>
            <a:r>
              <a:rPr lang="en-US" dirty="0">
                <a:latin typeface="Segoe UI" pitchFamily="34" charset="0"/>
                <a:ea typeface="Segoe UI" pitchFamily="34" charset="0"/>
                <a:cs typeface="Segoe UI" pitchFamily="34" charset="0"/>
              </a:rPr>
              <a:t>shock absorber" refers specifically </a:t>
            </a:r>
            <a:r>
              <a:rPr lang="en-US" dirty="0" smtClean="0">
                <a:latin typeface="Segoe UI" pitchFamily="34" charset="0"/>
                <a:ea typeface="Segoe UI" pitchFamily="34" charset="0"/>
                <a:cs typeface="Segoe UI" pitchFamily="34" charset="0"/>
              </a:rPr>
              <a:t>to the</a:t>
            </a:r>
            <a:r>
              <a:rPr lang="en-US" dirty="0">
                <a:latin typeface="Segoe UI" pitchFamily="34" charset="0"/>
                <a:ea typeface="Segoe UI" pitchFamily="34" charset="0"/>
                <a:cs typeface="Segoe UI" pitchFamily="34" charset="0"/>
              </a:rPr>
              <a:t> hydraulic piston that absorbs and </a:t>
            </a:r>
            <a:endParaRPr lang="en-US" dirty="0" smtClean="0">
              <a:latin typeface="Segoe UI" pitchFamily="34" charset="0"/>
              <a:ea typeface="Segoe UI" pitchFamily="34" charset="0"/>
              <a:cs typeface="Segoe UI" pitchFamily="34" charset="0"/>
            </a:endParaRPr>
          </a:p>
          <a:p>
            <a:r>
              <a:rPr lang="en-US" dirty="0" smtClean="0">
                <a:latin typeface="Segoe UI" pitchFamily="34" charset="0"/>
                <a:ea typeface="Segoe UI" pitchFamily="34" charset="0"/>
                <a:cs typeface="Segoe UI" pitchFamily="34" charset="0"/>
              </a:rPr>
              <a:t>dissipates</a:t>
            </a:r>
            <a:r>
              <a:rPr lang="en-US" dirty="0">
                <a:latin typeface="Segoe UI" pitchFamily="34" charset="0"/>
                <a:ea typeface="Segoe UI" pitchFamily="34" charset="0"/>
                <a:cs typeface="Segoe UI" pitchFamily="34" charset="0"/>
              </a:rPr>
              <a:t> vibration.</a:t>
            </a:r>
            <a:endParaRPr lang="en-IN" dirty="0">
              <a:latin typeface="Segoe UI" pitchFamily="34" charset="0"/>
              <a:ea typeface="Segoe UI" pitchFamily="34" charset="0"/>
              <a:cs typeface="Segoe UI" pitchFamily="34" charset="0"/>
            </a:endParaRPr>
          </a:p>
          <a:p>
            <a:endParaRPr lang="en-IN"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86130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AIM</a:t>
            </a:r>
            <a:endParaRPr lang="en-IN" dirty="0"/>
          </a:p>
        </p:txBody>
      </p:sp>
      <p:sp>
        <p:nvSpPr>
          <p:cNvPr id="3" name="Content Placeholder 2"/>
          <p:cNvSpPr>
            <a:spLocks noGrp="1"/>
          </p:cNvSpPr>
          <p:nvPr>
            <p:ph idx="1"/>
          </p:nvPr>
        </p:nvSpPr>
        <p:spPr>
          <a:xfrm>
            <a:off x="755576" y="1988840"/>
            <a:ext cx="7520940" cy="3579849"/>
          </a:xfrm>
        </p:spPr>
        <p:txBody>
          <a:bodyPr/>
          <a:lstStyle/>
          <a:p>
            <a:r>
              <a:rPr lang="en-US" dirty="0" smtClean="0">
                <a:latin typeface="Segoe UI" pitchFamily="34" charset="0"/>
                <a:ea typeface="Segoe UI" pitchFamily="34" charset="0"/>
                <a:cs typeface="Segoe UI" pitchFamily="34" charset="0"/>
              </a:rPr>
              <a:t>      The purpose of this Project is to design the Shock Absorber in </a:t>
            </a:r>
            <a:r>
              <a:rPr lang="en-US" dirty="0" err="1" smtClean="0">
                <a:latin typeface="Segoe UI" pitchFamily="34" charset="0"/>
                <a:ea typeface="Segoe UI" pitchFamily="34" charset="0"/>
                <a:cs typeface="Segoe UI" pitchFamily="34" charset="0"/>
              </a:rPr>
              <a:t>SolidWorks</a:t>
            </a:r>
            <a:r>
              <a:rPr lang="en-US" dirty="0" smtClean="0">
                <a:latin typeface="Segoe UI" pitchFamily="34" charset="0"/>
                <a:ea typeface="Segoe UI" pitchFamily="34" charset="0"/>
                <a:cs typeface="Segoe UI" pitchFamily="34" charset="0"/>
              </a:rPr>
              <a:t>, and do its Stress Analysis in </a:t>
            </a:r>
            <a:r>
              <a:rPr lang="en-US" dirty="0" err="1" smtClean="0">
                <a:latin typeface="Segoe UI" pitchFamily="34" charset="0"/>
                <a:ea typeface="Segoe UI" pitchFamily="34" charset="0"/>
                <a:cs typeface="Segoe UI" pitchFamily="34" charset="0"/>
              </a:rPr>
              <a:t>Ansys</a:t>
            </a:r>
            <a:r>
              <a:rPr lang="en-US" dirty="0" smtClean="0">
                <a:latin typeface="Segoe UI" pitchFamily="34" charset="0"/>
                <a:ea typeface="Segoe UI" pitchFamily="34" charset="0"/>
                <a:cs typeface="Segoe UI" pitchFamily="34" charset="0"/>
              </a:rPr>
              <a:t>. The Stress Analysis if first done for the conventional materials of the spring of the Shock Absorber, which will later be replaced by other materials, so as to find out the most optimum choice of material for the Shock Absorber</a:t>
            </a:r>
            <a:endParaRPr lang="en-IN"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51931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Modeling</a:t>
            </a:r>
            <a:r>
              <a:rPr lang="en-US" dirty="0"/>
              <a:t/>
            </a:r>
            <a:br>
              <a:rPr lang="en-US" dirty="0"/>
            </a:br>
            <a:r>
              <a:rPr lang="en-US" dirty="0" smtClean="0"/>
              <a:t>Components </a:t>
            </a:r>
            <a:r>
              <a:rPr lang="en-US" dirty="0" smtClean="0"/>
              <a:t>of a shock absorber</a:t>
            </a:r>
            <a:endParaRPr lang="en-IN" dirty="0"/>
          </a:p>
        </p:txBody>
      </p:sp>
      <p:sp>
        <p:nvSpPr>
          <p:cNvPr id="3" name="Content Placeholder 2"/>
          <p:cNvSpPr>
            <a:spLocks noGrp="1"/>
          </p:cNvSpPr>
          <p:nvPr>
            <p:ph idx="1"/>
          </p:nvPr>
        </p:nvSpPr>
        <p:spPr>
          <a:xfrm>
            <a:off x="899592" y="1700808"/>
            <a:ext cx="7520940" cy="3579849"/>
          </a:xfrm>
        </p:spPr>
        <p:txBody>
          <a:bodyPr/>
          <a:lstStyle/>
          <a:p>
            <a:r>
              <a:rPr lang="en-US" dirty="0" smtClean="0">
                <a:latin typeface="Segoe UI" pitchFamily="34" charset="0"/>
                <a:ea typeface="Segoe UI" pitchFamily="34" charset="0"/>
                <a:cs typeface="Segoe UI" pitchFamily="34" charset="0"/>
              </a:rPr>
              <a:t>A shock Absorber has 4 components, namely</a:t>
            </a:r>
          </a:p>
          <a:p>
            <a:pPr>
              <a:buFont typeface="Arial" pitchFamily="34" charset="0"/>
              <a:buChar char="•"/>
            </a:pPr>
            <a:r>
              <a:rPr lang="en-US" dirty="0" smtClean="0">
                <a:latin typeface="Segoe UI" pitchFamily="34" charset="0"/>
                <a:ea typeface="Segoe UI" pitchFamily="34" charset="0"/>
                <a:cs typeface="Segoe UI" pitchFamily="34" charset="0"/>
              </a:rPr>
              <a:t>Base</a:t>
            </a:r>
          </a:p>
          <a:p>
            <a:pPr>
              <a:buFont typeface="Arial" pitchFamily="34" charset="0"/>
              <a:buChar char="•"/>
            </a:pPr>
            <a:r>
              <a:rPr lang="en-US" dirty="0" smtClean="0">
                <a:latin typeface="Segoe UI" pitchFamily="34" charset="0"/>
                <a:ea typeface="Segoe UI" pitchFamily="34" charset="0"/>
                <a:cs typeface="Segoe UI" pitchFamily="34" charset="0"/>
              </a:rPr>
              <a:t>Top Rod</a:t>
            </a:r>
          </a:p>
          <a:p>
            <a:pPr>
              <a:buFont typeface="Arial" pitchFamily="34" charset="0"/>
              <a:buChar char="•"/>
            </a:pPr>
            <a:r>
              <a:rPr lang="en-US" dirty="0" smtClean="0">
                <a:latin typeface="Segoe UI" pitchFamily="34" charset="0"/>
                <a:ea typeface="Segoe UI" pitchFamily="34" charset="0"/>
                <a:cs typeface="Segoe UI" pitchFamily="34" charset="0"/>
              </a:rPr>
              <a:t>Spring</a:t>
            </a:r>
          </a:p>
          <a:p>
            <a:pPr>
              <a:buFont typeface="Arial" pitchFamily="34" charset="0"/>
              <a:buChar char="•"/>
            </a:pPr>
            <a:r>
              <a:rPr lang="en-US" dirty="0" smtClean="0">
                <a:latin typeface="Segoe UI" pitchFamily="34" charset="0"/>
                <a:ea typeface="Segoe UI" pitchFamily="34" charset="0"/>
                <a:cs typeface="Segoe UI" pitchFamily="34" charset="0"/>
              </a:rPr>
              <a:t>Nut</a:t>
            </a:r>
            <a:endParaRPr lang="en-IN"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2137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 BASE</a:t>
            </a:r>
            <a:endParaRPr lang="en-IN" dirty="0"/>
          </a:p>
        </p:txBody>
      </p:sp>
      <p:sp>
        <p:nvSpPr>
          <p:cNvPr id="3" name="Content Placeholder 2"/>
          <p:cNvSpPr>
            <a:spLocks noGrp="1"/>
          </p:cNvSpPr>
          <p:nvPr>
            <p:ph idx="1"/>
          </p:nvPr>
        </p:nvSpPr>
        <p:spPr/>
        <p:txBody>
          <a:bodyPr/>
          <a:lstStyle/>
          <a:p>
            <a:r>
              <a:rPr lang="en-US" dirty="0" smtClean="0"/>
              <a:t>It is made up of Polished </a:t>
            </a:r>
            <a:r>
              <a:rPr lang="en-US" dirty="0" err="1" smtClean="0"/>
              <a:t>Aluminium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060848"/>
            <a:ext cx="5505469" cy="3524748"/>
          </a:xfrm>
          <a:prstGeom prst="rect">
            <a:avLst/>
          </a:prstGeom>
        </p:spPr>
      </p:pic>
    </p:spTree>
    <p:extLst>
      <p:ext uri="{BB962C8B-B14F-4D97-AF65-F5344CB8AC3E}">
        <p14:creationId xmlns:p14="http://schemas.microsoft.com/office/powerpoint/2010/main" val="3676284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 Top ROD</a:t>
            </a:r>
            <a:endParaRPr lang="en-IN" dirty="0"/>
          </a:p>
        </p:txBody>
      </p:sp>
      <p:sp>
        <p:nvSpPr>
          <p:cNvPr id="3" name="Content Placeholder 2"/>
          <p:cNvSpPr>
            <a:spLocks noGrp="1"/>
          </p:cNvSpPr>
          <p:nvPr>
            <p:ph idx="1"/>
          </p:nvPr>
        </p:nvSpPr>
        <p:spPr/>
        <p:txBody>
          <a:bodyPr/>
          <a:lstStyle/>
          <a:p>
            <a:r>
              <a:rPr lang="en-US" dirty="0" smtClean="0">
                <a:latin typeface="Segoe UI" pitchFamily="34" charset="0"/>
                <a:ea typeface="Segoe UI" pitchFamily="34" charset="0"/>
                <a:cs typeface="Segoe UI" pitchFamily="34" charset="0"/>
              </a:rPr>
              <a:t>      The Top Rod is made up of  High Gloss </a:t>
            </a:r>
            <a:r>
              <a:rPr lang="en-US" dirty="0" err="1" smtClean="0">
                <a:latin typeface="Segoe UI" pitchFamily="34" charset="0"/>
                <a:ea typeface="Segoe UI" pitchFamily="34" charset="0"/>
                <a:cs typeface="Segoe UI" pitchFamily="34" charset="0"/>
              </a:rPr>
              <a:t>Aluminium</a:t>
            </a:r>
            <a:r>
              <a:rPr lang="en-US" dirty="0" smtClean="0">
                <a:latin typeface="Segoe UI" pitchFamily="34" charset="0"/>
                <a:ea typeface="Segoe UI" pitchFamily="34" charset="0"/>
                <a:cs typeface="Segoe UI" pitchFamily="34" charset="0"/>
              </a:rPr>
              <a:t> with a surface coating of Plastic.</a:t>
            </a:r>
          </a:p>
          <a:p>
            <a:r>
              <a:rPr lang="en-US" dirty="0" smtClean="0">
                <a:latin typeface="Segoe UI" pitchFamily="34" charset="0"/>
                <a:ea typeface="Segoe UI" pitchFamily="34" charset="0"/>
                <a:cs typeface="Segoe UI" pitchFamily="34" charset="0"/>
              </a:rPr>
              <a:t>      The length of the threads is </a:t>
            </a:r>
            <a:r>
              <a:rPr lang="en-US" dirty="0" err="1" smtClean="0">
                <a:latin typeface="Segoe UI" pitchFamily="34" charset="0"/>
                <a:ea typeface="Segoe UI" pitchFamily="34" charset="0"/>
                <a:cs typeface="Segoe UI" pitchFamily="34" charset="0"/>
              </a:rPr>
              <a:t>upto</a:t>
            </a:r>
            <a:r>
              <a:rPr lang="en-US" dirty="0" smtClean="0">
                <a:latin typeface="Segoe UI" pitchFamily="34" charset="0"/>
                <a:ea typeface="Segoe UI" pitchFamily="34" charset="0"/>
                <a:cs typeface="Segoe UI" pitchFamily="34" charset="0"/>
              </a:rPr>
              <a:t> 50mm with the pitch being 3 mm.</a:t>
            </a:r>
          </a:p>
          <a:p>
            <a:endParaRPr lang="en-IN" dirty="0">
              <a:latin typeface="Segoe UI" pitchFamily="34" charset="0"/>
              <a:ea typeface="Segoe UI" pitchFamily="34" charset="0"/>
              <a:cs typeface="Segoe U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791144"/>
            <a:ext cx="5857955" cy="2539051"/>
          </a:xfrm>
          <a:prstGeom prst="rect">
            <a:avLst/>
          </a:prstGeom>
        </p:spPr>
      </p:pic>
    </p:spTree>
    <p:extLst>
      <p:ext uri="{BB962C8B-B14F-4D97-AF65-F5344CB8AC3E}">
        <p14:creationId xmlns:p14="http://schemas.microsoft.com/office/powerpoint/2010/main" val="4071673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 SPRING</a:t>
            </a:r>
            <a:endParaRPr lang="en-IN" dirty="0"/>
          </a:p>
        </p:txBody>
      </p:sp>
      <p:sp>
        <p:nvSpPr>
          <p:cNvPr id="3" name="Content Placeholder 2"/>
          <p:cNvSpPr>
            <a:spLocks noGrp="1"/>
          </p:cNvSpPr>
          <p:nvPr>
            <p:ph idx="1"/>
          </p:nvPr>
        </p:nvSpPr>
        <p:spPr/>
        <p:txBody>
          <a:bodyPr/>
          <a:lstStyle/>
          <a:p>
            <a:r>
              <a:rPr lang="en-US" dirty="0" smtClean="0">
                <a:latin typeface="Segoe UI" pitchFamily="34" charset="0"/>
                <a:ea typeface="Segoe UI" pitchFamily="34" charset="0"/>
                <a:cs typeface="Segoe UI" pitchFamily="34" charset="0"/>
              </a:rPr>
              <a:t>The Spring is made up of Polished Steel, with a top coating of Medium Gloss Plastic</a:t>
            </a:r>
          </a:p>
          <a:p>
            <a:r>
              <a:rPr lang="en-US" dirty="0" smtClean="0">
                <a:latin typeface="Segoe UI" pitchFamily="34" charset="0"/>
                <a:ea typeface="Segoe UI" pitchFamily="34" charset="0"/>
                <a:cs typeface="Segoe UI" pitchFamily="34" charset="0"/>
              </a:rPr>
              <a:t>Its thickness is 7.25 mm, and it has 6 number of turns</a:t>
            </a:r>
            <a:endParaRPr lang="en-IN" dirty="0">
              <a:latin typeface="Segoe UI" pitchFamily="34" charset="0"/>
              <a:ea typeface="Segoe UI" pitchFamily="34" charset="0"/>
              <a:cs typeface="Segoe U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574" y="2564904"/>
            <a:ext cx="4648849" cy="2562583"/>
          </a:xfrm>
          <a:prstGeom prst="rect">
            <a:avLst/>
          </a:prstGeom>
        </p:spPr>
      </p:pic>
      <p:sp>
        <p:nvSpPr>
          <p:cNvPr id="5" name="Rectangle 4"/>
          <p:cNvSpPr/>
          <p:nvPr/>
        </p:nvSpPr>
        <p:spPr>
          <a:xfrm>
            <a:off x="2247574" y="5013176"/>
            <a:ext cx="4648849" cy="114311"/>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36208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236</TotalTime>
  <Words>422</Words>
  <Application>Microsoft Office PowerPoint</Application>
  <PresentationFormat>On-screen Show (4:3)</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Angles</vt:lpstr>
      <vt:lpstr>Design and Analysis of Shock Absorber of a Two Wheeler</vt:lpstr>
      <vt:lpstr>PowerPoint Presentation</vt:lpstr>
      <vt:lpstr>WHAT IS A SHOCK ABSORBER? AND WHAT IS ITS PURPOSE?</vt:lpstr>
      <vt:lpstr>PowerPoint Presentation</vt:lpstr>
      <vt:lpstr>PROJECT AIM</vt:lpstr>
      <vt:lpstr>Modeling Components of a shock absorber</vt:lpstr>
      <vt:lpstr>1.) BASE</vt:lpstr>
      <vt:lpstr>2.) Top ROD</vt:lpstr>
      <vt:lpstr>3.) SPRING</vt:lpstr>
      <vt:lpstr>4.) NUT</vt:lpstr>
      <vt:lpstr>PowerPoint Presentation</vt:lpstr>
      <vt:lpstr>Analysis</vt:lpstr>
      <vt:lpstr>Scope for Review II</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Shock Absorber of a Two Wheeler</dc:title>
  <dc:creator>Lenovo</dc:creator>
  <cp:lastModifiedBy>Lenovo</cp:lastModifiedBy>
  <cp:revision>8</cp:revision>
  <dcterms:created xsi:type="dcterms:W3CDTF">2017-09-27T04:10:31Z</dcterms:created>
  <dcterms:modified xsi:type="dcterms:W3CDTF">2017-09-27T09:57:59Z</dcterms:modified>
</cp:coreProperties>
</file>