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9620">
          <p15:clr>
            <a:srgbClr val="A4A3A4"/>
          </p15:clr>
        </p15:guide>
        <p15:guide id="2" pos="6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p:scale>
          <a:sx n="33" d="100"/>
          <a:sy n="33" d="100"/>
        </p:scale>
        <p:origin x="-1038" y="-72"/>
      </p:cViewPr>
      <p:guideLst>
        <p:guide orient="horz" pos="9620"/>
        <p:guide pos="6735"/>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smtClean="0"/>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05-05-2017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xmlns=""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05-05-2017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xmlns=""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05-05-2017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xmlns=""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05-05-2017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xmlns=""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smtClean="0"/>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pPr/>
              <a:t>05-05-2017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xmlns=""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pPr/>
              <a:t>05-05-2017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xmlns=""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pPr/>
              <a:t>05-05-2017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xmlns=""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pPr/>
              <a:t>05-05-2017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xmlns=""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pPr/>
              <a:t>05-05-2017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xmlns=""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smtClean="0"/>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pPr/>
              <a:t>05-05-2017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xmlns=""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smtClean="0"/>
              <a:t>Click icon to add picture</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pPr/>
              <a:t>05-05-2017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xmlns=""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pPr/>
              <a:t>05-05-2017</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pPr/>
              <a:t>‹#›</a:t>
            </a:fld>
            <a:endParaRPr lang="en-IN" dirty="0"/>
          </a:p>
        </p:txBody>
      </p:sp>
    </p:spTree>
    <p:extLst>
      <p:ext uri="{BB962C8B-B14F-4D97-AF65-F5344CB8AC3E}">
        <p14:creationId xmlns:p14="http://schemas.microsoft.com/office/powerpoint/2010/main" xmlns=""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sae.org/images/books/toc_pdfs/B981.pdf" TargetMode="External"/><Relationship Id="rId13" Type="http://schemas.openxmlformats.org/officeDocument/2006/relationships/image" Target="../media/image7.png"/><Relationship Id="rId18" Type="http://schemas.openxmlformats.org/officeDocument/2006/relationships/image" Target="../media/image12.jpeg"/><Relationship Id="rId3" Type="http://schemas.openxmlformats.org/officeDocument/2006/relationships/image" Target="../media/image1.png"/><Relationship Id="rId21" Type="http://schemas.openxmlformats.org/officeDocument/2006/relationships/image" Target="../media/image15.png"/><Relationship Id="rId7" Type="http://schemas.openxmlformats.org/officeDocument/2006/relationships/image" Target="../media/image5.pn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hyperlink" Target="mailto:nikhil.pandita2014@vit.ac.in" TargetMode="External"/><Relationship Id="rId16" Type="http://schemas.openxmlformats.org/officeDocument/2006/relationships/image" Target="../media/image10.jpeg"/><Relationship Id="rId20"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hyperlink" Target="https://www.raspberrypi.org/documentation/hardware" TargetMode="External"/><Relationship Id="rId5" Type="http://schemas.openxmlformats.org/officeDocument/2006/relationships/image" Target="../media/image3.png"/><Relationship Id="rId15" Type="http://schemas.openxmlformats.org/officeDocument/2006/relationships/image" Target="../media/image9.png"/><Relationship Id="rId23" Type="http://schemas.openxmlformats.org/officeDocument/2006/relationships/hyperlink" Target="http://14bme0133.github.io/MEE218" TargetMode="External"/><Relationship Id="rId10" Type="http://schemas.openxmlformats.org/officeDocument/2006/relationships/hyperlink" Target="http://docs.automotivelinux.org/" TargetMode="External"/><Relationship Id="rId19"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hyperlink" Target="http://www.autosar.org/" TargetMode="External"/><Relationship Id="rId14" Type="http://schemas.openxmlformats.org/officeDocument/2006/relationships/image" Target="../media/image8.png"/><Relationship Id="rId22"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812" y="365760"/>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3"/>
          <p:cNvSpPr txBox="1">
            <a:spLocks/>
          </p:cNvSpPr>
          <p:nvPr/>
        </p:nvSpPr>
        <p:spPr>
          <a:xfrm>
            <a:off x="2943226" y="365760"/>
            <a:ext cx="18080586" cy="1133856"/>
          </a:xfrm>
          <a:prstGeom prst="rect">
            <a:avLst/>
          </a:prstGeom>
        </p:spPr>
        <p:txBody>
          <a:bodyPr vert="horz" lIns="91440" tIns="45720" rIns="91440" bIns="45720" rtlCol="0" anchor="ctr">
            <a:norm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r>
              <a:rPr lang="en-US" sz="4800" dirty="0" smtClean="0"/>
              <a:t>Embedded In-Vehicle Authorization (</a:t>
            </a:r>
            <a:r>
              <a:rPr lang="en-US" sz="4800" dirty="0" err="1" smtClean="0"/>
              <a:t>EiVA</a:t>
            </a:r>
            <a:r>
              <a:rPr lang="en-US" sz="4800" dirty="0" smtClean="0"/>
              <a:t>)  </a:t>
            </a:r>
            <a:endParaRPr lang="en-IN" sz="4800" dirty="0"/>
          </a:p>
        </p:txBody>
      </p:sp>
      <p:sp>
        <p:nvSpPr>
          <p:cNvPr id="7" name="Text Placeholder 22"/>
          <p:cNvSpPr txBox="1">
            <a:spLocks/>
          </p:cNvSpPr>
          <p:nvPr/>
        </p:nvSpPr>
        <p:spPr>
          <a:xfrm>
            <a:off x="2993285" y="1352132"/>
            <a:ext cx="18390340" cy="692658"/>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4400" dirty="0" smtClean="0"/>
              <a:t>Nikhil </a:t>
            </a:r>
            <a:r>
              <a:rPr lang="en-US" sz="4400" dirty="0" err="1" smtClean="0"/>
              <a:t>Pandita</a:t>
            </a:r>
            <a:r>
              <a:rPr lang="en-US" sz="4400" dirty="0" smtClean="0"/>
              <a:t>| 14BME0133| Prof.  </a:t>
            </a:r>
            <a:r>
              <a:rPr lang="en-US" sz="4400" dirty="0" err="1" smtClean="0"/>
              <a:t>Vijaya</a:t>
            </a:r>
            <a:r>
              <a:rPr lang="en-US" sz="4400" dirty="0" smtClean="0"/>
              <a:t> Kumar| MEE308</a:t>
            </a:r>
            <a:endParaRPr lang="en-US" sz="4400" dirty="0"/>
          </a:p>
        </p:txBody>
      </p:sp>
      <p:sp>
        <p:nvSpPr>
          <p:cNvPr id="3" name="Rectangle 2"/>
          <p:cNvSpPr/>
          <p:nvPr/>
        </p:nvSpPr>
        <p:spPr>
          <a:xfrm>
            <a:off x="457200" y="7194779"/>
            <a:ext cx="3950056" cy="646331"/>
          </a:xfrm>
          <a:prstGeom prst="rect">
            <a:avLst/>
          </a:prstGeom>
        </p:spPr>
        <p:txBody>
          <a:bodyPr wrap="none">
            <a:spAutoFit/>
          </a:bodyPr>
          <a:lstStyle/>
          <a:p>
            <a:pPr algn="ctr"/>
            <a:r>
              <a:rPr lang="en-US" sz="3600" dirty="0" smtClean="0"/>
              <a:t>Scope of the Project</a:t>
            </a:r>
            <a:endParaRPr lang="en-US" sz="3600" dirty="0"/>
          </a:p>
        </p:txBody>
      </p:sp>
      <p:sp>
        <p:nvSpPr>
          <p:cNvPr id="12" name="Rectangle 11"/>
          <p:cNvSpPr/>
          <p:nvPr/>
        </p:nvSpPr>
        <p:spPr>
          <a:xfrm>
            <a:off x="10760587" y="9016130"/>
            <a:ext cx="1851661" cy="646331"/>
          </a:xfrm>
          <a:prstGeom prst="rect">
            <a:avLst/>
          </a:prstGeom>
        </p:spPr>
        <p:txBody>
          <a:bodyPr wrap="none">
            <a:spAutoFit/>
          </a:bodyPr>
          <a:lstStyle/>
          <a:p>
            <a:pPr algn="ctr"/>
            <a:r>
              <a:rPr lang="en-US" sz="3600" dirty="0" smtClean="0"/>
              <a:t>Results : </a:t>
            </a:r>
            <a:endParaRPr lang="en-US" sz="3600" dirty="0"/>
          </a:p>
        </p:txBody>
      </p:sp>
      <p:sp>
        <p:nvSpPr>
          <p:cNvPr id="13" name="Rectangle 12"/>
          <p:cNvSpPr/>
          <p:nvPr/>
        </p:nvSpPr>
        <p:spPr>
          <a:xfrm>
            <a:off x="359812" y="11881179"/>
            <a:ext cx="2706895" cy="646331"/>
          </a:xfrm>
          <a:prstGeom prst="rect">
            <a:avLst/>
          </a:prstGeom>
        </p:spPr>
        <p:txBody>
          <a:bodyPr wrap="none">
            <a:spAutoFit/>
          </a:bodyPr>
          <a:lstStyle/>
          <a:p>
            <a:r>
              <a:rPr lang="en-US" altLang="zh-CN" sz="3600" dirty="0" smtClean="0"/>
              <a:t>Methodology</a:t>
            </a:r>
            <a:endParaRPr lang="en-US" altLang="zh-CN" sz="3600" dirty="0"/>
          </a:p>
        </p:txBody>
      </p:sp>
      <p:sp>
        <p:nvSpPr>
          <p:cNvPr id="14" name="Content Placeholder 10"/>
          <p:cNvSpPr txBox="1">
            <a:spLocks/>
          </p:cNvSpPr>
          <p:nvPr/>
        </p:nvSpPr>
        <p:spPr>
          <a:xfrm>
            <a:off x="11027812" y="13833899"/>
            <a:ext cx="10355813" cy="2015702"/>
          </a:xfrm>
          <a:prstGeom prst="rect">
            <a:avLst/>
          </a:prstGeom>
          <a:noFill/>
          <a:ln w="15875">
            <a:no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IN" sz="2400" dirty="0"/>
          </a:p>
        </p:txBody>
      </p:sp>
      <p:sp>
        <p:nvSpPr>
          <p:cNvPr id="16" name="Rectangle 15"/>
          <p:cNvSpPr/>
          <p:nvPr/>
        </p:nvSpPr>
        <p:spPr>
          <a:xfrm>
            <a:off x="6338266" y="12955105"/>
            <a:ext cx="4082084" cy="1477328"/>
          </a:xfrm>
          <a:prstGeom prst="rect">
            <a:avLst/>
          </a:prstGeom>
        </p:spPr>
        <p:txBody>
          <a:bodyPr wrap="square">
            <a:spAutoFit/>
          </a:bodyPr>
          <a:lstStyle/>
          <a:p>
            <a:r>
              <a:rPr lang="en-AU" sz="1800" i="1" dirty="0" smtClean="0"/>
              <a:t>A fingerprint Sensor is employed to additionally add to the security layers.</a:t>
            </a:r>
          </a:p>
          <a:p>
            <a:r>
              <a:rPr lang="en-AU" sz="1800" i="1" dirty="0" smtClean="0"/>
              <a:t>In the current prototype, fingerprint auth is provisionally provided by a </a:t>
            </a:r>
            <a:r>
              <a:rPr lang="en-AU" sz="1800" i="1" dirty="0" err="1" smtClean="0"/>
              <a:t>smartphones</a:t>
            </a:r>
            <a:r>
              <a:rPr lang="en-AU" sz="1800" i="1" dirty="0" smtClean="0"/>
              <a:t>’ in-built sensor.</a:t>
            </a:r>
            <a:endParaRPr lang="en-AU" sz="1800" i="1" dirty="0"/>
          </a:p>
        </p:txBody>
      </p:sp>
      <p:sp>
        <p:nvSpPr>
          <p:cNvPr id="21" name="Text Placeholder 68"/>
          <p:cNvSpPr txBox="1">
            <a:spLocks/>
          </p:cNvSpPr>
          <p:nvPr/>
        </p:nvSpPr>
        <p:spPr>
          <a:xfrm>
            <a:off x="416962" y="3749441"/>
            <a:ext cx="10350000" cy="3222860"/>
          </a:xfrm>
          <a:prstGeom prst="rect">
            <a:avLst/>
          </a:prstGeom>
          <a:noFill/>
          <a:ln w="15875">
            <a:no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dirty="0" smtClean="0"/>
              <a:t>Traditionally, vehicle security used to be all about keys and door locks. However in today’s digital age, it has become essential to incorporate high end technological solutions and advanced optimized computational techniques to ensure world class standards vehicle security and multi factor user authorization.</a:t>
            </a:r>
          </a:p>
          <a:p>
            <a:r>
              <a:rPr lang="en-US" dirty="0" smtClean="0"/>
              <a:t>In this paper, we aspire to address such vehicle security and user cognition procedures , validation &amp; verification problems and describe an efficient and optimal strategy for vehicle-user pair recognition and secure switching over of shared vehicles without the hassles of physical keys.</a:t>
            </a:r>
          </a:p>
        </p:txBody>
      </p:sp>
      <p:sp>
        <p:nvSpPr>
          <p:cNvPr id="22" name="Rectangle 21"/>
          <p:cNvSpPr/>
          <p:nvPr/>
        </p:nvSpPr>
        <p:spPr>
          <a:xfrm>
            <a:off x="542925" y="3024905"/>
            <a:ext cx="2514919" cy="646331"/>
          </a:xfrm>
          <a:prstGeom prst="rect">
            <a:avLst/>
          </a:prstGeom>
        </p:spPr>
        <p:txBody>
          <a:bodyPr wrap="none">
            <a:spAutoFit/>
          </a:bodyPr>
          <a:lstStyle/>
          <a:p>
            <a:pPr algn="ctr"/>
            <a:r>
              <a:rPr lang="en-US" sz="3600" dirty="0" smtClean="0"/>
              <a:t>Introduction</a:t>
            </a:r>
            <a:endParaRPr lang="en-US" sz="3600" dirty="0"/>
          </a:p>
        </p:txBody>
      </p:sp>
      <p:sp>
        <p:nvSpPr>
          <p:cNvPr id="27" name="Text Placeholder 68"/>
          <p:cNvSpPr txBox="1">
            <a:spLocks/>
          </p:cNvSpPr>
          <p:nvPr/>
        </p:nvSpPr>
        <p:spPr>
          <a:xfrm>
            <a:off x="10624457" y="15316654"/>
            <a:ext cx="10120993" cy="1431471"/>
          </a:xfrm>
          <a:prstGeom prst="rect">
            <a:avLst/>
          </a:prstGeom>
          <a:noFill/>
          <a:ln w="15875">
            <a:no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IN" dirty="0"/>
          </a:p>
        </p:txBody>
      </p:sp>
      <p:sp>
        <p:nvSpPr>
          <p:cNvPr id="28" name="Rectangle 27"/>
          <p:cNvSpPr/>
          <p:nvPr/>
        </p:nvSpPr>
        <p:spPr>
          <a:xfrm>
            <a:off x="10473476" y="17012814"/>
            <a:ext cx="10362150" cy="646331"/>
          </a:xfrm>
          <a:prstGeom prst="rect">
            <a:avLst/>
          </a:prstGeom>
        </p:spPr>
        <p:txBody>
          <a:bodyPr wrap="square">
            <a:spAutoFit/>
          </a:bodyPr>
          <a:lstStyle/>
          <a:p>
            <a:r>
              <a:rPr lang="en-US" sz="3600" dirty="0" smtClean="0"/>
              <a:t> Acknowledgments : </a:t>
            </a:r>
            <a:endParaRPr lang="en-US" sz="3600" dirty="0"/>
          </a:p>
        </p:txBody>
      </p:sp>
      <p:sp>
        <p:nvSpPr>
          <p:cNvPr id="29" name="Rectangle 28"/>
          <p:cNvSpPr/>
          <p:nvPr/>
        </p:nvSpPr>
        <p:spPr>
          <a:xfrm>
            <a:off x="10463331" y="14868752"/>
            <a:ext cx="4298614" cy="646331"/>
          </a:xfrm>
          <a:prstGeom prst="rect">
            <a:avLst/>
          </a:prstGeom>
        </p:spPr>
        <p:txBody>
          <a:bodyPr wrap="none">
            <a:spAutoFit/>
          </a:bodyPr>
          <a:lstStyle/>
          <a:p>
            <a:pPr algn="ctr"/>
            <a:r>
              <a:rPr lang="en-US" sz="3600" dirty="0" smtClean="0"/>
              <a:t>Conclusion/ Summary</a:t>
            </a:r>
            <a:endParaRPr lang="en-US" sz="3600" dirty="0"/>
          </a:p>
        </p:txBody>
      </p:sp>
      <p:sp>
        <p:nvSpPr>
          <p:cNvPr id="30" name="Rectangle 29"/>
          <p:cNvSpPr/>
          <p:nvPr/>
        </p:nvSpPr>
        <p:spPr>
          <a:xfrm>
            <a:off x="10740571" y="28454097"/>
            <a:ext cx="10235022" cy="1446550"/>
          </a:xfrm>
          <a:prstGeom prst="rect">
            <a:avLst/>
          </a:prstGeom>
          <a:ln w="3175">
            <a:noFill/>
          </a:ln>
        </p:spPr>
        <p:txBody>
          <a:bodyPr wrap="square">
            <a:spAutoFit/>
          </a:bodyPr>
          <a:lstStyle/>
          <a:p>
            <a:r>
              <a:rPr lang="en-US" sz="3600" dirty="0" smtClean="0"/>
              <a:t>Contact Details :</a:t>
            </a:r>
          </a:p>
          <a:p>
            <a:r>
              <a:rPr lang="en-US" sz="2800" dirty="0" smtClean="0"/>
              <a:t>Nikhil </a:t>
            </a:r>
            <a:r>
              <a:rPr lang="en-US" sz="2800" dirty="0" err="1" smtClean="0"/>
              <a:t>Pandita</a:t>
            </a:r>
            <a:r>
              <a:rPr lang="en-US" sz="2800" dirty="0" smtClean="0"/>
              <a:t>  [ 14 BME 0133 ]</a:t>
            </a:r>
          </a:p>
          <a:p>
            <a:r>
              <a:rPr lang="en-US" sz="2400" dirty="0" smtClean="0">
                <a:hlinkClick r:id="rId2"/>
              </a:rPr>
              <a:t>nikhil.pandita2014@vit.ac.in</a:t>
            </a:r>
            <a:r>
              <a:rPr lang="en-US" sz="2400" dirty="0" smtClean="0"/>
              <a:t>  (+91 -9087858774)</a:t>
            </a:r>
            <a:endParaRPr 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15402" y="419068"/>
            <a:ext cx="2142948" cy="2069595"/>
          </a:xfrm>
          <a:prstGeom prst="rect">
            <a:avLst/>
          </a:prstGeom>
        </p:spPr>
      </p:pic>
      <p:sp>
        <p:nvSpPr>
          <p:cNvPr id="4" name="AutoShape 2" descr="https://wiki.automotivelinux.org/_media/agl-distro/demo-apps/softwareblockdiagram_proposal_.png?w=700&amp;tok=6d005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 name="Picture 24" descr="softwareblockdiagram_proposal_.png"/>
          <p:cNvPicPr>
            <a:picLocks noChangeAspect="1"/>
          </p:cNvPicPr>
          <p:nvPr/>
        </p:nvPicPr>
        <p:blipFill>
          <a:blip r:embed="rId4"/>
          <a:stretch>
            <a:fillRect/>
          </a:stretch>
        </p:blipFill>
        <p:spPr>
          <a:xfrm>
            <a:off x="762000" y="17254117"/>
            <a:ext cx="9195117" cy="4623831"/>
          </a:xfrm>
          <a:prstGeom prst="rect">
            <a:avLst/>
          </a:prstGeom>
        </p:spPr>
      </p:pic>
      <p:pic>
        <p:nvPicPr>
          <p:cNvPr id="31" name="Picture 30" descr="n1x.01.bmp"/>
          <p:cNvPicPr>
            <a:picLocks noChangeAspect="1"/>
          </p:cNvPicPr>
          <p:nvPr/>
        </p:nvPicPr>
        <p:blipFill>
          <a:blip r:embed="rId5"/>
          <a:stretch>
            <a:fillRect/>
          </a:stretch>
        </p:blipFill>
        <p:spPr>
          <a:xfrm>
            <a:off x="1713706" y="24834056"/>
            <a:ext cx="7240588" cy="3826239"/>
          </a:xfrm>
          <a:prstGeom prst="rect">
            <a:avLst/>
          </a:prstGeom>
        </p:spPr>
      </p:pic>
      <p:pic>
        <p:nvPicPr>
          <p:cNvPr id="32" name="Picture 31" descr="n1x.02.bmp"/>
          <p:cNvPicPr>
            <a:picLocks noChangeAspect="1"/>
          </p:cNvPicPr>
          <p:nvPr/>
        </p:nvPicPr>
        <p:blipFill>
          <a:blip r:embed="rId6"/>
          <a:stretch>
            <a:fillRect/>
          </a:stretch>
        </p:blipFill>
        <p:spPr>
          <a:xfrm>
            <a:off x="800101" y="12929394"/>
            <a:ext cx="5600700" cy="3672681"/>
          </a:xfrm>
          <a:prstGeom prst="rect">
            <a:avLst/>
          </a:prstGeom>
        </p:spPr>
      </p:pic>
      <p:pic>
        <p:nvPicPr>
          <p:cNvPr id="33" name="Picture 32" descr="n1x.03.png"/>
          <p:cNvPicPr>
            <a:picLocks noChangeAspect="1"/>
          </p:cNvPicPr>
          <p:nvPr/>
        </p:nvPicPr>
        <p:blipFill>
          <a:blip r:embed="rId7"/>
          <a:stretch>
            <a:fillRect/>
          </a:stretch>
        </p:blipFill>
        <p:spPr>
          <a:xfrm>
            <a:off x="10944224" y="2918618"/>
            <a:ext cx="9591676" cy="6013609"/>
          </a:xfrm>
          <a:prstGeom prst="rect">
            <a:avLst/>
          </a:prstGeom>
        </p:spPr>
      </p:pic>
      <p:sp>
        <p:nvSpPr>
          <p:cNvPr id="34" name="Rectangle 33"/>
          <p:cNvSpPr/>
          <p:nvPr/>
        </p:nvSpPr>
        <p:spPr>
          <a:xfrm>
            <a:off x="10590935" y="23337983"/>
            <a:ext cx="6896100" cy="646331"/>
          </a:xfrm>
          <a:prstGeom prst="rect">
            <a:avLst/>
          </a:prstGeom>
        </p:spPr>
        <p:txBody>
          <a:bodyPr wrap="square">
            <a:spAutoFit/>
          </a:bodyPr>
          <a:lstStyle/>
          <a:p>
            <a:r>
              <a:rPr lang="en-US" sz="3600" dirty="0" smtClean="0"/>
              <a:t>  </a:t>
            </a:r>
            <a:endParaRPr lang="en-US" sz="3600" dirty="0"/>
          </a:p>
        </p:txBody>
      </p:sp>
      <p:sp>
        <p:nvSpPr>
          <p:cNvPr id="36" name="Text Placeholder 68"/>
          <p:cNvSpPr txBox="1">
            <a:spLocks/>
          </p:cNvSpPr>
          <p:nvPr/>
        </p:nvSpPr>
        <p:spPr>
          <a:xfrm>
            <a:off x="10549371" y="22766481"/>
            <a:ext cx="10258425" cy="5322743"/>
          </a:xfrm>
          <a:prstGeom prst="rect">
            <a:avLst/>
          </a:prstGeom>
          <a:noFill/>
          <a:ln w="15875">
            <a:no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3800" dirty="0" smtClean="0"/>
              <a:t>References</a:t>
            </a:r>
            <a:r>
              <a:rPr lang="en-US" dirty="0" smtClean="0"/>
              <a:t>: </a:t>
            </a:r>
          </a:p>
          <a:p>
            <a:r>
              <a:rPr lang="en-US" b="1" dirty="0" smtClean="0"/>
              <a:t>The Car Hacker’s Handbook : A guide to automobile penetration testing  </a:t>
            </a:r>
            <a:r>
              <a:rPr lang="en-US" dirty="0" smtClean="0"/>
              <a:t>Craig Smith, Chris Evans (</a:t>
            </a:r>
            <a:r>
              <a:rPr lang="en-US" dirty="0" smtClean="0">
                <a:hlinkClick r:id="rId8"/>
              </a:rPr>
              <a:t>http://www.sae.org/images/books/toc_pdfs/B981.pdf</a:t>
            </a:r>
            <a:r>
              <a:rPr lang="en-US" dirty="0" smtClean="0"/>
              <a:t> )</a:t>
            </a:r>
          </a:p>
          <a:p>
            <a:r>
              <a:rPr lang="en-US" b="1" dirty="0" smtClean="0"/>
              <a:t>CAN specification version 2.0. </a:t>
            </a:r>
            <a:r>
              <a:rPr lang="en-US" dirty="0" smtClean="0"/>
              <a:t>Robert Bosch GmbH, Stuttgart, Germany, 1991</a:t>
            </a:r>
          </a:p>
          <a:p>
            <a:r>
              <a:rPr lang="en-US" b="1" dirty="0" smtClean="0"/>
              <a:t>Homepage of the development partnership Automotive Open System Architecture (AUTOSAR): </a:t>
            </a:r>
            <a:r>
              <a:rPr lang="en-US" dirty="0" smtClean="0"/>
              <a:t>(</a:t>
            </a:r>
            <a:r>
              <a:rPr lang="en-US" dirty="0" smtClean="0">
                <a:hlinkClick r:id="rId9"/>
              </a:rPr>
              <a:t>http://www.autosar.org</a:t>
            </a:r>
            <a:r>
              <a:rPr lang="en-US" dirty="0" smtClean="0"/>
              <a:t>) </a:t>
            </a:r>
            <a:endParaRPr lang="en-US" b="1" dirty="0" smtClean="0"/>
          </a:p>
          <a:p>
            <a:r>
              <a:rPr lang="en-IN" b="1" dirty="0" smtClean="0"/>
              <a:t>Getting started with Automotive-Grade Linux : </a:t>
            </a:r>
            <a:r>
              <a:rPr lang="en-IN" dirty="0" smtClean="0"/>
              <a:t>(</a:t>
            </a:r>
            <a:r>
              <a:rPr lang="en-IN" dirty="0" smtClean="0">
                <a:hlinkClick r:id="rId10"/>
              </a:rPr>
              <a:t>http://docs.automotivelinux.org</a:t>
            </a:r>
            <a:r>
              <a:rPr lang="en-IN" dirty="0" smtClean="0"/>
              <a:t>)</a:t>
            </a:r>
          </a:p>
          <a:p>
            <a:r>
              <a:rPr lang="en-IN" b="1" dirty="0" smtClean="0"/>
              <a:t>Hardware and Communication Interfacing on a </a:t>
            </a:r>
            <a:r>
              <a:rPr lang="en-IN" b="1" dirty="0" err="1" smtClean="0"/>
              <a:t>SoC</a:t>
            </a:r>
            <a:r>
              <a:rPr lang="en-IN" b="1" dirty="0" smtClean="0"/>
              <a:t> (Pi 2.B+) (</a:t>
            </a:r>
            <a:r>
              <a:rPr lang="en-IN" dirty="0" smtClean="0">
                <a:hlinkClick r:id="rId11"/>
              </a:rPr>
              <a:t>https://www.raspberrypi.org/documentation/hardware</a:t>
            </a:r>
            <a:r>
              <a:rPr lang="en-IN" dirty="0" smtClean="0"/>
              <a:t>)</a:t>
            </a:r>
          </a:p>
        </p:txBody>
      </p:sp>
      <p:sp>
        <p:nvSpPr>
          <p:cNvPr id="37" name="Text Placeholder 68"/>
          <p:cNvSpPr txBox="1">
            <a:spLocks/>
          </p:cNvSpPr>
          <p:nvPr/>
        </p:nvSpPr>
        <p:spPr>
          <a:xfrm>
            <a:off x="10572751" y="17732829"/>
            <a:ext cx="10258424" cy="869496"/>
          </a:xfrm>
          <a:prstGeom prst="rect">
            <a:avLst/>
          </a:prstGeom>
          <a:noFill/>
          <a:ln w="15875">
            <a:no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dirty="0" smtClean="0"/>
              <a:t>Further or any research done at all should be duly be accredited to the benevolence bestowed in kind by the following Organizations and Institutions:</a:t>
            </a:r>
            <a:endParaRPr lang="en-IN" dirty="0"/>
          </a:p>
        </p:txBody>
      </p:sp>
      <p:sp>
        <p:nvSpPr>
          <p:cNvPr id="38" name="Text Placeholder 68"/>
          <p:cNvSpPr txBox="1">
            <a:spLocks/>
          </p:cNvSpPr>
          <p:nvPr/>
        </p:nvSpPr>
        <p:spPr>
          <a:xfrm>
            <a:off x="628650" y="16687800"/>
            <a:ext cx="7372349" cy="485775"/>
          </a:xfrm>
          <a:prstGeom prst="rect">
            <a:avLst/>
          </a:prstGeom>
          <a:noFill/>
          <a:ln w="15875">
            <a:no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dirty="0" smtClean="0"/>
              <a:t>The initial setup of apparatus: The </a:t>
            </a:r>
            <a:r>
              <a:rPr lang="en-IN" i="1" dirty="0" err="1" smtClean="0"/>
              <a:t>SoC</a:t>
            </a:r>
            <a:r>
              <a:rPr lang="en-IN" i="1" dirty="0" smtClean="0"/>
              <a:t>  x Server x ECU</a:t>
            </a:r>
          </a:p>
          <a:p>
            <a:r>
              <a:rPr lang="en-IN" dirty="0" smtClean="0"/>
              <a:t> </a:t>
            </a:r>
            <a:endParaRPr lang="en-IN" dirty="0"/>
          </a:p>
        </p:txBody>
      </p:sp>
      <p:grpSp>
        <p:nvGrpSpPr>
          <p:cNvPr id="66" name="Group 65"/>
          <p:cNvGrpSpPr/>
          <p:nvPr/>
        </p:nvGrpSpPr>
        <p:grpSpPr>
          <a:xfrm>
            <a:off x="10744200" y="18468182"/>
            <a:ext cx="9953625" cy="1538159"/>
            <a:chOff x="11430000" y="18668207"/>
            <a:chExt cx="9953625" cy="1538159"/>
          </a:xfrm>
        </p:grpSpPr>
        <p:grpSp>
          <p:nvGrpSpPr>
            <p:cNvPr id="65" name="Group 64"/>
            <p:cNvGrpSpPr/>
            <p:nvPr/>
          </p:nvGrpSpPr>
          <p:grpSpPr>
            <a:xfrm>
              <a:off x="13011151" y="18787269"/>
              <a:ext cx="4276724" cy="1300956"/>
              <a:chOff x="13125451" y="18787269"/>
              <a:chExt cx="4276724" cy="1300956"/>
            </a:xfrm>
          </p:grpSpPr>
          <p:pic>
            <p:nvPicPr>
              <p:cNvPr id="51" name="Picture 50" descr="untitled.bmp"/>
              <p:cNvPicPr>
                <a:picLocks noChangeAspect="1"/>
              </p:cNvPicPr>
              <p:nvPr/>
            </p:nvPicPr>
            <p:blipFill>
              <a:blip r:embed="rId12"/>
              <a:stretch>
                <a:fillRect/>
              </a:stretch>
            </p:blipFill>
            <p:spPr>
              <a:xfrm>
                <a:off x="16121062" y="18787269"/>
                <a:ext cx="1281113" cy="1281113"/>
              </a:xfrm>
              <a:prstGeom prst="rect">
                <a:avLst/>
              </a:prstGeom>
            </p:spPr>
          </p:pic>
          <p:pic>
            <p:nvPicPr>
              <p:cNvPr id="54" name="Picture 53" descr="index.png"/>
              <p:cNvPicPr>
                <a:picLocks noChangeAspect="1"/>
              </p:cNvPicPr>
              <p:nvPr/>
            </p:nvPicPr>
            <p:blipFill>
              <a:blip r:embed="rId13"/>
              <a:stretch>
                <a:fillRect/>
              </a:stretch>
            </p:blipFill>
            <p:spPr>
              <a:xfrm>
                <a:off x="14854237" y="18872994"/>
                <a:ext cx="964469" cy="1215231"/>
              </a:xfrm>
              <a:prstGeom prst="rect">
                <a:avLst/>
              </a:prstGeom>
            </p:spPr>
          </p:pic>
          <p:pic>
            <p:nvPicPr>
              <p:cNvPr id="55" name="Picture 54" descr="agl.png"/>
              <p:cNvPicPr>
                <a:picLocks noChangeAspect="1"/>
              </p:cNvPicPr>
              <p:nvPr/>
            </p:nvPicPr>
            <p:blipFill>
              <a:blip r:embed="rId14"/>
              <a:stretch>
                <a:fillRect/>
              </a:stretch>
            </p:blipFill>
            <p:spPr>
              <a:xfrm>
                <a:off x="13125451" y="18973008"/>
                <a:ext cx="1332350" cy="886618"/>
              </a:xfrm>
              <a:prstGeom prst="rect">
                <a:avLst/>
              </a:prstGeom>
            </p:spPr>
          </p:pic>
        </p:grpSp>
        <p:pic>
          <p:nvPicPr>
            <p:cNvPr id="57" name="Picture 56" descr="sae.png"/>
            <p:cNvPicPr>
              <a:picLocks noChangeAspect="1"/>
            </p:cNvPicPr>
            <p:nvPr/>
          </p:nvPicPr>
          <p:blipFill>
            <a:blip r:embed="rId15"/>
            <a:stretch>
              <a:fillRect/>
            </a:stretch>
          </p:blipFill>
          <p:spPr>
            <a:xfrm>
              <a:off x="11430000" y="18977769"/>
              <a:ext cx="1457325" cy="1228597"/>
            </a:xfrm>
            <a:prstGeom prst="rect">
              <a:avLst/>
            </a:prstGeom>
          </p:spPr>
        </p:pic>
        <p:pic>
          <p:nvPicPr>
            <p:cNvPr id="58" name="Picture 57" descr="lin.jpeg"/>
            <p:cNvPicPr>
              <a:picLocks noChangeAspect="1"/>
            </p:cNvPicPr>
            <p:nvPr/>
          </p:nvPicPr>
          <p:blipFill>
            <a:blip r:embed="rId16"/>
            <a:stretch>
              <a:fillRect/>
            </a:stretch>
          </p:blipFill>
          <p:spPr>
            <a:xfrm>
              <a:off x="19242248" y="18668207"/>
              <a:ext cx="2141377" cy="1305718"/>
            </a:xfrm>
            <a:prstGeom prst="rect">
              <a:avLst/>
            </a:prstGeom>
          </p:spPr>
        </p:pic>
        <p:pic>
          <p:nvPicPr>
            <p:cNvPr id="59" name="Picture 58" descr="can.bmp"/>
            <p:cNvPicPr>
              <a:picLocks noChangeAspect="1"/>
            </p:cNvPicPr>
            <p:nvPr/>
          </p:nvPicPr>
          <p:blipFill>
            <a:blip r:embed="rId17" cstate="print"/>
            <a:stretch>
              <a:fillRect/>
            </a:stretch>
          </p:blipFill>
          <p:spPr>
            <a:xfrm>
              <a:off x="17515782" y="18802350"/>
              <a:ext cx="1370652" cy="1037431"/>
            </a:xfrm>
            <a:prstGeom prst="rect">
              <a:avLst/>
            </a:prstGeom>
          </p:spPr>
        </p:pic>
      </p:grpSp>
      <p:grpSp>
        <p:nvGrpSpPr>
          <p:cNvPr id="64" name="Group 63"/>
          <p:cNvGrpSpPr/>
          <p:nvPr/>
        </p:nvGrpSpPr>
        <p:grpSpPr>
          <a:xfrm>
            <a:off x="11334749" y="10995819"/>
            <a:ext cx="8429626" cy="2852737"/>
            <a:chOff x="11287124" y="6814344"/>
            <a:chExt cx="8429626" cy="2852737"/>
          </a:xfrm>
        </p:grpSpPr>
        <p:pic>
          <p:nvPicPr>
            <p:cNvPr id="44" name="Picture 43" descr="index.jpeg"/>
            <p:cNvPicPr>
              <a:picLocks noChangeAspect="1"/>
            </p:cNvPicPr>
            <p:nvPr/>
          </p:nvPicPr>
          <p:blipFill>
            <a:blip r:embed="rId18"/>
            <a:stretch>
              <a:fillRect/>
            </a:stretch>
          </p:blipFill>
          <p:spPr>
            <a:xfrm>
              <a:off x="14635162" y="6819106"/>
              <a:ext cx="1600200" cy="2847975"/>
            </a:xfrm>
            <a:prstGeom prst="rect">
              <a:avLst/>
            </a:prstGeom>
          </p:spPr>
        </p:pic>
        <p:pic>
          <p:nvPicPr>
            <p:cNvPr id="45" name="Picture 44" descr="dashboard.png"/>
            <p:cNvPicPr>
              <a:picLocks noChangeAspect="1"/>
            </p:cNvPicPr>
            <p:nvPr/>
          </p:nvPicPr>
          <p:blipFill>
            <a:blip r:embed="rId19" cstate="print"/>
            <a:stretch>
              <a:fillRect/>
            </a:stretch>
          </p:blipFill>
          <p:spPr>
            <a:xfrm>
              <a:off x="16378237" y="6814344"/>
              <a:ext cx="1566863" cy="2785534"/>
            </a:xfrm>
            <a:prstGeom prst="rect">
              <a:avLst/>
            </a:prstGeom>
          </p:spPr>
        </p:pic>
        <p:pic>
          <p:nvPicPr>
            <p:cNvPr id="46" name="Picture 45" descr="phone.png"/>
            <p:cNvPicPr>
              <a:picLocks noChangeAspect="1"/>
            </p:cNvPicPr>
            <p:nvPr/>
          </p:nvPicPr>
          <p:blipFill>
            <a:blip r:embed="rId20" cstate="print"/>
            <a:stretch>
              <a:fillRect/>
            </a:stretch>
          </p:blipFill>
          <p:spPr>
            <a:xfrm>
              <a:off x="18149888" y="6848210"/>
              <a:ext cx="1566862" cy="2785531"/>
            </a:xfrm>
            <a:prstGeom prst="rect">
              <a:avLst/>
            </a:prstGeom>
          </p:spPr>
        </p:pic>
        <p:pic>
          <p:nvPicPr>
            <p:cNvPr id="61" name="Picture 60" descr="settings.png"/>
            <p:cNvPicPr>
              <a:picLocks noChangeAspect="1"/>
            </p:cNvPicPr>
            <p:nvPr/>
          </p:nvPicPr>
          <p:blipFill>
            <a:blip r:embed="rId21" cstate="print"/>
            <a:stretch>
              <a:fillRect/>
            </a:stretch>
          </p:blipFill>
          <p:spPr>
            <a:xfrm>
              <a:off x="12972008" y="6915149"/>
              <a:ext cx="1543050" cy="2743201"/>
            </a:xfrm>
            <a:prstGeom prst="rect">
              <a:avLst/>
            </a:prstGeom>
          </p:spPr>
        </p:pic>
        <p:pic>
          <p:nvPicPr>
            <p:cNvPr id="63" name="Picture 62" descr="hvac.png"/>
            <p:cNvPicPr>
              <a:picLocks noChangeAspect="1"/>
            </p:cNvPicPr>
            <p:nvPr/>
          </p:nvPicPr>
          <p:blipFill>
            <a:blip r:embed="rId22" cstate="print"/>
            <a:stretch>
              <a:fillRect/>
            </a:stretch>
          </p:blipFill>
          <p:spPr>
            <a:xfrm>
              <a:off x="11287124" y="6913828"/>
              <a:ext cx="1519237" cy="2700866"/>
            </a:xfrm>
            <a:prstGeom prst="rect">
              <a:avLst/>
            </a:prstGeom>
          </p:spPr>
        </p:pic>
      </p:grpSp>
      <p:sp>
        <p:nvSpPr>
          <p:cNvPr id="67" name="Text Placeholder 68"/>
          <p:cNvSpPr txBox="1">
            <a:spLocks/>
          </p:cNvSpPr>
          <p:nvPr/>
        </p:nvSpPr>
        <p:spPr>
          <a:xfrm>
            <a:off x="10553701" y="20199804"/>
            <a:ext cx="10258424" cy="869496"/>
          </a:xfrm>
          <a:prstGeom prst="rect">
            <a:avLst/>
          </a:prstGeom>
          <a:noFill/>
          <a:ln w="15875">
            <a:no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dirty="0" smtClean="0"/>
              <a:t>These Organizations and Institutions have helped in maintaining, and developing the AGL unified code-base. </a:t>
            </a:r>
            <a:r>
              <a:rPr lang="en-IN" dirty="0"/>
              <a:t> </a:t>
            </a:r>
            <a:r>
              <a:rPr lang="en-IN" dirty="0" smtClean="0"/>
              <a:t>Furthermore, contribution and progress , new  patch versions and releases would be available with the respective AGL-task team.</a:t>
            </a:r>
          </a:p>
        </p:txBody>
      </p:sp>
      <p:sp>
        <p:nvSpPr>
          <p:cNvPr id="68" name="Rectangle 67"/>
          <p:cNvSpPr/>
          <p:nvPr/>
        </p:nvSpPr>
        <p:spPr>
          <a:xfrm>
            <a:off x="10625876" y="21537189"/>
            <a:ext cx="10362150" cy="1015663"/>
          </a:xfrm>
          <a:prstGeom prst="rect">
            <a:avLst/>
          </a:prstGeom>
        </p:spPr>
        <p:txBody>
          <a:bodyPr wrap="square">
            <a:spAutoFit/>
          </a:bodyPr>
          <a:lstStyle/>
          <a:p>
            <a:r>
              <a:rPr lang="en-US" sz="2400" b="1" dirty="0" smtClean="0"/>
              <a:t> Staging, Downloading and </a:t>
            </a:r>
            <a:r>
              <a:rPr lang="en-US" sz="2400" b="1" dirty="0" err="1" smtClean="0"/>
              <a:t>Documentaton</a:t>
            </a:r>
            <a:r>
              <a:rPr lang="en-US" sz="2400" b="1" dirty="0" smtClean="0"/>
              <a:t>: </a:t>
            </a:r>
          </a:p>
          <a:p>
            <a:r>
              <a:rPr lang="en-US" sz="3600" dirty="0" smtClean="0"/>
              <a:t>[ </a:t>
            </a:r>
            <a:r>
              <a:rPr lang="en-US" sz="3600" dirty="0" smtClean="0">
                <a:hlinkClick r:id="rId23"/>
              </a:rPr>
              <a:t>http://14BME0133.github.io/MEE218</a:t>
            </a:r>
            <a:r>
              <a:rPr lang="en-US" sz="3600" dirty="0" smtClean="0"/>
              <a:t> ]</a:t>
            </a:r>
            <a:endParaRPr lang="en-US" sz="3600" dirty="0"/>
          </a:p>
        </p:txBody>
      </p:sp>
      <p:sp>
        <p:nvSpPr>
          <p:cNvPr id="69" name="Text Placeholder 68"/>
          <p:cNvSpPr txBox="1">
            <a:spLocks/>
          </p:cNvSpPr>
          <p:nvPr/>
        </p:nvSpPr>
        <p:spPr>
          <a:xfrm>
            <a:off x="495300" y="7807091"/>
            <a:ext cx="10220325" cy="3537184"/>
          </a:xfrm>
          <a:prstGeom prst="rect">
            <a:avLst/>
          </a:prstGeom>
          <a:noFill/>
          <a:ln w="15875">
            <a:no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dirty="0" smtClean="0"/>
              <a:t>The systems and methods utilize a pool of vehicles available for hire; at least one collection point at which the vehicles are issued; a central reservation system; and a system to verify user identify and reservation status wherein the system receives identifying information from a potential user, communicates the identifying information to the central reservation system which prompts the system to allow access to a reserved vehicle from the pool of vehicles available for hire in response to positive verification of the user and reservation status.</a:t>
            </a:r>
          </a:p>
          <a:p>
            <a:r>
              <a:rPr lang="en-US" dirty="0" smtClean="0"/>
              <a:t>The main objective of this project was to integrate such a  point-identity based security and authorization solution with top-of-the-class utility, convenience </a:t>
            </a:r>
            <a:r>
              <a:rPr lang="en-US" smtClean="0"/>
              <a:t>and rigidness. </a:t>
            </a:r>
            <a:endParaRPr lang="en-IN" dirty="0" smtClean="0"/>
          </a:p>
          <a:p>
            <a:endParaRPr lang="en-US" dirty="0" smtClean="0"/>
          </a:p>
        </p:txBody>
      </p:sp>
      <p:sp>
        <p:nvSpPr>
          <p:cNvPr id="71" name="Rectangle 70"/>
          <p:cNvSpPr/>
          <p:nvPr/>
        </p:nvSpPr>
        <p:spPr>
          <a:xfrm>
            <a:off x="10147300" y="13954899"/>
            <a:ext cx="10690225" cy="461665"/>
          </a:xfrm>
          <a:prstGeom prst="rect">
            <a:avLst/>
          </a:prstGeom>
        </p:spPr>
        <p:txBody>
          <a:bodyPr>
            <a:spAutoFit/>
          </a:bodyPr>
          <a:lstStyle/>
          <a:p>
            <a:r>
              <a:rPr lang="en-IN" sz="2400" dirty="0" smtClean="0"/>
              <a:t>	(The </a:t>
            </a:r>
            <a:r>
              <a:rPr lang="en-IN" sz="2400" dirty="0" err="1" smtClean="0"/>
              <a:t>EiVA</a:t>
            </a:r>
            <a:r>
              <a:rPr lang="en-IN" sz="2400" dirty="0" smtClean="0"/>
              <a:t>-AGL User Interface : A few screen-captures)</a:t>
            </a:r>
          </a:p>
        </p:txBody>
      </p:sp>
      <p:sp>
        <p:nvSpPr>
          <p:cNvPr id="72" name="Text Placeholder 68"/>
          <p:cNvSpPr txBox="1">
            <a:spLocks/>
          </p:cNvSpPr>
          <p:nvPr/>
        </p:nvSpPr>
        <p:spPr>
          <a:xfrm>
            <a:off x="10467976" y="15789728"/>
            <a:ext cx="10258424" cy="1326697"/>
          </a:xfrm>
          <a:prstGeom prst="rect">
            <a:avLst/>
          </a:prstGeom>
          <a:noFill/>
          <a:ln w="15875">
            <a:no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dirty="0" smtClean="0"/>
              <a:t>This is a promising project as further development is already ongoing  in full swing within the  AGL community and the </a:t>
            </a:r>
            <a:r>
              <a:rPr lang="en-IN" dirty="0" err="1" smtClean="0"/>
              <a:t>EiVA</a:t>
            </a:r>
            <a:r>
              <a:rPr lang="en-IN" dirty="0" smtClean="0"/>
              <a:t>. Next, Version 3.1, is expected to DEMO at the Tokyo CES, come this May 2017. </a:t>
            </a:r>
          </a:p>
          <a:p>
            <a:endParaRPr lang="en-IN" dirty="0"/>
          </a:p>
        </p:txBody>
      </p:sp>
      <p:sp>
        <p:nvSpPr>
          <p:cNvPr id="73" name="Text Placeholder 68"/>
          <p:cNvSpPr txBox="1">
            <a:spLocks/>
          </p:cNvSpPr>
          <p:nvPr/>
        </p:nvSpPr>
        <p:spPr>
          <a:xfrm>
            <a:off x="552451" y="22000029"/>
            <a:ext cx="10258424" cy="869496"/>
          </a:xfrm>
          <a:prstGeom prst="rect">
            <a:avLst/>
          </a:prstGeom>
          <a:noFill/>
          <a:ln w="15875">
            <a:no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dirty="0" smtClean="0"/>
              <a:t>In our prototype, the ignition starts up from the instance a user inputs his fingerprint onto the embedded sensor in the vehicle dash.</a:t>
            </a:r>
            <a:endParaRPr lang="en-IN" dirty="0"/>
          </a:p>
        </p:txBody>
      </p:sp>
      <p:sp>
        <p:nvSpPr>
          <p:cNvPr id="74" name="Text Placeholder 68"/>
          <p:cNvSpPr txBox="1">
            <a:spLocks/>
          </p:cNvSpPr>
          <p:nvPr/>
        </p:nvSpPr>
        <p:spPr>
          <a:xfrm>
            <a:off x="581026" y="28867554"/>
            <a:ext cx="10258424" cy="869496"/>
          </a:xfrm>
          <a:prstGeom prst="rect">
            <a:avLst/>
          </a:prstGeom>
          <a:noFill/>
          <a:ln w="15875">
            <a:no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dirty="0" smtClean="0"/>
              <a:t>The following  are the schematic </a:t>
            </a:r>
            <a:r>
              <a:rPr lang="en-IN" dirty="0" err="1" smtClean="0"/>
              <a:t>reresentations</a:t>
            </a:r>
            <a:r>
              <a:rPr lang="en-IN" dirty="0" smtClean="0"/>
              <a:t> of the AGLs hardware organization and internal architecture.</a:t>
            </a:r>
            <a:endParaRPr lang="en-IN" dirty="0"/>
          </a:p>
        </p:txBody>
      </p:sp>
      <p:sp>
        <p:nvSpPr>
          <p:cNvPr id="75" name="Text Placeholder 68"/>
          <p:cNvSpPr txBox="1">
            <a:spLocks/>
          </p:cNvSpPr>
          <p:nvPr/>
        </p:nvSpPr>
        <p:spPr>
          <a:xfrm>
            <a:off x="10772775" y="9893754"/>
            <a:ext cx="10172700" cy="869496"/>
          </a:xfrm>
          <a:prstGeom prst="rect">
            <a:avLst/>
          </a:prstGeom>
          <a:noFill/>
          <a:ln w="15875">
            <a:no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dirty="0" smtClean="0"/>
              <a:t>The hardware was successfully emulated on the QEMU emulator, native SD-card mounted image for Raspberry Pi 2.B+ and the </a:t>
            </a:r>
            <a:r>
              <a:rPr lang="en-IN" dirty="0" err="1" smtClean="0"/>
              <a:t>Beagelbone</a:t>
            </a:r>
            <a:r>
              <a:rPr lang="en-IN" dirty="0" smtClean="0"/>
              <a:t>-black (over a remote / SSH connection only). </a:t>
            </a:r>
            <a:endParaRPr lang="en-IN" dirty="0"/>
          </a:p>
        </p:txBody>
      </p:sp>
      <p:sp>
        <p:nvSpPr>
          <p:cNvPr id="76" name="Rectangle 75"/>
          <p:cNvSpPr/>
          <p:nvPr/>
        </p:nvSpPr>
        <p:spPr>
          <a:xfrm>
            <a:off x="588412" y="23463579"/>
            <a:ext cx="5214633" cy="646331"/>
          </a:xfrm>
          <a:prstGeom prst="rect">
            <a:avLst/>
          </a:prstGeom>
        </p:spPr>
        <p:txBody>
          <a:bodyPr wrap="none">
            <a:spAutoFit/>
          </a:bodyPr>
          <a:lstStyle/>
          <a:p>
            <a:r>
              <a:rPr lang="en-US" altLang="zh-CN" sz="3600" dirty="0" smtClean="0"/>
              <a:t>Working and Architecture :</a:t>
            </a:r>
            <a:endParaRPr lang="en-US" altLang="zh-CN" sz="3600" dirty="0"/>
          </a:p>
        </p:txBody>
      </p:sp>
    </p:spTree>
    <p:extLst>
      <p:ext uri="{BB962C8B-B14F-4D97-AF65-F5344CB8AC3E}">
        <p14:creationId xmlns:p14="http://schemas.microsoft.com/office/powerpoint/2010/main" xmlns="" val="3606041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w="15875">
          <a:solidFill>
            <a:schemeClr val="accent1">
              <a:shade val="50000"/>
            </a:schemeClr>
          </a:solidFill>
        </a:ln>
      </a:spPr>
      <a:bodyPr>
        <a:noAutofit/>
      </a:bodyPr>
      <a:lstStyle>
        <a:defPPr>
          <a:defRPr dirty="0"/>
        </a:defPPr>
      </a:lstStyle>
    </a:txDef>
  </a:objectDefaults>
  <a:extraClrSchemeLst/>
  <a:extLst>
    <a:ext uri="{05A4C25C-085E-4340-85A3-A5531E510DB2}">
      <thm15:themeFamily xmlns:thm15="http://schemas.microsoft.com/office/thememl/2012/main" xmlns=""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668</TotalTime>
  <Words>570</Words>
  <Application>Microsoft Office PowerPoint</Application>
  <PresentationFormat>Custom</PresentationFormat>
  <Paragraphs>36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Administrator</cp:lastModifiedBy>
  <cp:revision>46</cp:revision>
  <dcterms:created xsi:type="dcterms:W3CDTF">2016-03-28T06:32:15Z</dcterms:created>
  <dcterms:modified xsi:type="dcterms:W3CDTF">2017-05-05T16:21:22Z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