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4" r:id="rId18"/>
    <p:sldId id="271"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13" autoAdjust="0"/>
    <p:restoredTop sz="94660"/>
  </p:normalViewPr>
  <p:slideViewPr>
    <p:cSldViewPr>
      <p:cViewPr>
        <p:scale>
          <a:sx n="50" d="100"/>
          <a:sy n="50" d="100"/>
        </p:scale>
        <p:origin x="-2106"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2B2FF2-DB20-4CAC-A00D-A1754650AEF1}" type="datetimeFigureOut">
              <a:rPr lang="en-US" smtClean="0"/>
              <a:pPr/>
              <a:t>5/5/2017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B2FF2-DB20-4CAC-A00D-A1754650AEF1}" type="datetimeFigureOut">
              <a:rPr lang="en-US" smtClean="0"/>
              <a:pPr/>
              <a:t>5/5/2017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B2FF2-DB20-4CAC-A00D-A1754650AEF1}" type="datetimeFigureOut">
              <a:rPr lang="en-US" smtClean="0"/>
              <a:pPr/>
              <a:t>5/5/2017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2B2FF2-DB20-4CAC-A00D-A1754650AEF1}" type="datetimeFigureOut">
              <a:rPr lang="en-US" smtClean="0"/>
              <a:pPr/>
              <a:t>5/5/2017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B2FF2-DB20-4CAC-A00D-A1754650AEF1}" type="datetimeFigureOut">
              <a:rPr lang="en-US" smtClean="0"/>
              <a:pPr/>
              <a:t>5/5/2017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2B2FF2-DB20-4CAC-A00D-A1754650AEF1}" type="datetimeFigureOut">
              <a:rPr lang="en-US" smtClean="0"/>
              <a:pPr/>
              <a:t>5/5/2017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2B2FF2-DB20-4CAC-A00D-A1754650AEF1}" type="datetimeFigureOut">
              <a:rPr lang="en-US" smtClean="0"/>
              <a:pPr/>
              <a:t>5/5/2017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2B2FF2-DB20-4CAC-A00D-A1754650AEF1}" type="datetimeFigureOut">
              <a:rPr lang="en-US" smtClean="0"/>
              <a:pPr/>
              <a:t>5/5/2017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B2FF2-DB20-4CAC-A00D-A1754650AEF1}" type="datetimeFigureOut">
              <a:rPr lang="en-US" smtClean="0"/>
              <a:pPr/>
              <a:t>5/5/2017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B2FF2-DB20-4CAC-A00D-A1754650AEF1}" type="datetimeFigureOut">
              <a:rPr lang="en-US" smtClean="0"/>
              <a:pPr/>
              <a:t>5/5/2017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B2FF2-DB20-4CAC-A00D-A1754650AEF1}" type="datetimeFigureOut">
              <a:rPr lang="en-US" smtClean="0"/>
              <a:pPr/>
              <a:t>5/5/2017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CFAC91-D926-452F-83D9-ED56B235B86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2FF2-DB20-4CAC-A00D-A1754650AEF1}" type="datetimeFigureOut">
              <a:rPr lang="en-US" smtClean="0"/>
              <a:pPr/>
              <a:t>5/5/2017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FAC91-D926-452F-83D9-ED56B235B86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14bme0133.github.io/MEE21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www.autosar.org/" TargetMode="External"/><Relationship Id="rId2" Type="http://schemas.openxmlformats.org/officeDocument/2006/relationships/hyperlink" Target="http://www.sae.org/images/books/toc_pdfs/B981.pdf" TargetMode="External"/><Relationship Id="rId1" Type="http://schemas.openxmlformats.org/officeDocument/2006/relationships/slideLayout" Target="../slideLayouts/slideLayout2.xml"/><Relationship Id="rId5" Type="http://schemas.openxmlformats.org/officeDocument/2006/relationships/hyperlink" Target="https://www.raspberrypi.org/documentation/hardware" TargetMode="External"/><Relationship Id="rId4" Type="http://schemas.openxmlformats.org/officeDocument/2006/relationships/hyperlink" Target="http://docs.automotivelinux.org/"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315488" cy="2743218"/>
          </a:xfrm>
        </p:spPr>
        <p:txBody>
          <a:bodyPr/>
          <a:lstStyle/>
          <a:p>
            <a:r>
              <a:rPr lang="en-IN" dirty="0" smtClean="0"/>
              <a:t>Embedded In-Vehicle Authorization</a:t>
            </a:r>
            <a:br>
              <a:rPr lang="en-IN" dirty="0" smtClean="0"/>
            </a:br>
            <a:r>
              <a:rPr lang="en-IN" dirty="0" smtClean="0"/>
              <a:t>(</a:t>
            </a:r>
            <a:r>
              <a:rPr lang="en-IN" dirty="0" err="1" smtClean="0"/>
              <a:t>EiVA</a:t>
            </a:r>
            <a:r>
              <a:rPr lang="en-IN" dirty="0" smtClean="0"/>
              <a:t>)</a:t>
            </a:r>
            <a:endParaRPr lang="en-IN" dirty="0"/>
          </a:p>
        </p:txBody>
      </p:sp>
      <p:sp>
        <p:nvSpPr>
          <p:cNvPr id="3" name="Subtitle 2"/>
          <p:cNvSpPr>
            <a:spLocks noGrp="1"/>
          </p:cNvSpPr>
          <p:nvPr>
            <p:ph type="subTitle" idx="1"/>
          </p:nvPr>
        </p:nvSpPr>
        <p:spPr>
          <a:xfrm>
            <a:off x="1500166" y="4291010"/>
            <a:ext cx="6400800" cy="2566990"/>
          </a:xfrm>
        </p:spPr>
        <p:txBody>
          <a:bodyPr>
            <a:normAutofit/>
          </a:bodyPr>
          <a:lstStyle/>
          <a:p>
            <a:r>
              <a:rPr lang="en-IN" dirty="0" smtClean="0"/>
              <a:t>MEE308: I.E.M. Final Project</a:t>
            </a:r>
          </a:p>
          <a:p>
            <a:r>
              <a:rPr lang="en-IN" dirty="0"/>
              <a:t>b</a:t>
            </a:r>
            <a:r>
              <a:rPr lang="en-IN" dirty="0" smtClean="0"/>
              <a:t>y</a:t>
            </a:r>
          </a:p>
          <a:p>
            <a:r>
              <a:rPr lang="en-IN" dirty="0" smtClean="0"/>
              <a:t>NIKHIL PANDITA</a:t>
            </a:r>
          </a:p>
          <a:p>
            <a:r>
              <a:rPr lang="en-IN" dirty="0" smtClean="0"/>
              <a:t>[ 14 BME 0133 ]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496"/>
            <a:ext cx="8229600" cy="1143000"/>
          </a:xfrm>
        </p:spPr>
        <p:txBody>
          <a:bodyPr>
            <a:normAutofit fontScale="90000"/>
          </a:bodyPr>
          <a:lstStyle/>
          <a:p>
            <a:r>
              <a:rPr lang="en-IN" sz="22100" dirty="0" smtClean="0"/>
              <a:t>Results</a:t>
            </a:r>
            <a:endParaRPr lang="en-IN" dirty="0"/>
          </a:p>
        </p:txBody>
      </p:sp>
      <p:sp>
        <p:nvSpPr>
          <p:cNvPr id="3" name="Content Placeholder 2"/>
          <p:cNvSpPr>
            <a:spLocks noGrp="1"/>
          </p:cNvSpPr>
          <p:nvPr>
            <p:ph idx="1"/>
          </p:nvPr>
        </p:nvSpPr>
        <p:spPr/>
        <p:txBody>
          <a:bodyPr/>
          <a:lstStyle/>
          <a:p>
            <a:r>
              <a:rPr lang="en-IN" dirty="0" smtClean="0"/>
              <a:t>(</a:t>
            </a:r>
            <a:r>
              <a:rPr lang="en-IN" dirty="0" err="1" smtClean="0"/>
              <a:t>screenies</a:t>
            </a:r>
            <a:r>
              <a:rPr lang="en-IN" dirty="0" smtClean="0"/>
              <a: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5" descr="dashboard.png"/>
          <p:cNvPicPr>
            <a:picLocks noChangeAspect="1"/>
          </p:cNvPicPr>
          <p:nvPr/>
        </p:nvPicPr>
        <p:blipFill>
          <a:blip r:embed="rId2" cstate="print"/>
          <a:stretch>
            <a:fillRect/>
          </a:stretch>
        </p:blipFill>
        <p:spPr>
          <a:xfrm>
            <a:off x="2571736" y="0"/>
            <a:ext cx="4171139"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ettings.png"/>
          <p:cNvPicPr>
            <a:picLocks noGrp="1" noChangeAspect="1"/>
          </p:cNvPicPr>
          <p:nvPr>
            <p:ph idx="1"/>
          </p:nvPr>
        </p:nvPicPr>
        <p:blipFill>
          <a:blip r:embed="rId2" cstate="print"/>
          <a:stretch>
            <a:fillRect/>
          </a:stretch>
        </p:blipFill>
        <p:spPr>
          <a:xfrm>
            <a:off x="2714612" y="0"/>
            <a:ext cx="3847531" cy="684466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vac.png"/>
          <p:cNvPicPr>
            <a:picLocks noGrp="1" noChangeAspect="1"/>
          </p:cNvPicPr>
          <p:nvPr>
            <p:ph idx="1"/>
          </p:nvPr>
        </p:nvPicPr>
        <p:blipFill>
          <a:blip r:embed="rId2" cstate="print"/>
          <a:stretch>
            <a:fillRect/>
          </a:stretch>
        </p:blipFill>
        <p:spPr>
          <a:xfrm>
            <a:off x="2643174" y="0"/>
            <a:ext cx="3689572"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descr="index.jpeg"/>
          <p:cNvPicPr>
            <a:picLocks noChangeAspect="1"/>
          </p:cNvPicPr>
          <p:nvPr/>
        </p:nvPicPr>
        <p:blipFill>
          <a:blip r:embed="rId2"/>
          <a:stretch>
            <a:fillRect/>
          </a:stretch>
        </p:blipFill>
        <p:spPr>
          <a:xfrm>
            <a:off x="2643174" y="0"/>
            <a:ext cx="3690074"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7" name="Picture 6" descr="phone.png"/>
          <p:cNvPicPr>
            <a:picLocks noChangeAspect="1"/>
          </p:cNvPicPr>
          <p:nvPr/>
        </p:nvPicPr>
        <p:blipFill>
          <a:blip r:embed="rId2" cstate="print"/>
          <a:stretch>
            <a:fillRect/>
          </a:stretch>
        </p:blipFill>
        <p:spPr>
          <a:xfrm>
            <a:off x="2500298" y="0"/>
            <a:ext cx="3357586" cy="685893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IN" dirty="0" smtClean="0"/>
              <a:t>This is a promising project as further development is already ongoing  in full swing within the  AGL community and the </a:t>
            </a:r>
            <a:r>
              <a:rPr lang="en-IN" dirty="0" err="1" smtClean="0"/>
              <a:t>EiVA</a:t>
            </a:r>
            <a:r>
              <a:rPr lang="en-IN" dirty="0" smtClean="0"/>
              <a:t>. Next, Version 3.1, is expected to DEMO at the Tokyo CES, coming late this May, 2017. </a:t>
            </a:r>
          </a:p>
          <a:p>
            <a:r>
              <a:rPr lang="en-IN" dirty="0" smtClean="0"/>
              <a:t>Furthermore, I along with other AGL teams are continuously dedicated to the upkeep and maintenance of the unified AGL codebase round-the-year.</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357322"/>
          </a:xfrm>
        </p:spPr>
        <p:txBody>
          <a:bodyPr>
            <a:noAutofit/>
          </a:bodyPr>
          <a:lstStyle/>
          <a:p>
            <a:r>
              <a:rPr lang="en-US" sz="5400" b="1" dirty="0" smtClean="0"/>
              <a:t> Staging, Downloading and </a:t>
            </a:r>
            <a:r>
              <a:rPr lang="en-US" sz="5400" b="1" dirty="0" err="1" smtClean="0"/>
              <a:t>Documentaton</a:t>
            </a:r>
            <a:r>
              <a:rPr lang="en-US" sz="5400" b="1" dirty="0" smtClean="0"/>
              <a:t>: </a:t>
            </a:r>
            <a:br>
              <a:rPr lang="en-US" sz="5400" b="1" dirty="0" smtClean="0"/>
            </a:br>
            <a:endParaRPr lang="en-IN" sz="5400" dirty="0"/>
          </a:p>
        </p:txBody>
      </p:sp>
      <p:sp>
        <p:nvSpPr>
          <p:cNvPr id="4" name="Rectangle 3"/>
          <p:cNvSpPr/>
          <p:nvPr/>
        </p:nvSpPr>
        <p:spPr>
          <a:xfrm>
            <a:off x="714348" y="5286388"/>
            <a:ext cx="10215602" cy="1200329"/>
          </a:xfrm>
          <a:prstGeom prst="rect">
            <a:avLst/>
          </a:prstGeom>
        </p:spPr>
        <p:txBody>
          <a:bodyPr wrap="square">
            <a:spAutoFit/>
          </a:bodyPr>
          <a:lstStyle/>
          <a:p>
            <a:r>
              <a:rPr lang="en-US" sz="3600" dirty="0" smtClean="0"/>
              <a:t>Mirror:</a:t>
            </a:r>
          </a:p>
          <a:p>
            <a:r>
              <a:rPr lang="en-US" sz="3600" dirty="0" smtClean="0"/>
              <a:t>[ </a:t>
            </a:r>
            <a:r>
              <a:rPr lang="en-US" sz="3600" dirty="0" smtClean="0">
                <a:hlinkClick r:id="rId2"/>
              </a:rPr>
              <a:t>http://14BME0133.github.io/MEE218</a:t>
            </a:r>
            <a:r>
              <a:rPr lang="en-US" sz="3600" dirty="0" smtClean="0"/>
              <a:t> ]</a:t>
            </a:r>
            <a:endParaRPr lang="en-US" sz="3600" dirty="0"/>
          </a:p>
        </p:txBody>
      </p:sp>
      <p:sp>
        <p:nvSpPr>
          <p:cNvPr id="5" name="Rectangle 4"/>
          <p:cNvSpPr/>
          <p:nvPr/>
        </p:nvSpPr>
        <p:spPr>
          <a:xfrm>
            <a:off x="642910" y="3357562"/>
            <a:ext cx="7858180" cy="1200329"/>
          </a:xfrm>
          <a:prstGeom prst="rect">
            <a:avLst/>
          </a:prstGeom>
        </p:spPr>
        <p:txBody>
          <a:bodyPr wrap="square">
            <a:spAutoFit/>
          </a:bodyPr>
          <a:lstStyle/>
          <a:p>
            <a:r>
              <a:rPr lang="en-US" sz="3600" dirty="0" smtClean="0"/>
              <a:t>Source:</a:t>
            </a:r>
          </a:p>
          <a:p>
            <a:r>
              <a:rPr lang="en-US" sz="3600" dirty="0" smtClean="0"/>
              <a:t>[ </a:t>
            </a:r>
            <a:r>
              <a:rPr lang="en-US" sz="3600" dirty="0" smtClean="0">
                <a:hlinkClick r:id="rId2"/>
              </a:rPr>
              <a:t>http://14BME0133.github.io/MEE308</a:t>
            </a:r>
            <a:r>
              <a:rPr lang="en-US" sz="3600" dirty="0" smtClean="0"/>
              <a:t> ]</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IN" dirty="0"/>
          </a:p>
        </p:txBody>
      </p:sp>
      <p:sp>
        <p:nvSpPr>
          <p:cNvPr id="3" name="Content Placeholder 2"/>
          <p:cNvSpPr>
            <a:spLocks noGrp="1"/>
          </p:cNvSpPr>
          <p:nvPr>
            <p:ph idx="1"/>
          </p:nvPr>
        </p:nvSpPr>
        <p:spPr/>
        <p:txBody>
          <a:bodyPr>
            <a:normAutofit/>
          </a:bodyPr>
          <a:lstStyle/>
          <a:p>
            <a:pPr algn="ctr">
              <a:buNone/>
            </a:pPr>
            <a:r>
              <a:rPr lang="en-IN" sz="2400" dirty="0" smtClean="0"/>
              <a:t>Further or any research done at all should be duly be accredited to the benevolence bestowed in kind by the following Organizations and Institutions:</a:t>
            </a:r>
            <a:endParaRPr lang="en-IN" sz="2400" dirty="0"/>
          </a:p>
        </p:txBody>
      </p:sp>
      <p:grpSp>
        <p:nvGrpSpPr>
          <p:cNvPr id="5" name="Group 64"/>
          <p:cNvGrpSpPr/>
          <p:nvPr/>
        </p:nvGrpSpPr>
        <p:grpSpPr>
          <a:xfrm>
            <a:off x="785786" y="2714620"/>
            <a:ext cx="7134244" cy="2301088"/>
            <a:chOff x="13125451" y="18787269"/>
            <a:chExt cx="4276724" cy="1300956"/>
          </a:xfrm>
        </p:grpSpPr>
        <p:pic>
          <p:nvPicPr>
            <p:cNvPr id="9" name="Picture 8" descr="untitled.bmp"/>
            <p:cNvPicPr>
              <a:picLocks noChangeAspect="1"/>
            </p:cNvPicPr>
            <p:nvPr/>
          </p:nvPicPr>
          <p:blipFill>
            <a:blip r:embed="rId2"/>
            <a:stretch>
              <a:fillRect/>
            </a:stretch>
          </p:blipFill>
          <p:spPr>
            <a:xfrm>
              <a:off x="16121062" y="18787269"/>
              <a:ext cx="1281113" cy="1281113"/>
            </a:xfrm>
            <a:prstGeom prst="rect">
              <a:avLst/>
            </a:prstGeom>
          </p:spPr>
        </p:pic>
        <p:pic>
          <p:nvPicPr>
            <p:cNvPr id="10" name="Picture 9" descr="index.png"/>
            <p:cNvPicPr>
              <a:picLocks noChangeAspect="1"/>
            </p:cNvPicPr>
            <p:nvPr/>
          </p:nvPicPr>
          <p:blipFill>
            <a:blip r:embed="rId3"/>
            <a:stretch>
              <a:fillRect/>
            </a:stretch>
          </p:blipFill>
          <p:spPr>
            <a:xfrm>
              <a:off x="14854237" y="18872994"/>
              <a:ext cx="964469" cy="1215231"/>
            </a:xfrm>
            <a:prstGeom prst="rect">
              <a:avLst/>
            </a:prstGeom>
          </p:spPr>
        </p:pic>
        <p:pic>
          <p:nvPicPr>
            <p:cNvPr id="11" name="Picture 10" descr="agl.png"/>
            <p:cNvPicPr>
              <a:picLocks noChangeAspect="1"/>
            </p:cNvPicPr>
            <p:nvPr/>
          </p:nvPicPr>
          <p:blipFill>
            <a:blip r:embed="rId4"/>
            <a:stretch>
              <a:fillRect/>
            </a:stretch>
          </p:blipFill>
          <p:spPr>
            <a:xfrm>
              <a:off x="13125451" y="18973008"/>
              <a:ext cx="1332350" cy="886618"/>
            </a:xfrm>
            <a:prstGeom prst="rect">
              <a:avLst/>
            </a:prstGeom>
          </p:spPr>
        </p:pic>
      </p:grpSp>
      <p:pic>
        <p:nvPicPr>
          <p:cNvPr id="6" name="Picture 5" descr="sae.png"/>
          <p:cNvPicPr>
            <a:picLocks noChangeAspect="1"/>
          </p:cNvPicPr>
          <p:nvPr/>
        </p:nvPicPr>
        <p:blipFill>
          <a:blip r:embed="rId5"/>
          <a:stretch>
            <a:fillRect/>
          </a:stretch>
        </p:blipFill>
        <p:spPr>
          <a:xfrm>
            <a:off x="3500430" y="5231904"/>
            <a:ext cx="1928826" cy="1626096"/>
          </a:xfrm>
          <a:prstGeom prst="rect">
            <a:avLst/>
          </a:prstGeom>
        </p:spPr>
      </p:pic>
      <p:pic>
        <p:nvPicPr>
          <p:cNvPr id="7" name="Picture 6" descr="lin.jpeg"/>
          <p:cNvPicPr>
            <a:picLocks noChangeAspect="1"/>
          </p:cNvPicPr>
          <p:nvPr/>
        </p:nvPicPr>
        <p:blipFill>
          <a:blip r:embed="rId6"/>
          <a:stretch>
            <a:fillRect/>
          </a:stretch>
        </p:blipFill>
        <p:spPr>
          <a:xfrm>
            <a:off x="5715008" y="5072074"/>
            <a:ext cx="2460285" cy="1500174"/>
          </a:xfrm>
          <a:prstGeom prst="rect">
            <a:avLst/>
          </a:prstGeom>
        </p:spPr>
      </p:pic>
      <p:pic>
        <p:nvPicPr>
          <p:cNvPr id="8" name="Picture 7" descr="can.bmp"/>
          <p:cNvPicPr>
            <a:picLocks noChangeAspect="1"/>
          </p:cNvPicPr>
          <p:nvPr/>
        </p:nvPicPr>
        <p:blipFill>
          <a:blip r:embed="rId7" cstate="print"/>
          <a:stretch>
            <a:fillRect/>
          </a:stretch>
        </p:blipFill>
        <p:spPr>
          <a:xfrm>
            <a:off x="928662" y="5214950"/>
            <a:ext cx="2000264" cy="153866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a:bodyPr>
          <a:lstStyle/>
          <a:p>
            <a:r>
              <a:rPr lang="en-US" sz="6600" dirty="0" smtClean="0">
                <a:latin typeface="Arial" pitchFamily="34" charset="0"/>
                <a:cs typeface="Arial" pitchFamily="34" charset="0"/>
              </a:rPr>
              <a:t>References</a:t>
            </a:r>
            <a:endParaRPr lang="en-IN" sz="6600" dirty="0">
              <a:latin typeface="Arial" pitchFamily="34" charset="0"/>
              <a:cs typeface="Arial" pitchFamily="34" charset="0"/>
            </a:endParaRPr>
          </a:p>
        </p:txBody>
      </p:sp>
      <p:sp>
        <p:nvSpPr>
          <p:cNvPr id="3" name="Content Placeholder 2"/>
          <p:cNvSpPr>
            <a:spLocks noGrp="1"/>
          </p:cNvSpPr>
          <p:nvPr>
            <p:ph idx="1"/>
          </p:nvPr>
        </p:nvSpPr>
        <p:spPr>
          <a:xfrm>
            <a:off x="0" y="1571612"/>
            <a:ext cx="9144000" cy="4929222"/>
          </a:xfrm>
        </p:spPr>
        <p:txBody>
          <a:bodyPr>
            <a:normAutofit/>
          </a:bodyPr>
          <a:lstStyle/>
          <a:p>
            <a:r>
              <a:rPr lang="en-US" sz="2400" b="1" dirty="0" smtClean="0">
                <a:latin typeface="+mj-lt"/>
                <a:cs typeface="Times New Roman" pitchFamily="18" charset="0"/>
              </a:rPr>
              <a:t>The Car Hacker’s Handbook : A guide to automobile penetration testing  </a:t>
            </a:r>
            <a:r>
              <a:rPr lang="en-US" sz="2400" dirty="0" smtClean="0">
                <a:latin typeface="+mj-lt"/>
                <a:cs typeface="Times New Roman" pitchFamily="18" charset="0"/>
              </a:rPr>
              <a:t>Craig Smith, Chris Evans (</a:t>
            </a:r>
            <a:r>
              <a:rPr lang="en-US" sz="2400" dirty="0" smtClean="0">
                <a:latin typeface="+mj-lt"/>
                <a:cs typeface="Times New Roman" pitchFamily="18" charset="0"/>
                <a:hlinkClick r:id="rId2"/>
              </a:rPr>
              <a:t>http://www.sae.org/images/books/toc_pdfs/B981.pdf</a:t>
            </a:r>
            <a:r>
              <a:rPr lang="en-US" sz="2400" dirty="0" smtClean="0">
                <a:latin typeface="+mj-lt"/>
                <a:cs typeface="Times New Roman" pitchFamily="18" charset="0"/>
              </a:rPr>
              <a:t> )</a:t>
            </a:r>
          </a:p>
          <a:p>
            <a:r>
              <a:rPr lang="en-US" sz="2400" b="1" dirty="0" smtClean="0">
                <a:latin typeface="+mj-lt"/>
                <a:cs typeface="Times New Roman" pitchFamily="18" charset="0"/>
              </a:rPr>
              <a:t>CAN specification version 2.0. </a:t>
            </a:r>
            <a:r>
              <a:rPr lang="en-US" sz="2400" dirty="0" smtClean="0">
                <a:latin typeface="+mj-lt"/>
                <a:cs typeface="Times New Roman" pitchFamily="18" charset="0"/>
              </a:rPr>
              <a:t>Robert Bosch GmbH, Stuttgart, Germany, 1991</a:t>
            </a:r>
          </a:p>
          <a:p>
            <a:r>
              <a:rPr lang="en-US" sz="2400" b="1" dirty="0" smtClean="0">
                <a:latin typeface="+mj-lt"/>
                <a:cs typeface="Times New Roman" pitchFamily="18" charset="0"/>
              </a:rPr>
              <a:t>Homepage of the development partnership Automotive Open System Architecture (AUTOSAR): </a:t>
            </a:r>
            <a:r>
              <a:rPr lang="en-US" sz="2400" dirty="0" smtClean="0">
                <a:latin typeface="+mj-lt"/>
                <a:cs typeface="Times New Roman" pitchFamily="18" charset="0"/>
              </a:rPr>
              <a:t>(</a:t>
            </a:r>
            <a:r>
              <a:rPr lang="en-US" sz="2400" dirty="0" smtClean="0">
                <a:latin typeface="+mj-lt"/>
                <a:cs typeface="Times New Roman" pitchFamily="18" charset="0"/>
                <a:hlinkClick r:id="rId3"/>
              </a:rPr>
              <a:t>http://www.autosar.org</a:t>
            </a:r>
            <a:r>
              <a:rPr lang="en-US" sz="2400" dirty="0" smtClean="0">
                <a:latin typeface="+mj-lt"/>
                <a:cs typeface="Times New Roman" pitchFamily="18" charset="0"/>
              </a:rPr>
              <a:t>) </a:t>
            </a:r>
            <a:endParaRPr lang="en-US" sz="2400" b="1" dirty="0" smtClean="0">
              <a:latin typeface="+mj-lt"/>
              <a:cs typeface="Times New Roman" pitchFamily="18" charset="0"/>
            </a:endParaRPr>
          </a:p>
          <a:p>
            <a:r>
              <a:rPr lang="en-IN" sz="2400" b="1" dirty="0" smtClean="0">
                <a:latin typeface="+mj-lt"/>
                <a:cs typeface="Times New Roman" pitchFamily="18" charset="0"/>
              </a:rPr>
              <a:t>Getting started with Automotive-Grade Linux : </a:t>
            </a:r>
            <a:r>
              <a:rPr lang="en-IN" sz="2400" dirty="0" smtClean="0">
                <a:latin typeface="+mj-lt"/>
                <a:cs typeface="Times New Roman" pitchFamily="18" charset="0"/>
              </a:rPr>
              <a:t>(</a:t>
            </a:r>
            <a:r>
              <a:rPr lang="en-IN" sz="2400" dirty="0" smtClean="0">
                <a:latin typeface="+mj-lt"/>
                <a:cs typeface="Times New Roman" pitchFamily="18" charset="0"/>
                <a:hlinkClick r:id="rId4"/>
              </a:rPr>
              <a:t>http://docs.automotivelinux.org</a:t>
            </a:r>
            <a:r>
              <a:rPr lang="en-IN" sz="2400" dirty="0" smtClean="0">
                <a:latin typeface="+mj-lt"/>
                <a:cs typeface="Times New Roman" pitchFamily="18" charset="0"/>
              </a:rPr>
              <a:t>)</a:t>
            </a:r>
          </a:p>
          <a:p>
            <a:r>
              <a:rPr lang="en-IN" sz="2400" b="1" dirty="0" smtClean="0">
                <a:latin typeface="+mj-lt"/>
                <a:cs typeface="Times New Roman" pitchFamily="18" charset="0"/>
              </a:rPr>
              <a:t>Hardware and Communication Interfacing on a System-on-a-Chip (</a:t>
            </a:r>
            <a:r>
              <a:rPr lang="en-IN" sz="2400" b="1" dirty="0" err="1" smtClean="0">
                <a:latin typeface="+mj-lt"/>
                <a:cs typeface="Times New Roman" pitchFamily="18" charset="0"/>
              </a:rPr>
              <a:t>SoC</a:t>
            </a:r>
            <a:r>
              <a:rPr lang="en-IN" sz="2400" b="1" dirty="0" smtClean="0">
                <a:latin typeface="+mj-lt"/>
                <a:cs typeface="Times New Roman" pitchFamily="18" charset="0"/>
              </a:rPr>
              <a:t>: Pi 2.B+) (</a:t>
            </a:r>
            <a:r>
              <a:rPr lang="en-IN" sz="2400" dirty="0" smtClean="0">
                <a:latin typeface="+mj-lt"/>
                <a:cs typeface="Times New Roman" pitchFamily="18" charset="0"/>
                <a:hlinkClick r:id="rId5"/>
              </a:rPr>
              <a:t>https://www.raspberrypi.org/documentation/hardware</a:t>
            </a:r>
            <a:r>
              <a:rPr lang="en-IN" sz="2400" dirty="0" smtClean="0">
                <a:latin typeface="+mj-lt"/>
                <a:cs typeface="Times New Roman" pitchFamily="18" charset="0"/>
              </a:rPr>
              <a:t>)</a:t>
            </a:r>
          </a:p>
          <a:p>
            <a:endParaRPr lang="en-IN" sz="2400" dirty="0">
              <a:latin typeface="+mj-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NTRODUCTION</a:t>
            </a:r>
            <a:endParaRPr lang="en-IN" dirty="0"/>
          </a:p>
        </p:txBody>
      </p:sp>
      <p:sp>
        <p:nvSpPr>
          <p:cNvPr id="4" name="Text Placeholder 68"/>
          <p:cNvSpPr txBox="1">
            <a:spLocks noGrp="1"/>
          </p:cNvSpPr>
          <p:nvPr>
            <p:ph idx="1"/>
          </p:nvPr>
        </p:nvSpPr>
        <p:spPr>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3200" dirty="0" smtClean="0"/>
              <a:t>Traditionally, vehicle security used to be all about keys and door locks. However in today’s digital age, it has become essential to incorporate high end technological solutions and advanced optimized computational techniques to ensure world class standards vehicle security and multi factor user authorization.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normAutofit fontScale="90000"/>
          </a:bodyPr>
          <a:lstStyle/>
          <a:p>
            <a:r>
              <a:rPr lang="en-IN" dirty="0" smtClean="0"/>
              <a:t>Thank you for validating this literature.</a:t>
            </a:r>
            <a:endParaRPr lang="en-IN" dirty="0"/>
          </a:p>
        </p:txBody>
      </p:sp>
      <p:sp>
        <p:nvSpPr>
          <p:cNvPr id="4" name="TextBox 3"/>
          <p:cNvSpPr txBox="1"/>
          <p:nvPr/>
        </p:nvSpPr>
        <p:spPr>
          <a:xfrm>
            <a:off x="6715140" y="5929330"/>
            <a:ext cx="2143140" cy="646331"/>
          </a:xfrm>
          <a:prstGeom prst="rect">
            <a:avLst/>
          </a:prstGeom>
          <a:noFill/>
          <a:ln>
            <a:solidFill>
              <a:schemeClr val="accent1"/>
            </a:solidFill>
          </a:ln>
        </p:spPr>
        <p:txBody>
          <a:bodyPr wrap="square" rtlCol="0">
            <a:spAutoFit/>
          </a:bodyPr>
          <a:lstStyle/>
          <a:p>
            <a:r>
              <a:rPr lang="en-IN" dirty="0" smtClean="0"/>
              <a:t>Nikhil </a:t>
            </a:r>
            <a:r>
              <a:rPr lang="en-IN" dirty="0" err="1" smtClean="0"/>
              <a:t>Pandita</a:t>
            </a:r>
            <a:endParaRPr lang="en-IN" dirty="0" smtClean="0"/>
          </a:p>
          <a:p>
            <a:r>
              <a:rPr lang="en-IN" dirty="0" smtClean="0"/>
              <a:t>[ 14 BME 0133 ]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US" dirty="0" smtClean="0"/>
              <a:t>In this paper, we aspire to address such vehicle security and user cognition procedures, validation &amp; verification problems and describe an efficient and optimal strategy for vehicle-user pair recognition and secure switching over of shared vehicles without the hassles of physical keys.</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Scope of the Project</a:t>
            </a:r>
            <a:endParaRPr lang="en-IN" dirty="0"/>
          </a:p>
        </p:txBody>
      </p:sp>
      <p:sp>
        <p:nvSpPr>
          <p:cNvPr id="4" name="Text Placeholder 68"/>
          <p:cNvSpPr txBox="1">
            <a:spLocks noGrp="1"/>
          </p:cNvSpPr>
          <p:nvPr>
            <p:ph idx="1"/>
          </p:nvPr>
        </p:nvSpPr>
        <p:spPr>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smtClean="0"/>
              <a:t>The systems and methods utilize a pool of vehicles available for hire; at least one collection point at which the vehicles are issued; a central reservation system; and a system to verify user identify and reservation status wherein the system receives identifying information from a potential user, communicates the identifying information to the central reservation system which prompts the system to allow access to a reserved vehicle from the pool of vehicles available for hire in response to positive verification of the user and reservation status.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Bottomline</a:t>
            </a:r>
            <a:endParaRPr lang="en-IN" dirty="0"/>
          </a:p>
        </p:txBody>
      </p:sp>
      <p:sp>
        <p:nvSpPr>
          <p:cNvPr id="3" name="Content Placeholder 2"/>
          <p:cNvSpPr>
            <a:spLocks noGrp="1"/>
          </p:cNvSpPr>
          <p:nvPr>
            <p:ph idx="1"/>
          </p:nvPr>
        </p:nvSpPr>
        <p:spPr/>
        <p:txBody>
          <a:bodyPr/>
          <a:lstStyle/>
          <a:p>
            <a:r>
              <a:rPr lang="en-US" sz="3600" dirty="0" smtClean="0"/>
              <a:t>The main objective of this project was to integrate such a  point-identity based security and authorization solution with top-of-the-class utility, convenience and rigidness in mind.</a:t>
            </a:r>
            <a:endParaRPr lang="en-IN" sz="3600"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Methodology</a:t>
            </a:r>
            <a:endParaRPr lang="en-IN" dirty="0"/>
          </a:p>
        </p:txBody>
      </p:sp>
      <p:pic>
        <p:nvPicPr>
          <p:cNvPr id="4" name="Content Placeholder 3" descr="n1x.02.bmp"/>
          <p:cNvPicPr>
            <a:picLocks noGrp="1" noChangeAspect="1"/>
          </p:cNvPicPr>
          <p:nvPr>
            <p:ph idx="1"/>
          </p:nvPr>
        </p:nvPicPr>
        <p:blipFill>
          <a:blip r:embed="rId2"/>
          <a:stretch>
            <a:fillRect/>
          </a:stretch>
        </p:blipFill>
        <p:spPr>
          <a:xfrm>
            <a:off x="428596" y="1571612"/>
            <a:ext cx="7871992" cy="4706964"/>
          </a:xfrm>
          <a:prstGeom prst="rect">
            <a:avLst/>
          </a:prstGeom>
        </p:spPr>
      </p:pic>
      <p:sp>
        <p:nvSpPr>
          <p:cNvPr id="5" name="TextBox 4"/>
          <p:cNvSpPr txBox="1"/>
          <p:nvPr/>
        </p:nvSpPr>
        <p:spPr>
          <a:xfrm>
            <a:off x="1857356" y="6488668"/>
            <a:ext cx="6286544" cy="369332"/>
          </a:xfrm>
          <a:prstGeom prst="rect">
            <a:avLst/>
          </a:prstGeom>
          <a:noFill/>
        </p:spPr>
        <p:txBody>
          <a:bodyPr wrap="square" rtlCol="0">
            <a:spAutoFit/>
          </a:bodyPr>
          <a:lstStyle/>
          <a:p>
            <a:r>
              <a:rPr lang="en-IN" dirty="0" smtClean="0"/>
              <a:t>The setup of </a:t>
            </a:r>
            <a:r>
              <a:rPr lang="en-IN" dirty="0" err="1" smtClean="0"/>
              <a:t>recievers</a:t>
            </a:r>
            <a:r>
              <a:rPr lang="en-IN" dirty="0" smtClean="0"/>
              <a:t> x transmitters over the main ECU.</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Priorities</a:t>
            </a:r>
            <a:endParaRPr lang="en-IN" dirty="0"/>
          </a:p>
        </p:txBody>
      </p:sp>
      <p:sp>
        <p:nvSpPr>
          <p:cNvPr id="4" name="Content Placeholder 3"/>
          <p:cNvSpPr>
            <a:spLocks noGrp="1"/>
          </p:cNvSpPr>
          <p:nvPr>
            <p:ph idx="1"/>
          </p:nvPr>
        </p:nvSpPr>
        <p:spPr>
          <a:xfrm>
            <a:off x="457200" y="1600200"/>
            <a:ext cx="8229600" cy="1034129"/>
          </a:xfrm>
          <a:prstGeom prst="rect">
            <a:avLst/>
          </a:prstGeom>
        </p:spPr>
        <p:txBody>
          <a:bodyPr wrap="square">
            <a:spAutoFit/>
          </a:bodyPr>
          <a:lstStyle/>
          <a:p>
            <a:r>
              <a:rPr lang="en-AU" sz="1800" i="1" dirty="0" smtClean="0"/>
              <a:t>.</a:t>
            </a:r>
          </a:p>
          <a:p>
            <a:endParaRPr lang="en-AU" sz="1800" i="1" dirty="0" smtClean="0"/>
          </a:p>
          <a:p>
            <a:endParaRPr lang="en-AU" sz="1800" i="1" dirty="0"/>
          </a:p>
        </p:txBody>
      </p:sp>
      <p:sp>
        <p:nvSpPr>
          <p:cNvPr id="7" name="Text Placeholder 68"/>
          <p:cNvSpPr txBox="1">
            <a:spLocks/>
          </p:cNvSpPr>
          <p:nvPr/>
        </p:nvSpPr>
        <p:spPr>
          <a:xfrm>
            <a:off x="500034" y="1857364"/>
            <a:ext cx="8429684" cy="5286412"/>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3600" dirty="0" smtClean="0"/>
              <a:t>In our prototype, the ignition starts up from the instance a user inputs his fingerprint onto the embedded sensor in the vehicle dash.</a:t>
            </a:r>
          </a:p>
          <a:p>
            <a:r>
              <a:rPr lang="en-AU" i="1" dirty="0" smtClean="0"/>
              <a:t>A fingerprint Sensor is employed to additionally add to the security layers.</a:t>
            </a:r>
          </a:p>
          <a:p>
            <a:r>
              <a:rPr lang="en-AU" i="1" dirty="0" smtClean="0"/>
              <a:t>In the current prototype, fingerprint auth is provisionally provided by a </a:t>
            </a:r>
            <a:r>
              <a:rPr lang="en-AU" i="1" dirty="0" err="1" smtClean="0"/>
              <a:t>smartphones</a:t>
            </a:r>
            <a:r>
              <a:rPr lang="en-AU" i="1" dirty="0" smtClean="0"/>
              <a:t>’ in-built sensor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1143000"/>
          </a:xfrm>
        </p:spPr>
        <p:txBody>
          <a:bodyPr>
            <a:normAutofit fontScale="90000"/>
          </a:bodyPr>
          <a:lstStyle/>
          <a:p>
            <a:r>
              <a:rPr lang="en-IN" dirty="0" smtClean="0"/>
              <a:t>The following  are the schematic </a:t>
            </a:r>
            <a:r>
              <a:rPr lang="en-IN" dirty="0" err="1" smtClean="0"/>
              <a:t>reresentations</a:t>
            </a:r>
            <a:r>
              <a:rPr lang="en-IN" dirty="0" smtClean="0"/>
              <a:t> of the AGLs hardware organization and internal architecture.</a:t>
            </a:r>
            <a:br>
              <a:rPr lang="en-IN" dirty="0" smtClean="0"/>
            </a:br>
            <a:endParaRPr lang="en-IN" dirty="0"/>
          </a:p>
        </p:txBody>
      </p:sp>
      <p:pic>
        <p:nvPicPr>
          <p:cNvPr id="4" name="Content Placeholder 3" descr="n1x.01.bmp"/>
          <p:cNvPicPr>
            <a:picLocks noGrp="1" noChangeAspect="1"/>
          </p:cNvPicPr>
          <p:nvPr>
            <p:ph idx="1"/>
          </p:nvPr>
        </p:nvPicPr>
        <p:blipFill>
          <a:blip r:embed="rId2"/>
          <a:stretch>
            <a:fillRect/>
          </a:stretch>
        </p:blipFill>
        <p:spPr>
          <a:xfrm>
            <a:off x="285720" y="2000240"/>
            <a:ext cx="7975962" cy="4214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Architecture :</a:t>
            </a:r>
            <a:br>
              <a:rPr lang="en-US" altLang="zh-CN" dirty="0" smtClean="0"/>
            </a:br>
            <a:endParaRPr lang="en-IN" dirty="0"/>
          </a:p>
        </p:txBody>
      </p:sp>
      <p:pic>
        <p:nvPicPr>
          <p:cNvPr id="4" name="Content Placeholder 3" descr="n1x.03.png"/>
          <p:cNvPicPr>
            <a:picLocks noGrp="1" noChangeAspect="1"/>
          </p:cNvPicPr>
          <p:nvPr>
            <p:ph idx="1"/>
          </p:nvPr>
        </p:nvPicPr>
        <p:blipFill>
          <a:blip r:embed="rId2"/>
          <a:stretch>
            <a:fillRect/>
          </a:stretch>
        </p:blipFill>
        <p:spPr>
          <a:xfrm>
            <a:off x="0" y="571480"/>
            <a:ext cx="8786842" cy="606292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37</TotalTime>
  <Words>535</Words>
  <Application>Microsoft Office PowerPoint</Application>
  <PresentationFormat>On-screen Show (4:3)</PresentationFormat>
  <Paragraphs>43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Embedded In-Vehicle Authorization (EiVA)</vt:lpstr>
      <vt:lpstr>INTRODUCTION</vt:lpstr>
      <vt:lpstr>Problem Statement</vt:lpstr>
      <vt:lpstr>Scope of the Project</vt:lpstr>
      <vt:lpstr>Bottomline</vt:lpstr>
      <vt:lpstr>Methodology</vt:lpstr>
      <vt:lpstr>Priorities</vt:lpstr>
      <vt:lpstr>The following  are the schematic reresentations of the AGLs hardware organization and internal architecture. </vt:lpstr>
      <vt:lpstr>Architecture : </vt:lpstr>
      <vt:lpstr>Results</vt:lpstr>
      <vt:lpstr>Slide 11</vt:lpstr>
      <vt:lpstr>Slide 12</vt:lpstr>
      <vt:lpstr>Slide 13</vt:lpstr>
      <vt:lpstr>Slide 14</vt:lpstr>
      <vt:lpstr>Slide 15</vt:lpstr>
      <vt:lpstr>Conclusion</vt:lpstr>
      <vt:lpstr> Staging, Downloading and Documentaton:  </vt:lpstr>
      <vt:lpstr>Acknowledgments</vt:lpstr>
      <vt:lpstr>References</vt:lpstr>
      <vt:lpstr>Thank you for validating this literature.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In-Vehicle Authorization (EiVA)</dc:title>
  <dc:creator>Administrator</dc:creator>
  <cp:lastModifiedBy>Administrator</cp:lastModifiedBy>
  <cp:revision>7</cp:revision>
  <dcterms:created xsi:type="dcterms:W3CDTF">2017-05-05T15:39:42Z</dcterms:created>
  <dcterms:modified xsi:type="dcterms:W3CDTF">2017-05-05T16:21:03Z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