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4"/>
  </p:sldMasterIdLst>
  <p:notesMasterIdLst>
    <p:notesMasterId r:id="rId17"/>
  </p:notesMasterIdLst>
  <p:sldIdLst>
    <p:sldId id="256" r:id="rId5"/>
    <p:sldId id="258" r:id="rId6"/>
    <p:sldId id="260" r:id="rId7"/>
    <p:sldId id="261" r:id="rId8"/>
    <p:sldId id="312" r:id="rId9"/>
    <p:sldId id="262" r:id="rId10"/>
    <p:sldId id="272" r:id="rId11"/>
    <p:sldId id="257" r:id="rId12"/>
    <p:sldId id="263" r:id="rId13"/>
    <p:sldId id="264" r:id="rId14"/>
    <p:sldId id="276" r:id="rId15"/>
    <p:sldId id="290" r:id="rId16"/>
  </p:sldIdLst>
  <p:sldSz cx="9144000" cy="5143500" type="screen16x9"/>
  <p:notesSz cx="6858000" cy="9144000"/>
  <p:embeddedFontLst>
    <p:embeddedFont>
      <p:font typeface="Abadi" panose="020B0604020104020204" pitchFamily="34" charset="0"/>
      <p:regular r:id="rId18"/>
    </p:embeddedFont>
    <p:embeddedFont>
      <p:font typeface="Arimo" panose="020B0604020202020204" charset="0"/>
      <p:regular r:id="rId19"/>
      <p:bold r:id="rId20"/>
      <p:italic r:id="rId21"/>
      <p:boldItalic r:id="rId22"/>
    </p:embeddedFont>
    <p:embeddedFont>
      <p:font typeface="Bai Jamjuree" panose="020B0604020202020204" charset="-34"/>
      <p:regular r:id="rId23"/>
      <p:bold r:id="rId24"/>
      <p:italic r:id="rId25"/>
      <p:boldItalic r:id="rId26"/>
    </p:embeddedFont>
    <p:embeddedFont>
      <p:font typeface="Bai Jamjuree SemiBold" panose="020B0604020202020204" charset="-34"/>
      <p:regular r:id="rId27"/>
      <p:bold r:id="rId28"/>
      <p:italic r:id="rId29"/>
      <p:boldItalic r:id="rId30"/>
    </p:embeddedFont>
    <p:embeddedFont>
      <p:font typeface="Nunito Light" pitchFamily="2" charset="0"/>
      <p:regular r:id="rId31"/>
      <p: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856D6-E63C-41F3-A153-C1BC24A8394C}" v="74" dt="2025-05-25T20:34:20.660"/>
  </p1510:revLst>
</p1510:revInfo>
</file>

<file path=ppt/tableStyles.xml><?xml version="1.0" encoding="utf-8"?>
<a:tblStyleLst xmlns:a="http://schemas.openxmlformats.org/drawingml/2006/main" def="{2A54AFC8-0797-49B7-9BE2-34B0FEABD807}">
  <a:tblStyle styleId="{2A54AFC8-0797-49B7-9BE2-34B0FEABD8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8"/>
        <p:cNvGrpSpPr/>
        <p:nvPr/>
      </p:nvGrpSpPr>
      <p:grpSpPr>
        <a:xfrm>
          <a:off x="0" y="0"/>
          <a:ext cx="0" cy="0"/>
          <a:chOff x="0" y="0"/>
          <a:chExt cx="0" cy="0"/>
        </a:xfrm>
      </p:grpSpPr>
      <p:sp>
        <p:nvSpPr>
          <p:cNvPr id="3589" name="Google Shape;3589;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0" name="Google Shape;3590;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a:extLst>
            <a:ext uri="{FF2B5EF4-FFF2-40B4-BE49-F238E27FC236}">
              <a16:creationId xmlns:a16="http://schemas.microsoft.com/office/drawing/2014/main" id="{47BF62DB-35CA-659D-2250-E13FD8DC70DD}"/>
            </a:ext>
          </a:extLst>
        </p:cNvPr>
        <p:cNvGrpSpPr/>
        <p:nvPr/>
      </p:nvGrpSpPr>
      <p:grpSpPr>
        <a:xfrm>
          <a:off x="0" y="0"/>
          <a:ext cx="0" cy="0"/>
          <a:chOff x="0" y="0"/>
          <a:chExt cx="0" cy="0"/>
        </a:xfrm>
      </p:grpSpPr>
      <p:sp>
        <p:nvSpPr>
          <p:cNvPr id="2885" name="Google Shape;2885;g54dda1946d_6_308:notes">
            <a:extLst>
              <a:ext uri="{FF2B5EF4-FFF2-40B4-BE49-F238E27FC236}">
                <a16:creationId xmlns:a16="http://schemas.microsoft.com/office/drawing/2014/main" id="{AC891E9D-B6B3-E49F-EA7A-AC91EEBE40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a:extLst>
              <a:ext uri="{FF2B5EF4-FFF2-40B4-BE49-F238E27FC236}">
                <a16:creationId xmlns:a16="http://schemas.microsoft.com/office/drawing/2014/main" id="{9572DA19-1C82-D0EB-3DB8-D36C0FF6F4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4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287bc30461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287bc3046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6"/>
        <p:cNvGrpSpPr/>
        <p:nvPr/>
      </p:nvGrpSpPr>
      <p:grpSpPr>
        <a:xfrm>
          <a:off x="0" y="0"/>
          <a:ext cx="0" cy="0"/>
          <a:chOff x="0" y="0"/>
          <a:chExt cx="0" cy="0"/>
        </a:xfrm>
      </p:grpSpPr>
      <p:sp>
        <p:nvSpPr>
          <p:cNvPr id="2857" name="Google Shape;285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8" name="Google Shape;285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73"/>
        <p:cNvGrpSpPr/>
        <p:nvPr/>
      </p:nvGrpSpPr>
      <p:grpSpPr>
        <a:xfrm>
          <a:off x="0" y="0"/>
          <a:ext cx="0" cy="0"/>
          <a:chOff x="0" y="0"/>
          <a:chExt cx="0" cy="0"/>
        </a:xfrm>
      </p:grpSpPr>
      <p:grpSp>
        <p:nvGrpSpPr>
          <p:cNvPr id="1574" name="Google Shape;1574;p22"/>
          <p:cNvGrpSpPr/>
          <p:nvPr/>
        </p:nvGrpSpPr>
        <p:grpSpPr>
          <a:xfrm>
            <a:off x="-453200" y="1183123"/>
            <a:ext cx="9363874" cy="3648802"/>
            <a:chOff x="-453200" y="1183123"/>
            <a:chExt cx="9363874" cy="3648802"/>
          </a:xfrm>
        </p:grpSpPr>
        <p:grpSp>
          <p:nvGrpSpPr>
            <p:cNvPr id="1575" name="Google Shape;1575;p22"/>
            <p:cNvGrpSpPr/>
            <p:nvPr/>
          </p:nvGrpSpPr>
          <p:grpSpPr>
            <a:xfrm>
              <a:off x="-453200" y="3871594"/>
              <a:ext cx="957233" cy="960331"/>
              <a:chOff x="1926550" y="3146625"/>
              <a:chExt cx="301225" cy="302200"/>
            </a:xfrm>
          </p:grpSpPr>
          <p:sp>
            <p:nvSpPr>
              <p:cNvPr id="1576" name="Google Shape;157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22"/>
            <p:cNvGrpSpPr/>
            <p:nvPr/>
          </p:nvGrpSpPr>
          <p:grpSpPr>
            <a:xfrm>
              <a:off x="8500557" y="1183123"/>
              <a:ext cx="410118" cy="411445"/>
              <a:chOff x="1926550" y="3146625"/>
              <a:chExt cx="301225" cy="302200"/>
            </a:xfrm>
          </p:grpSpPr>
          <p:sp>
            <p:nvSpPr>
              <p:cNvPr id="1586" name="Google Shape;158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22"/>
          <p:cNvGrpSpPr/>
          <p:nvPr/>
        </p:nvGrpSpPr>
        <p:grpSpPr>
          <a:xfrm>
            <a:off x="-567146" y="640906"/>
            <a:ext cx="10480111" cy="4458793"/>
            <a:chOff x="-567146" y="640906"/>
            <a:chExt cx="10480111" cy="4458793"/>
          </a:xfrm>
        </p:grpSpPr>
        <p:sp>
          <p:nvSpPr>
            <p:cNvPr id="1596" name="Google Shape;1596;p22"/>
            <p:cNvSpPr/>
            <p:nvPr/>
          </p:nvSpPr>
          <p:spPr>
            <a:xfrm rot="-928434">
              <a:off x="8564564" y="3742873"/>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rot="-928434">
              <a:off x="-426586" y="7799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9" name="Google Shape;1599;p22"/>
          <p:cNvSpPr txBox="1">
            <a:spLocks noGrp="1"/>
          </p:cNvSpPr>
          <p:nvPr>
            <p:ph type="subTitle" idx="1"/>
          </p:nvPr>
        </p:nvSpPr>
        <p:spPr>
          <a:xfrm>
            <a:off x="4935450"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0" name="Google Shape;1600;p22"/>
          <p:cNvSpPr txBox="1">
            <a:spLocks noGrp="1"/>
          </p:cNvSpPr>
          <p:nvPr>
            <p:ph type="subTitle" idx="2"/>
          </p:nvPr>
        </p:nvSpPr>
        <p:spPr>
          <a:xfrm>
            <a:off x="1114325"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1" name="Google Shape;1601;p22"/>
          <p:cNvSpPr txBox="1">
            <a:spLocks noGrp="1"/>
          </p:cNvSpPr>
          <p:nvPr>
            <p:ph type="subTitle" idx="3"/>
          </p:nvPr>
        </p:nvSpPr>
        <p:spPr>
          <a:xfrm>
            <a:off x="1114326"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602" name="Google Shape;1602;p22"/>
          <p:cNvSpPr txBox="1">
            <a:spLocks noGrp="1"/>
          </p:cNvSpPr>
          <p:nvPr>
            <p:ph type="subTitle" idx="4"/>
          </p:nvPr>
        </p:nvSpPr>
        <p:spPr>
          <a:xfrm>
            <a:off x="4935481"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4984000" y="2425950"/>
            <a:ext cx="3447000" cy="1511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2" name="Google Shape;142;p3"/>
          <p:cNvSpPr txBox="1">
            <a:spLocks noGrp="1"/>
          </p:cNvSpPr>
          <p:nvPr>
            <p:ph type="title" idx="2" hasCustomPrompt="1"/>
          </p:nvPr>
        </p:nvSpPr>
        <p:spPr>
          <a:xfrm>
            <a:off x="6841375" y="1206150"/>
            <a:ext cx="1589400" cy="1219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82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43" name="Google Shape;143;p3"/>
          <p:cNvGrpSpPr/>
          <p:nvPr/>
        </p:nvGrpSpPr>
        <p:grpSpPr>
          <a:xfrm>
            <a:off x="-1666101" y="-772157"/>
            <a:ext cx="6906217" cy="6132458"/>
            <a:chOff x="-1666101" y="-772157"/>
            <a:chExt cx="6906217" cy="6132458"/>
          </a:xfrm>
        </p:grpSpPr>
        <p:sp>
          <p:nvSpPr>
            <p:cNvPr id="144" name="Google Shape;144;p3"/>
            <p:cNvSpPr/>
            <p:nvPr/>
          </p:nvSpPr>
          <p:spPr>
            <a:xfrm rot="6282900" flipH="1">
              <a:off x="-136555" y="-343754"/>
              <a:ext cx="3847123" cy="613006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928434">
              <a:off x="1551539" y="-633102"/>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a:off x="364175" y="4517094"/>
            <a:ext cx="957233" cy="960331"/>
            <a:chOff x="1926550" y="3146625"/>
            <a:chExt cx="301225" cy="302200"/>
          </a:xfrm>
        </p:grpSpPr>
        <p:sp>
          <p:nvSpPr>
            <p:cNvPr id="147" name="Google Shape;147;p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4"/>
          <p:cNvSpPr txBox="1">
            <a:spLocks noGrp="1"/>
          </p:cNvSpPr>
          <p:nvPr>
            <p:ph type="body" idx="1"/>
          </p:nvPr>
        </p:nvSpPr>
        <p:spPr>
          <a:xfrm>
            <a:off x="720000" y="1090800"/>
            <a:ext cx="7704000" cy="3774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159" name="Google Shape;159;p4"/>
          <p:cNvGrpSpPr/>
          <p:nvPr/>
        </p:nvGrpSpPr>
        <p:grpSpPr>
          <a:xfrm>
            <a:off x="-349963" y="3389947"/>
            <a:ext cx="653056" cy="655170"/>
            <a:chOff x="1926550" y="3146625"/>
            <a:chExt cx="301225" cy="302200"/>
          </a:xfrm>
        </p:grpSpPr>
        <p:sp>
          <p:nvSpPr>
            <p:cNvPr id="160" name="Google Shape;160;p4"/>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4"/>
          <p:cNvGrpSpPr/>
          <p:nvPr/>
        </p:nvGrpSpPr>
        <p:grpSpPr>
          <a:xfrm rot="3709545">
            <a:off x="8547223" y="3790251"/>
            <a:ext cx="1124591" cy="1133835"/>
            <a:chOff x="5254975" y="-194125"/>
            <a:chExt cx="1286291" cy="1296864"/>
          </a:xfrm>
        </p:grpSpPr>
        <p:sp>
          <p:nvSpPr>
            <p:cNvPr id="170" name="Google Shape;170;p4"/>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4"/>
            <p:cNvGrpSpPr/>
            <p:nvPr/>
          </p:nvGrpSpPr>
          <p:grpSpPr>
            <a:xfrm>
              <a:off x="5256207" y="-187096"/>
              <a:ext cx="1194991" cy="979137"/>
              <a:chOff x="3398625" y="3024000"/>
              <a:chExt cx="720525" cy="590375"/>
            </a:xfrm>
          </p:grpSpPr>
          <p:sp>
            <p:nvSpPr>
              <p:cNvPr id="172" name="Google Shape;172;p4"/>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7" name="Google Shape;277;p4"/>
          <p:cNvSpPr/>
          <p:nvPr/>
        </p:nvSpPr>
        <p:spPr>
          <a:xfrm rot="2700000">
            <a:off x="8666488" y="639625"/>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5"/>
        <p:cNvGrpSpPr/>
        <p:nvPr/>
      </p:nvGrpSpPr>
      <p:grpSpPr>
        <a:xfrm>
          <a:off x="0" y="0"/>
          <a:ext cx="0" cy="0"/>
          <a:chOff x="0" y="0"/>
          <a:chExt cx="0" cy="0"/>
        </a:xfrm>
      </p:grpSpPr>
      <p:grpSp>
        <p:nvGrpSpPr>
          <p:cNvPr id="526" name="Google Shape;526;p7"/>
          <p:cNvGrpSpPr/>
          <p:nvPr/>
        </p:nvGrpSpPr>
        <p:grpSpPr>
          <a:xfrm>
            <a:off x="4970956" y="284561"/>
            <a:ext cx="5204265" cy="5518937"/>
            <a:chOff x="4970956" y="284561"/>
            <a:chExt cx="5204265" cy="5518937"/>
          </a:xfrm>
        </p:grpSpPr>
        <p:sp>
          <p:nvSpPr>
            <p:cNvPr id="527" name="Google Shape;527;p7"/>
            <p:cNvSpPr/>
            <p:nvPr/>
          </p:nvSpPr>
          <p:spPr>
            <a:xfrm rot="2700000">
              <a:off x="51276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rot="-928399">
              <a:off x="8031662" y="505611"/>
              <a:ext cx="1920117" cy="193590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7"/>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0"/>
        <p:cNvGrpSpPr/>
        <p:nvPr/>
      </p:nvGrpSpPr>
      <p:grpSpPr>
        <a:xfrm>
          <a:off x="0" y="0"/>
          <a:ext cx="0" cy="0"/>
          <a:chOff x="0" y="0"/>
          <a:chExt cx="0" cy="0"/>
        </a:xfrm>
      </p:grpSpPr>
      <p:sp>
        <p:nvSpPr>
          <p:cNvPr id="951" name="Google Shape;951;p13"/>
          <p:cNvSpPr/>
          <p:nvPr/>
        </p:nvSpPr>
        <p:spPr>
          <a:xfrm>
            <a:off x="-1546325" y="2871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2" name="Google Shape;952;p13"/>
          <p:cNvGrpSpPr/>
          <p:nvPr/>
        </p:nvGrpSpPr>
        <p:grpSpPr>
          <a:xfrm rot="-2885697">
            <a:off x="604174" y="4484404"/>
            <a:ext cx="1460997" cy="1460997"/>
            <a:chOff x="-397269" y="3932917"/>
            <a:chExt cx="1199505" cy="1199505"/>
          </a:xfrm>
        </p:grpSpPr>
        <p:sp>
          <p:nvSpPr>
            <p:cNvPr id="953" name="Google Shape;953;p13"/>
            <p:cNvSpPr/>
            <p:nvPr/>
          </p:nvSpPr>
          <p:spPr>
            <a:xfrm rot="2700000">
              <a:off x="-240550" y="4127525"/>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3"/>
            <p:cNvGrpSpPr/>
            <p:nvPr/>
          </p:nvGrpSpPr>
          <p:grpSpPr>
            <a:xfrm rot="2700000">
              <a:off x="138198" y="4274967"/>
              <a:ext cx="424078" cy="769021"/>
              <a:chOff x="4635175" y="3032900"/>
              <a:chExt cx="243025" cy="440700"/>
            </a:xfrm>
          </p:grpSpPr>
          <p:sp>
            <p:nvSpPr>
              <p:cNvPr id="955" name="Google Shape;955;p13"/>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4" name="Google Shape;984;p13"/>
          <p:cNvSpPr/>
          <p:nvPr/>
        </p:nvSpPr>
        <p:spPr>
          <a:xfrm>
            <a:off x="6460850" y="-809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3"/>
          <p:cNvGrpSpPr/>
          <p:nvPr/>
        </p:nvGrpSpPr>
        <p:grpSpPr>
          <a:xfrm>
            <a:off x="8572575" y="3073659"/>
            <a:ext cx="653056" cy="655170"/>
            <a:chOff x="1926550" y="3146625"/>
            <a:chExt cx="301225" cy="302200"/>
          </a:xfrm>
        </p:grpSpPr>
        <p:sp>
          <p:nvSpPr>
            <p:cNvPr id="986" name="Google Shape;986;p1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6" name="Google Shape;996;p13"/>
          <p:cNvSpPr txBox="1">
            <a:spLocks noGrp="1"/>
          </p:cNvSpPr>
          <p:nvPr>
            <p:ph type="title" idx="2" hasCustomPrompt="1"/>
          </p:nvPr>
        </p:nvSpPr>
        <p:spPr>
          <a:xfrm>
            <a:off x="261921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7" name="Google Shape;997;p13"/>
          <p:cNvSpPr txBox="1">
            <a:spLocks noGrp="1"/>
          </p:cNvSpPr>
          <p:nvPr>
            <p:ph type="title" idx="3" hasCustomPrompt="1"/>
          </p:nvPr>
        </p:nvSpPr>
        <p:spPr>
          <a:xfrm>
            <a:off x="261921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8" name="Google Shape;998;p13"/>
          <p:cNvSpPr txBox="1">
            <a:spLocks noGrp="1"/>
          </p:cNvSpPr>
          <p:nvPr>
            <p:ph type="title" idx="4" hasCustomPrompt="1"/>
          </p:nvPr>
        </p:nvSpPr>
        <p:spPr>
          <a:xfrm>
            <a:off x="531848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9" name="Google Shape;999;p13"/>
          <p:cNvSpPr txBox="1">
            <a:spLocks noGrp="1"/>
          </p:cNvSpPr>
          <p:nvPr>
            <p:ph type="title" idx="5" hasCustomPrompt="1"/>
          </p:nvPr>
        </p:nvSpPr>
        <p:spPr>
          <a:xfrm>
            <a:off x="531848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0" name="Google Shape;1000;p13"/>
          <p:cNvSpPr txBox="1">
            <a:spLocks noGrp="1"/>
          </p:cNvSpPr>
          <p:nvPr>
            <p:ph type="subTitle" idx="1"/>
          </p:nvPr>
        </p:nvSpPr>
        <p:spPr>
          <a:xfrm>
            <a:off x="206961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1" name="Google Shape;1001;p13"/>
          <p:cNvSpPr txBox="1">
            <a:spLocks noGrp="1"/>
          </p:cNvSpPr>
          <p:nvPr>
            <p:ph type="subTitle" idx="6"/>
          </p:nvPr>
        </p:nvSpPr>
        <p:spPr>
          <a:xfrm>
            <a:off x="476888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2" name="Google Shape;1002;p13"/>
          <p:cNvSpPr txBox="1">
            <a:spLocks noGrp="1"/>
          </p:cNvSpPr>
          <p:nvPr>
            <p:ph type="subTitle" idx="7"/>
          </p:nvPr>
        </p:nvSpPr>
        <p:spPr>
          <a:xfrm>
            <a:off x="206961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3" name="Google Shape;1003;p13"/>
          <p:cNvSpPr txBox="1">
            <a:spLocks noGrp="1"/>
          </p:cNvSpPr>
          <p:nvPr>
            <p:ph type="subTitle" idx="8"/>
          </p:nvPr>
        </p:nvSpPr>
        <p:spPr>
          <a:xfrm>
            <a:off x="476888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18"/>
        <p:cNvGrpSpPr/>
        <p:nvPr/>
      </p:nvGrpSpPr>
      <p:grpSpPr>
        <a:xfrm>
          <a:off x="0" y="0"/>
          <a:ext cx="0" cy="0"/>
          <a:chOff x="0" y="0"/>
          <a:chExt cx="0" cy="0"/>
        </a:xfrm>
      </p:grpSpPr>
      <p:sp>
        <p:nvSpPr>
          <p:cNvPr id="1019" name="Google Shape;1019;p15"/>
          <p:cNvSpPr txBox="1">
            <a:spLocks noGrp="1"/>
          </p:cNvSpPr>
          <p:nvPr>
            <p:ph type="title"/>
          </p:nvPr>
        </p:nvSpPr>
        <p:spPr>
          <a:xfrm>
            <a:off x="713225" y="2425950"/>
            <a:ext cx="3447000" cy="1511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20" name="Google Shape;1020;p15"/>
          <p:cNvSpPr txBox="1">
            <a:spLocks noGrp="1"/>
          </p:cNvSpPr>
          <p:nvPr>
            <p:ph type="title" idx="2" hasCustomPrompt="1"/>
          </p:nvPr>
        </p:nvSpPr>
        <p:spPr>
          <a:xfrm>
            <a:off x="713225" y="1206150"/>
            <a:ext cx="1589400" cy="1219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2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021" name="Google Shape;1021;p15"/>
          <p:cNvSpPr/>
          <p:nvPr/>
        </p:nvSpPr>
        <p:spPr>
          <a:xfrm>
            <a:off x="4883350"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15"/>
          <p:cNvGrpSpPr/>
          <p:nvPr/>
        </p:nvGrpSpPr>
        <p:grpSpPr>
          <a:xfrm>
            <a:off x="6839900" y="-232625"/>
            <a:ext cx="1286291" cy="1296864"/>
            <a:chOff x="5254975" y="-194125"/>
            <a:chExt cx="1286291" cy="1296864"/>
          </a:xfrm>
        </p:grpSpPr>
        <p:sp>
          <p:nvSpPr>
            <p:cNvPr id="1023" name="Google Shape;1023;p15"/>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15"/>
            <p:cNvGrpSpPr/>
            <p:nvPr/>
          </p:nvGrpSpPr>
          <p:grpSpPr>
            <a:xfrm>
              <a:off x="5256207" y="-187096"/>
              <a:ext cx="1194991" cy="979137"/>
              <a:chOff x="3398625" y="3024000"/>
              <a:chExt cx="720525" cy="590375"/>
            </a:xfrm>
          </p:grpSpPr>
          <p:sp>
            <p:nvSpPr>
              <p:cNvPr id="1025" name="Google Shape;1025;p15"/>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5"/>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5"/>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5"/>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5"/>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5"/>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5"/>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5"/>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5"/>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5"/>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5"/>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5"/>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5"/>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5"/>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5"/>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5"/>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5"/>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5"/>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5"/>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5"/>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5"/>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5"/>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05"/>
        <p:cNvGrpSpPr/>
        <p:nvPr/>
      </p:nvGrpSpPr>
      <p:grpSpPr>
        <a:xfrm>
          <a:off x="0" y="0"/>
          <a:ext cx="0" cy="0"/>
          <a:chOff x="0" y="0"/>
          <a:chExt cx="0" cy="0"/>
        </a:xfrm>
      </p:grpSpPr>
      <p:grpSp>
        <p:nvGrpSpPr>
          <p:cNvPr id="1306" name="Google Shape;1306;p19"/>
          <p:cNvGrpSpPr/>
          <p:nvPr/>
        </p:nvGrpSpPr>
        <p:grpSpPr>
          <a:xfrm>
            <a:off x="-194793" y="2883279"/>
            <a:ext cx="763063" cy="765503"/>
            <a:chOff x="1926550" y="3146625"/>
            <a:chExt cx="301225" cy="302200"/>
          </a:xfrm>
        </p:grpSpPr>
        <p:sp>
          <p:nvSpPr>
            <p:cNvPr id="1307" name="Google Shape;1307;p19"/>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9"/>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9"/>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9"/>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9"/>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9"/>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9"/>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9"/>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9"/>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19"/>
          <p:cNvGrpSpPr/>
          <p:nvPr/>
        </p:nvGrpSpPr>
        <p:grpSpPr>
          <a:xfrm>
            <a:off x="7183056" y="747575"/>
            <a:ext cx="2611628" cy="5055922"/>
            <a:chOff x="7183056" y="747575"/>
            <a:chExt cx="2611628" cy="5055922"/>
          </a:xfrm>
        </p:grpSpPr>
        <p:sp>
          <p:nvSpPr>
            <p:cNvPr id="1317" name="Google Shape;1317;p19"/>
            <p:cNvSpPr/>
            <p:nvPr/>
          </p:nvSpPr>
          <p:spPr>
            <a:xfrm>
              <a:off x="7760175" y="7475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9"/>
            <p:cNvSpPr/>
            <p:nvPr/>
          </p:nvSpPr>
          <p:spPr>
            <a:xfrm rot="2700000">
              <a:off x="73397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9"/>
          <p:cNvSpPr txBox="1">
            <a:spLocks noGrp="1"/>
          </p:cNvSpPr>
          <p:nvPr>
            <p:ph type="title"/>
          </p:nvPr>
        </p:nvSpPr>
        <p:spPr>
          <a:xfrm>
            <a:off x="1207800" y="1578900"/>
            <a:ext cx="24243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0" name="Google Shape;1320;p19"/>
          <p:cNvSpPr txBox="1">
            <a:spLocks noGrp="1"/>
          </p:cNvSpPr>
          <p:nvPr>
            <p:ph type="subTitle" idx="1"/>
          </p:nvPr>
        </p:nvSpPr>
        <p:spPr>
          <a:xfrm>
            <a:off x="1207800" y="2642100"/>
            <a:ext cx="24243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1" r:id="rId7"/>
    <p:sldLayoutId id="2147483665" r:id="rId8"/>
    <p:sldLayoutId id="2147483667" r:id="rId9"/>
    <p:sldLayoutId id="2147483668" r:id="rId10"/>
    <p:sldLayoutId id="2147483669" r:id="rId11"/>
    <p:sldLayoutId id="2147483676" r:id="rId12"/>
    <p:sldLayoutId id="2147483677" r:id="rId13"/>
    <p:sldLayoutId id="214748367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56904" y="2045525"/>
            <a:ext cx="4778136" cy="1618113"/>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ms" dirty="0"/>
              <a:t>Proyecto TFG</a:t>
            </a:r>
            <a:br>
              <a:rPr lang="ms" dirty="0"/>
            </a:br>
            <a:r>
              <a:rPr lang="ms" dirty="0"/>
              <a:t>Trouvez-lé</a:t>
            </a:r>
            <a:endParaRPr dirty="0"/>
          </a:p>
        </p:txBody>
      </p:sp>
      <p:sp>
        <p:nvSpPr>
          <p:cNvPr id="2800" name="Google Shape;2800;p36"/>
          <p:cNvSpPr txBox="1">
            <a:spLocks noGrp="1"/>
          </p:cNvSpPr>
          <p:nvPr>
            <p:ph type="subTitle" idx="1"/>
          </p:nvPr>
        </p:nvSpPr>
        <p:spPr>
          <a:xfrm>
            <a:off x="302789" y="4604009"/>
            <a:ext cx="4917112"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Mathew Loor, Keven do Espirito y Alejandra Villalva</a:t>
            </a:r>
            <a:endParaRPr dirty="0"/>
          </a:p>
        </p:txBody>
      </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dirty="0">
                  <a:solidFill>
                    <a:schemeClr val="dk1"/>
                  </a:solidFill>
                  <a:latin typeface="Raleway"/>
                  <a:ea typeface="Raleway"/>
                  <a:cs typeface="Raleway"/>
                  <a:sym typeface="Raleway"/>
                </a:rPr>
                <a:t>CSS</a:t>
              </a:r>
              <a:endParaRPr sz="1800" b="1" dirty="0">
                <a:solidFill>
                  <a:schemeClr val="dk1"/>
                </a:solidFill>
                <a:latin typeface="Raleway"/>
                <a:ea typeface="Raleway"/>
                <a:cs typeface="Raleway"/>
                <a:sym typeface="Raleway"/>
              </a:endParaRPr>
            </a:p>
          </p:txBody>
        </p:sp>
      </p:grpSp>
      <p:pic>
        <p:nvPicPr>
          <p:cNvPr id="2" name="Imagen 1" descr="Logotipo&#10;&#10;El contenido generado por IA puede ser incorrecto.">
            <a:extLst>
              <a:ext uri="{FF2B5EF4-FFF2-40B4-BE49-F238E27FC236}">
                <a16:creationId xmlns:a16="http://schemas.microsoft.com/office/drawing/2014/main" id="{9796E052-073A-A0DD-10D3-58AD3F6C355C}"/>
              </a:ext>
            </a:extLst>
          </p:cNvPr>
          <p:cNvPicPr>
            <a:picLocks noChangeAspect="1"/>
          </p:cNvPicPr>
          <p:nvPr/>
        </p:nvPicPr>
        <p:blipFill>
          <a:blip r:embed="rId3"/>
          <a:stretch>
            <a:fillRect/>
          </a:stretch>
        </p:blipFill>
        <p:spPr>
          <a:xfrm>
            <a:off x="5651751" y="1706885"/>
            <a:ext cx="2199195" cy="2192339"/>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s-ES" b="1" i="0" dirty="0">
                <a:solidFill>
                  <a:schemeClr val="bg2">
                    <a:lumMod val="60000"/>
                    <a:lumOff val="40000"/>
                  </a:schemeClr>
                </a:solidFill>
                <a:effectLst/>
                <a:latin typeface="Abadi" panose="020F0502020204030204" pitchFamily="34" charset="0"/>
              </a:rPr>
              <a:t>Resultados y Pruebas</a:t>
            </a:r>
          </a:p>
        </p:txBody>
      </p:sp>
      <p:sp>
        <p:nvSpPr>
          <p:cNvPr id="3048" name="Google Shape;3048;p44"/>
          <p:cNvSpPr txBox="1">
            <a:spLocks noGrp="1"/>
          </p:cNvSpPr>
          <p:nvPr>
            <p:ph type="subTitle" idx="2"/>
          </p:nvPr>
        </p:nvSpPr>
        <p:spPr>
          <a:xfrm>
            <a:off x="720000" y="1336020"/>
            <a:ext cx="4470767" cy="19104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F0F6FC"/>
                </a:solidFill>
                <a:effectLst/>
                <a:latin typeface="-apple-system"/>
              </a:rPr>
              <a:t>Tras finalizar la implementación de las funcionalidades principales, realizamos diversas pruebas para asegurarnos de que la aplicación funcionara correctamente. </a:t>
            </a:r>
          </a:p>
          <a:p>
            <a:pPr marL="0" lvl="0" indent="0" algn="l" rtl="0">
              <a:spcBef>
                <a:spcPts val="0"/>
              </a:spcBef>
              <a:spcAft>
                <a:spcPts val="0"/>
              </a:spcAft>
              <a:buNone/>
            </a:pPr>
            <a:r>
              <a:rPr lang="es-ES" b="0" i="0" dirty="0">
                <a:solidFill>
                  <a:srgbClr val="F0F6FC"/>
                </a:solidFill>
                <a:effectLst/>
                <a:latin typeface="-apple-system"/>
              </a:rPr>
              <a:t>Probamos la búsqueda y comparación de precios en diferentes tiendas online, verificando que los resultados fueran precisos y se mostraran de manera clara al usuario. </a:t>
            </a:r>
          </a:p>
          <a:p>
            <a:pPr marL="0" lvl="0" indent="0" algn="l" rtl="0">
              <a:spcBef>
                <a:spcPts val="0"/>
              </a:spcBef>
              <a:spcAft>
                <a:spcPts val="0"/>
              </a:spcAft>
              <a:buNone/>
            </a:pPr>
            <a:r>
              <a:rPr lang="es-ES" b="0" i="0" dirty="0">
                <a:solidFill>
                  <a:srgbClr val="F0F6FC"/>
                </a:solidFill>
                <a:effectLst/>
                <a:latin typeface="-apple-system"/>
              </a:rPr>
              <a:t>Además, utilizamos </a:t>
            </a:r>
            <a:r>
              <a:rPr lang="es-ES" b="0" i="0" dirty="0" err="1">
                <a:solidFill>
                  <a:srgbClr val="F0F6FC"/>
                </a:solidFill>
                <a:effectLst/>
                <a:latin typeface="-apple-system"/>
              </a:rPr>
              <a:t>Postman</a:t>
            </a:r>
            <a:r>
              <a:rPr lang="es-ES" b="0" i="0" dirty="0">
                <a:solidFill>
                  <a:srgbClr val="F0F6FC"/>
                </a:solidFill>
                <a:effectLst/>
                <a:latin typeface="-apple-system"/>
              </a:rPr>
              <a:t> para testear las </a:t>
            </a:r>
            <a:r>
              <a:rPr lang="es-ES" b="0" i="0" dirty="0" err="1">
                <a:solidFill>
                  <a:srgbClr val="F0F6FC"/>
                </a:solidFill>
                <a:effectLst/>
                <a:latin typeface="-apple-system"/>
              </a:rPr>
              <a:t>APIs</a:t>
            </a:r>
            <a:r>
              <a:rPr lang="es-ES" b="0" i="0" dirty="0">
                <a:solidFill>
                  <a:srgbClr val="F0F6FC"/>
                </a:solidFill>
                <a:effectLst/>
                <a:latin typeface="-apple-system"/>
              </a:rPr>
              <a:t> y comprobar que la comunicación entre el </a:t>
            </a:r>
            <a:r>
              <a:rPr lang="es-ES" b="0" i="0" dirty="0" err="1">
                <a:solidFill>
                  <a:srgbClr val="F0F6FC"/>
                </a:solidFill>
                <a:effectLst/>
                <a:latin typeface="-apple-system"/>
              </a:rPr>
              <a:t>frontend</a:t>
            </a:r>
            <a:r>
              <a:rPr lang="es-ES" b="0" i="0" dirty="0">
                <a:solidFill>
                  <a:srgbClr val="F0F6FC"/>
                </a:solidFill>
                <a:effectLst/>
                <a:latin typeface="-apple-system"/>
              </a:rPr>
              <a:t> y el </a:t>
            </a:r>
            <a:r>
              <a:rPr lang="es-ES" b="0" i="0" dirty="0" err="1">
                <a:solidFill>
                  <a:srgbClr val="F0F6FC"/>
                </a:solidFill>
                <a:effectLst/>
                <a:latin typeface="-apple-system"/>
              </a:rPr>
              <a:t>backend</a:t>
            </a:r>
            <a:r>
              <a:rPr lang="es-ES" b="0" i="0" dirty="0">
                <a:solidFill>
                  <a:srgbClr val="F0F6FC"/>
                </a:solidFill>
                <a:effectLst/>
                <a:latin typeface="-apple-system"/>
              </a:rPr>
              <a:t> fuera estable y eficiente. </a:t>
            </a:r>
          </a:p>
          <a:p>
            <a:pPr marL="0" lvl="0" indent="0" algn="l" rtl="0">
              <a:spcBef>
                <a:spcPts val="0"/>
              </a:spcBef>
              <a:spcAft>
                <a:spcPts val="0"/>
              </a:spcAft>
              <a:buNone/>
            </a:pPr>
            <a:r>
              <a:rPr lang="es-ES" b="0" i="0" dirty="0">
                <a:solidFill>
                  <a:srgbClr val="F0F6FC"/>
                </a:solidFill>
                <a:effectLst/>
                <a:latin typeface="-apple-system"/>
              </a:rPr>
              <a:t>También revisamos la interfaz para garantizar un diseño intuitivo y compatible con distintos dispositivos. </a:t>
            </a:r>
          </a:p>
          <a:p>
            <a:pPr marL="0" lvl="0" indent="0" algn="l" rtl="0">
              <a:spcBef>
                <a:spcPts val="0"/>
              </a:spcBef>
              <a:spcAft>
                <a:spcPts val="0"/>
              </a:spcAft>
              <a:buNone/>
            </a:pPr>
            <a:r>
              <a:rPr lang="es-ES" b="0" i="0" dirty="0">
                <a:solidFill>
                  <a:srgbClr val="F0F6FC"/>
                </a:solidFill>
                <a:effectLst/>
                <a:latin typeface="-apple-system"/>
              </a:rPr>
              <a:t>Como resultado, logramos una web funcional que permite comparar precios de productos de manera sencilla, rápida y fiable, cumpliendo con los objetivos planteados al inicio del proyecto.</a:t>
            </a:r>
            <a:endParaRPr dirty="0"/>
          </a:p>
        </p:txBody>
      </p:sp>
      <p:grpSp>
        <p:nvGrpSpPr>
          <p:cNvPr id="3051" name="Google Shape;3051;p44"/>
          <p:cNvGrpSpPr/>
          <p:nvPr/>
        </p:nvGrpSpPr>
        <p:grpSpPr>
          <a:xfrm>
            <a:off x="102310" y="1434694"/>
            <a:ext cx="411625" cy="361755"/>
            <a:chOff x="1670620" y="1446845"/>
            <a:chExt cx="335856" cy="295190"/>
          </a:xfrm>
        </p:grpSpPr>
        <p:sp>
          <p:nvSpPr>
            <p:cNvPr id="3052" name="Google Shape;3052;p44"/>
            <p:cNvSpPr/>
            <p:nvPr/>
          </p:nvSpPr>
          <p:spPr>
            <a:xfrm>
              <a:off x="1670620" y="1545164"/>
              <a:ext cx="335856" cy="196871"/>
            </a:xfrm>
            <a:custGeom>
              <a:avLst/>
              <a:gdLst/>
              <a:ahLst/>
              <a:cxnLst/>
              <a:rect l="l" t="t" r="r" b="b"/>
              <a:pathLst>
                <a:path w="14917" h="8744" extrusionOk="0">
                  <a:moveTo>
                    <a:pt x="12684" y="1313"/>
                  </a:moveTo>
                  <a:cubicBezTo>
                    <a:pt x="12908" y="1313"/>
                    <a:pt x="13106" y="1476"/>
                    <a:pt x="13129" y="1700"/>
                  </a:cubicBezTo>
                  <a:cubicBezTo>
                    <a:pt x="13157" y="1963"/>
                    <a:pt x="12952" y="2187"/>
                    <a:pt x="12696" y="2187"/>
                  </a:cubicBezTo>
                  <a:lnTo>
                    <a:pt x="2219" y="2187"/>
                  </a:lnTo>
                  <a:cubicBezTo>
                    <a:pt x="1993" y="2187"/>
                    <a:pt x="1795" y="2024"/>
                    <a:pt x="1772" y="1800"/>
                  </a:cubicBezTo>
                  <a:cubicBezTo>
                    <a:pt x="1744" y="1535"/>
                    <a:pt x="1951" y="1313"/>
                    <a:pt x="2207" y="1313"/>
                  </a:cubicBezTo>
                  <a:close/>
                  <a:moveTo>
                    <a:pt x="8328" y="3071"/>
                  </a:moveTo>
                  <a:cubicBezTo>
                    <a:pt x="8394" y="3071"/>
                    <a:pt x="8461" y="3086"/>
                    <a:pt x="8524" y="3117"/>
                  </a:cubicBezTo>
                  <a:cubicBezTo>
                    <a:pt x="8738" y="3224"/>
                    <a:pt x="8827" y="3488"/>
                    <a:pt x="8717" y="3702"/>
                  </a:cubicBezTo>
                  <a:lnTo>
                    <a:pt x="6969" y="7198"/>
                  </a:lnTo>
                  <a:cubicBezTo>
                    <a:pt x="6893" y="7352"/>
                    <a:pt x="6741" y="7440"/>
                    <a:pt x="6581" y="7440"/>
                  </a:cubicBezTo>
                  <a:cubicBezTo>
                    <a:pt x="6515" y="7440"/>
                    <a:pt x="6448" y="7425"/>
                    <a:pt x="6384" y="7394"/>
                  </a:cubicBezTo>
                  <a:cubicBezTo>
                    <a:pt x="6170" y="7287"/>
                    <a:pt x="6081" y="7023"/>
                    <a:pt x="6188" y="6809"/>
                  </a:cubicBezTo>
                  <a:lnTo>
                    <a:pt x="7936" y="3313"/>
                  </a:lnTo>
                  <a:cubicBezTo>
                    <a:pt x="8014" y="3159"/>
                    <a:pt x="8168" y="3071"/>
                    <a:pt x="8328" y="3071"/>
                  </a:cubicBezTo>
                  <a:close/>
                  <a:moveTo>
                    <a:pt x="4829" y="3069"/>
                  </a:moveTo>
                  <a:cubicBezTo>
                    <a:pt x="4941" y="3069"/>
                    <a:pt x="5052" y="3113"/>
                    <a:pt x="5137" y="3199"/>
                  </a:cubicBezTo>
                  <a:cubicBezTo>
                    <a:pt x="5307" y="3371"/>
                    <a:pt x="5310" y="3646"/>
                    <a:pt x="5137" y="3816"/>
                  </a:cubicBezTo>
                  <a:lnTo>
                    <a:pt x="3699" y="5254"/>
                  </a:lnTo>
                  <a:lnTo>
                    <a:pt x="5137" y="6695"/>
                  </a:lnTo>
                  <a:cubicBezTo>
                    <a:pt x="5310" y="6867"/>
                    <a:pt x="5310" y="7142"/>
                    <a:pt x="5137" y="7312"/>
                  </a:cubicBezTo>
                  <a:cubicBezTo>
                    <a:pt x="5050" y="7397"/>
                    <a:pt x="4937" y="7440"/>
                    <a:pt x="4825" y="7440"/>
                  </a:cubicBezTo>
                  <a:cubicBezTo>
                    <a:pt x="4714" y="7440"/>
                    <a:pt x="4604" y="7398"/>
                    <a:pt x="4519" y="7312"/>
                  </a:cubicBezTo>
                  <a:lnTo>
                    <a:pt x="2771" y="5564"/>
                  </a:lnTo>
                  <a:cubicBezTo>
                    <a:pt x="2599" y="5392"/>
                    <a:pt x="2599" y="5115"/>
                    <a:pt x="2771" y="4947"/>
                  </a:cubicBezTo>
                  <a:lnTo>
                    <a:pt x="4519" y="3199"/>
                  </a:lnTo>
                  <a:cubicBezTo>
                    <a:pt x="4606" y="3113"/>
                    <a:pt x="4718" y="3069"/>
                    <a:pt x="4829" y="3069"/>
                  </a:cubicBezTo>
                  <a:close/>
                  <a:moveTo>
                    <a:pt x="10075" y="3070"/>
                  </a:moveTo>
                  <a:cubicBezTo>
                    <a:pt x="10187" y="3070"/>
                    <a:pt x="10298" y="3113"/>
                    <a:pt x="10381" y="3199"/>
                  </a:cubicBezTo>
                  <a:lnTo>
                    <a:pt x="12129" y="4947"/>
                  </a:lnTo>
                  <a:cubicBezTo>
                    <a:pt x="12302" y="5119"/>
                    <a:pt x="12302" y="5392"/>
                    <a:pt x="12129" y="5564"/>
                  </a:cubicBezTo>
                  <a:lnTo>
                    <a:pt x="10381" y="7312"/>
                  </a:lnTo>
                  <a:cubicBezTo>
                    <a:pt x="10295" y="7399"/>
                    <a:pt x="10183" y="7442"/>
                    <a:pt x="10072" y="7442"/>
                  </a:cubicBezTo>
                  <a:cubicBezTo>
                    <a:pt x="9960" y="7442"/>
                    <a:pt x="9849" y="7399"/>
                    <a:pt x="9764" y="7312"/>
                  </a:cubicBezTo>
                  <a:cubicBezTo>
                    <a:pt x="9593" y="7140"/>
                    <a:pt x="9591" y="6863"/>
                    <a:pt x="9764" y="6695"/>
                  </a:cubicBezTo>
                  <a:lnTo>
                    <a:pt x="11204" y="5254"/>
                  </a:lnTo>
                  <a:lnTo>
                    <a:pt x="9764" y="3816"/>
                  </a:lnTo>
                  <a:cubicBezTo>
                    <a:pt x="9591" y="3644"/>
                    <a:pt x="9591" y="3367"/>
                    <a:pt x="9764" y="3199"/>
                  </a:cubicBezTo>
                  <a:cubicBezTo>
                    <a:pt x="9850" y="3113"/>
                    <a:pt x="9963" y="3070"/>
                    <a:pt x="10075" y="3070"/>
                  </a:cubicBezTo>
                  <a:close/>
                  <a:moveTo>
                    <a:pt x="0" y="1"/>
                  </a:moveTo>
                  <a:lnTo>
                    <a:pt x="0" y="8305"/>
                  </a:lnTo>
                  <a:cubicBezTo>
                    <a:pt x="0" y="8548"/>
                    <a:pt x="198" y="8744"/>
                    <a:pt x="438" y="8744"/>
                  </a:cubicBezTo>
                  <a:lnTo>
                    <a:pt x="14481" y="8744"/>
                  </a:lnTo>
                  <a:cubicBezTo>
                    <a:pt x="14721" y="8744"/>
                    <a:pt x="14917" y="8548"/>
                    <a:pt x="14917" y="8305"/>
                  </a:cubicBezTo>
                  <a:lnTo>
                    <a:pt x="1491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4"/>
            <p:cNvSpPr/>
            <p:nvPr/>
          </p:nvSpPr>
          <p:spPr>
            <a:xfrm>
              <a:off x="1670620" y="1446845"/>
              <a:ext cx="335856" cy="78735"/>
            </a:xfrm>
            <a:custGeom>
              <a:avLst/>
              <a:gdLst/>
              <a:ahLst/>
              <a:cxnLst/>
              <a:rect l="l" t="t" r="r" b="b"/>
              <a:pathLst>
                <a:path w="14917" h="3497" extrusionOk="0">
                  <a:moveTo>
                    <a:pt x="6566" y="1310"/>
                  </a:moveTo>
                  <a:cubicBezTo>
                    <a:pt x="6790" y="1310"/>
                    <a:pt x="6988" y="1473"/>
                    <a:pt x="7011" y="1697"/>
                  </a:cubicBezTo>
                  <a:cubicBezTo>
                    <a:pt x="7039" y="1963"/>
                    <a:pt x="6836" y="2184"/>
                    <a:pt x="6578" y="2184"/>
                  </a:cubicBezTo>
                  <a:lnTo>
                    <a:pt x="2219" y="2184"/>
                  </a:lnTo>
                  <a:cubicBezTo>
                    <a:pt x="1993" y="2184"/>
                    <a:pt x="1795" y="2021"/>
                    <a:pt x="1772" y="1797"/>
                  </a:cubicBezTo>
                  <a:cubicBezTo>
                    <a:pt x="1744" y="1534"/>
                    <a:pt x="1951" y="1310"/>
                    <a:pt x="2207" y="1310"/>
                  </a:cubicBezTo>
                  <a:close/>
                  <a:moveTo>
                    <a:pt x="9200" y="1319"/>
                  </a:moveTo>
                  <a:cubicBezTo>
                    <a:pt x="9440" y="1319"/>
                    <a:pt x="9635" y="1515"/>
                    <a:pt x="9635" y="1755"/>
                  </a:cubicBezTo>
                  <a:cubicBezTo>
                    <a:pt x="9635" y="1998"/>
                    <a:pt x="9440" y="2193"/>
                    <a:pt x="9200" y="2193"/>
                  </a:cubicBezTo>
                  <a:cubicBezTo>
                    <a:pt x="8957" y="2193"/>
                    <a:pt x="8761" y="1998"/>
                    <a:pt x="8761" y="1755"/>
                  </a:cubicBezTo>
                  <a:cubicBezTo>
                    <a:pt x="8761" y="1515"/>
                    <a:pt x="8957" y="1319"/>
                    <a:pt x="9200" y="1319"/>
                  </a:cubicBezTo>
                  <a:close/>
                  <a:moveTo>
                    <a:pt x="10948" y="1319"/>
                  </a:moveTo>
                  <a:cubicBezTo>
                    <a:pt x="11188" y="1319"/>
                    <a:pt x="11383" y="1515"/>
                    <a:pt x="11383" y="1755"/>
                  </a:cubicBezTo>
                  <a:cubicBezTo>
                    <a:pt x="11383" y="1998"/>
                    <a:pt x="11188" y="2193"/>
                    <a:pt x="10948" y="2193"/>
                  </a:cubicBezTo>
                  <a:cubicBezTo>
                    <a:pt x="10705" y="2193"/>
                    <a:pt x="10509" y="1998"/>
                    <a:pt x="10509" y="1755"/>
                  </a:cubicBezTo>
                  <a:cubicBezTo>
                    <a:pt x="10509" y="1515"/>
                    <a:pt x="10705" y="1319"/>
                    <a:pt x="10948" y="1319"/>
                  </a:cubicBezTo>
                  <a:close/>
                  <a:moveTo>
                    <a:pt x="12696" y="1319"/>
                  </a:moveTo>
                  <a:cubicBezTo>
                    <a:pt x="12936" y="1319"/>
                    <a:pt x="13132" y="1515"/>
                    <a:pt x="13132" y="1755"/>
                  </a:cubicBezTo>
                  <a:cubicBezTo>
                    <a:pt x="13132" y="1998"/>
                    <a:pt x="12936" y="2193"/>
                    <a:pt x="12696" y="2193"/>
                  </a:cubicBezTo>
                  <a:cubicBezTo>
                    <a:pt x="12453" y="2193"/>
                    <a:pt x="12258" y="1998"/>
                    <a:pt x="12258" y="1755"/>
                  </a:cubicBezTo>
                  <a:cubicBezTo>
                    <a:pt x="12258" y="1515"/>
                    <a:pt x="12453" y="1319"/>
                    <a:pt x="12696" y="1319"/>
                  </a:cubicBezTo>
                  <a:close/>
                  <a:moveTo>
                    <a:pt x="438" y="0"/>
                  </a:moveTo>
                  <a:cubicBezTo>
                    <a:pt x="196" y="0"/>
                    <a:pt x="0" y="194"/>
                    <a:pt x="0" y="436"/>
                  </a:cubicBezTo>
                  <a:lnTo>
                    <a:pt x="0" y="3496"/>
                  </a:lnTo>
                  <a:lnTo>
                    <a:pt x="14917" y="3496"/>
                  </a:lnTo>
                  <a:lnTo>
                    <a:pt x="14917" y="436"/>
                  </a:lnTo>
                  <a:cubicBezTo>
                    <a:pt x="14917" y="194"/>
                    <a:pt x="14723" y="0"/>
                    <a:pt x="14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3592;p56">
            <a:extLst>
              <a:ext uri="{FF2B5EF4-FFF2-40B4-BE49-F238E27FC236}">
                <a16:creationId xmlns:a16="http://schemas.microsoft.com/office/drawing/2014/main" id="{A48B8199-7C80-35E6-C588-BBA5E21D8ADB}"/>
              </a:ext>
            </a:extLst>
          </p:cNvPr>
          <p:cNvGrpSpPr/>
          <p:nvPr/>
        </p:nvGrpSpPr>
        <p:grpSpPr>
          <a:xfrm>
            <a:off x="5417649" y="1434694"/>
            <a:ext cx="3355092" cy="2779796"/>
            <a:chOff x="4769550" y="1216213"/>
            <a:chExt cx="3485625" cy="2711086"/>
          </a:xfrm>
        </p:grpSpPr>
        <p:sp>
          <p:nvSpPr>
            <p:cNvPr id="13" name="Google Shape;3593;p56">
              <a:extLst>
                <a:ext uri="{FF2B5EF4-FFF2-40B4-BE49-F238E27FC236}">
                  <a16:creationId xmlns:a16="http://schemas.microsoft.com/office/drawing/2014/main" id="{A14F8090-EE09-5EF5-6476-3337D4F9BA3B}"/>
                </a:ext>
              </a:extLst>
            </p:cNvPr>
            <p:cNvSpPr/>
            <p:nvPr/>
          </p:nvSpPr>
          <p:spPr>
            <a:xfrm>
              <a:off x="4770075" y="1216213"/>
              <a:ext cx="3485100" cy="2328300"/>
            </a:xfrm>
            <a:prstGeom prst="roundRect">
              <a:avLst>
                <a:gd name="adj" fmla="val 7072"/>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94;p56">
              <a:extLst>
                <a:ext uri="{FF2B5EF4-FFF2-40B4-BE49-F238E27FC236}">
                  <a16:creationId xmlns:a16="http://schemas.microsoft.com/office/drawing/2014/main" id="{290E69CA-92F3-FF18-20E3-EED580C8DF19}"/>
                </a:ext>
              </a:extLst>
            </p:cNvPr>
            <p:cNvSpPr/>
            <p:nvPr/>
          </p:nvSpPr>
          <p:spPr>
            <a:xfrm>
              <a:off x="5975575" y="3544516"/>
              <a:ext cx="1056678" cy="382782"/>
            </a:xfrm>
            <a:custGeom>
              <a:avLst/>
              <a:gdLst/>
              <a:ahLst/>
              <a:cxnLst/>
              <a:rect l="l" t="t" r="r" b="b"/>
              <a:pathLst>
                <a:path w="41532" h="16941" extrusionOk="0">
                  <a:moveTo>
                    <a:pt x="41274" y="15204"/>
                  </a:moveTo>
                  <a:cubicBezTo>
                    <a:pt x="41274" y="15204"/>
                    <a:pt x="39506" y="13372"/>
                    <a:pt x="37288" y="11379"/>
                  </a:cubicBezTo>
                  <a:cubicBezTo>
                    <a:pt x="35038" y="9386"/>
                    <a:pt x="35359" y="7940"/>
                    <a:pt x="35359" y="7940"/>
                  </a:cubicBezTo>
                  <a:lnTo>
                    <a:pt x="34781" y="0"/>
                  </a:lnTo>
                  <a:lnTo>
                    <a:pt x="6751" y="0"/>
                  </a:lnTo>
                  <a:lnTo>
                    <a:pt x="6140" y="7940"/>
                  </a:lnTo>
                  <a:cubicBezTo>
                    <a:pt x="6140" y="7940"/>
                    <a:pt x="6461" y="9386"/>
                    <a:pt x="4243" y="11379"/>
                  </a:cubicBezTo>
                  <a:cubicBezTo>
                    <a:pt x="1993" y="13372"/>
                    <a:pt x="258" y="15204"/>
                    <a:pt x="258" y="15204"/>
                  </a:cubicBezTo>
                  <a:cubicBezTo>
                    <a:pt x="65" y="15526"/>
                    <a:pt x="0" y="15912"/>
                    <a:pt x="0" y="16265"/>
                  </a:cubicBezTo>
                  <a:cubicBezTo>
                    <a:pt x="0" y="16908"/>
                    <a:pt x="354" y="16940"/>
                    <a:pt x="1897" y="16940"/>
                  </a:cubicBezTo>
                  <a:lnTo>
                    <a:pt x="39602" y="16940"/>
                  </a:lnTo>
                  <a:cubicBezTo>
                    <a:pt x="41145" y="16940"/>
                    <a:pt x="41531" y="16908"/>
                    <a:pt x="41531" y="16265"/>
                  </a:cubicBezTo>
                  <a:cubicBezTo>
                    <a:pt x="41531" y="15912"/>
                    <a:pt x="41435" y="15526"/>
                    <a:pt x="41274" y="15204"/>
                  </a:cubicBezTo>
                  <a:close/>
                </a:path>
              </a:pathLst>
            </a:cu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3595;p56">
              <a:extLst>
                <a:ext uri="{FF2B5EF4-FFF2-40B4-BE49-F238E27FC236}">
                  <a16:creationId xmlns:a16="http://schemas.microsoft.com/office/drawing/2014/main" id="{EF0870E2-FA20-AE8E-184F-75B79AFB4E18}"/>
                </a:ext>
              </a:extLst>
            </p:cNvPr>
            <p:cNvCxnSpPr/>
            <p:nvPr/>
          </p:nvCxnSpPr>
          <p:spPr>
            <a:xfrm>
              <a:off x="4769550" y="3252850"/>
              <a:ext cx="3472200" cy="0"/>
            </a:xfrm>
            <a:prstGeom prst="straightConnector1">
              <a:avLst/>
            </a:prstGeom>
            <a:noFill/>
            <a:ln w="19050" cap="flat" cmpd="sng">
              <a:solidFill>
                <a:schemeClr val="lt1"/>
              </a:solidFill>
              <a:prstDash val="solid"/>
              <a:round/>
              <a:headEnd type="none" w="med" len="med"/>
              <a:tailEnd type="none" w="med" len="med"/>
            </a:ln>
          </p:spPr>
        </p:cxnSp>
        <p:sp>
          <p:nvSpPr>
            <p:cNvPr id="16" name="Google Shape;3596;p56">
              <a:extLst>
                <a:ext uri="{FF2B5EF4-FFF2-40B4-BE49-F238E27FC236}">
                  <a16:creationId xmlns:a16="http://schemas.microsoft.com/office/drawing/2014/main" id="{79CF2353-FB86-6CE6-336B-93E09C8B98BB}"/>
                </a:ext>
              </a:extLst>
            </p:cNvPr>
            <p:cNvSpPr/>
            <p:nvPr/>
          </p:nvSpPr>
          <p:spPr>
            <a:xfrm>
              <a:off x="7375145" y="3340075"/>
              <a:ext cx="740400" cy="555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pic>
        <p:nvPicPr>
          <p:cNvPr id="17" name="Imagen 16">
            <a:extLst>
              <a:ext uri="{FF2B5EF4-FFF2-40B4-BE49-F238E27FC236}">
                <a16:creationId xmlns:a16="http://schemas.microsoft.com/office/drawing/2014/main" id="{A72B5184-600D-4A10-FFDE-98D1DBEF802A}"/>
              </a:ext>
            </a:extLst>
          </p:cNvPr>
          <p:cNvPicPr>
            <a:picLocks noChangeAspect="1"/>
          </p:cNvPicPr>
          <p:nvPr/>
        </p:nvPicPr>
        <p:blipFill>
          <a:blip r:embed="rId3"/>
          <a:stretch>
            <a:fillRect/>
          </a:stretch>
        </p:blipFill>
        <p:spPr>
          <a:xfrm>
            <a:off x="5575777" y="1568448"/>
            <a:ext cx="3062563" cy="18912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1"/>
        <p:cNvGrpSpPr/>
        <p:nvPr/>
      </p:nvGrpSpPr>
      <p:grpSpPr>
        <a:xfrm>
          <a:off x="0" y="0"/>
          <a:ext cx="0" cy="0"/>
          <a:chOff x="0" y="0"/>
          <a:chExt cx="0" cy="0"/>
        </a:xfrm>
      </p:grpSpPr>
      <p:sp>
        <p:nvSpPr>
          <p:cNvPr id="3597" name="Google Shape;3597;p56"/>
          <p:cNvSpPr txBox="1">
            <a:spLocks noGrp="1"/>
          </p:cNvSpPr>
          <p:nvPr>
            <p:ph type="title"/>
          </p:nvPr>
        </p:nvSpPr>
        <p:spPr>
          <a:xfrm>
            <a:off x="522282" y="684613"/>
            <a:ext cx="3109818"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b="1" i="0" dirty="0">
                <a:solidFill>
                  <a:schemeClr val="bg2">
                    <a:lumMod val="60000"/>
                    <a:lumOff val="40000"/>
                  </a:schemeClr>
                </a:solidFill>
                <a:effectLst/>
                <a:latin typeface="Abadi" panose="020F0502020204030204" pitchFamily="34" charset="0"/>
              </a:rPr>
              <a:t>Conclusiones y Mejoras Futuras</a:t>
            </a:r>
            <a:endParaRPr dirty="0">
              <a:solidFill>
                <a:schemeClr val="bg2">
                  <a:lumMod val="60000"/>
                  <a:lumOff val="40000"/>
                </a:schemeClr>
              </a:solidFill>
            </a:endParaRPr>
          </a:p>
        </p:txBody>
      </p:sp>
      <p:sp>
        <p:nvSpPr>
          <p:cNvPr id="3598" name="Google Shape;3598;p56"/>
          <p:cNvSpPr txBox="1">
            <a:spLocks noGrp="1"/>
          </p:cNvSpPr>
          <p:nvPr>
            <p:ph type="subTitle" idx="1"/>
          </p:nvPr>
        </p:nvSpPr>
        <p:spPr>
          <a:xfrm>
            <a:off x="637158" y="1988958"/>
            <a:ext cx="4835491" cy="29462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ES" dirty="0"/>
          </a:p>
          <a:p>
            <a:pPr marL="0" lvl="0" indent="0" algn="l" rtl="0">
              <a:spcBef>
                <a:spcPts val="0"/>
              </a:spcBef>
              <a:spcAft>
                <a:spcPts val="0"/>
              </a:spcAft>
              <a:buNone/>
            </a:pPr>
            <a:r>
              <a:rPr lang="es-ES" dirty="0"/>
              <a:t>A lo largo de este proyecto hemos logrado desarrollar una aplicación web funcional que permite comparar precios de productos en diferentes tiendas online, cumpliendo los objetivos principales planteados al inicio. El trabajo en equipo y el uso de diversas herramientas nos han permitido adquirir nuevos conocimientos y mejorar nuestras habilidades técnicas y de colaboración.  </a:t>
            </a:r>
          </a:p>
          <a:p>
            <a:pPr marL="0" lvl="0" indent="0" algn="l" rtl="0">
              <a:spcBef>
                <a:spcPts val="0"/>
              </a:spcBef>
              <a:spcAft>
                <a:spcPts val="0"/>
              </a:spcAft>
              <a:buNone/>
            </a:pPr>
            <a:r>
              <a:rPr lang="es-ES" dirty="0"/>
              <a:t>Como posibles mejoras futuras, nos gustaría optimizar la velocidad de búsqueda y añadir nuevas funcionalidades como filtros avanzados o recomendaciones personalizadas. Además, consideramos interesante explorar la posibilidad de desarrollar una versión móvil de la aplicación para facilitar aún más el acceso a los usuarios.</a:t>
            </a:r>
            <a:endParaRPr dirty="0"/>
          </a:p>
        </p:txBody>
      </p:sp>
      <p:grpSp>
        <p:nvGrpSpPr>
          <p:cNvPr id="3" name="Google Shape;3604;p57">
            <a:extLst>
              <a:ext uri="{FF2B5EF4-FFF2-40B4-BE49-F238E27FC236}">
                <a16:creationId xmlns:a16="http://schemas.microsoft.com/office/drawing/2014/main" id="{59C89EDE-D716-3347-380E-9CFD5F84A21D}"/>
              </a:ext>
            </a:extLst>
          </p:cNvPr>
          <p:cNvGrpSpPr/>
          <p:nvPr/>
        </p:nvGrpSpPr>
        <p:grpSpPr>
          <a:xfrm>
            <a:off x="6430987" y="684613"/>
            <a:ext cx="1938631" cy="2946288"/>
            <a:chOff x="1638981" y="1098541"/>
            <a:chExt cx="1938631" cy="2946288"/>
          </a:xfrm>
        </p:grpSpPr>
        <p:sp>
          <p:nvSpPr>
            <p:cNvPr id="4" name="Google Shape;3605;p57">
              <a:extLst>
                <a:ext uri="{FF2B5EF4-FFF2-40B4-BE49-F238E27FC236}">
                  <a16:creationId xmlns:a16="http://schemas.microsoft.com/office/drawing/2014/main" id="{399D507E-B87A-9D86-7C55-E711D817B4A9}"/>
                </a:ext>
              </a:extLst>
            </p:cNvPr>
            <p:cNvSpPr/>
            <p:nvPr/>
          </p:nvSpPr>
          <p:spPr>
            <a:xfrm>
              <a:off x="1638981" y="1098541"/>
              <a:ext cx="1938631" cy="2946288"/>
            </a:xfrm>
            <a:custGeom>
              <a:avLst/>
              <a:gdLst/>
              <a:ahLst/>
              <a:cxnLst/>
              <a:rect l="l" t="t" r="r" b="b"/>
              <a:pathLst>
                <a:path w="137638" h="209142" extrusionOk="0">
                  <a:moveTo>
                    <a:pt x="3648" y="0"/>
                  </a:moveTo>
                  <a:cubicBezTo>
                    <a:pt x="1634" y="0"/>
                    <a:pt x="0" y="1634"/>
                    <a:pt x="0" y="3648"/>
                  </a:cubicBezTo>
                  <a:lnTo>
                    <a:pt x="0" y="205493"/>
                  </a:lnTo>
                  <a:cubicBezTo>
                    <a:pt x="0" y="207507"/>
                    <a:pt x="1634" y="209141"/>
                    <a:pt x="3648" y="209141"/>
                  </a:cubicBezTo>
                  <a:lnTo>
                    <a:pt x="133989" y="209141"/>
                  </a:lnTo>
                  <a:cubicBezTo>
                    <a:pt x="136003" y="209141"/>
                    <a:pt x="137638" y="207507"/>
                    <a:pt x="137638" y="205493"/>
                  </a:cubicBezTo>
                  <a:lnTo>
                    <a:pt x="137638" y="3648"/>
                  </a:lnTo>
                  <a:cubicBezTo>
                    <a:pt x="137638" y="1634"/>
                    <a:pt x="136003" y="0"/>
                    <a:pt x="133989" y="0"/>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606;p57">
              <a:extLst>
                <a:ext uri="{FF2B5EF4-FFF2-40B4-BE49-F238E27FC236}">
                  <a16:creationId xmlns:a16="http://schemas.microsoft.com/office/drawing/2014/main" id="{C4651AE1-AC08-EF21-A66B-BE360266DB03}"/>
                </a:ext>
              </a:extLst>
            </p:cNvPr>
            <p:cNvGrpSpPr/>
            <p:nvPr/>
          </p:nvGrpSpPr>
          <p:grpSpPr>
            <a:xfrm>
              <a:off x="2238096" y="1234200"/>
              <a:ext cx="740400" cy="2675104"/>
              <a:chOff x="2238096" y="1234200"/>
              <a:chExt cx="740400" cy="2675104"/>
            </a:xfrm>
          </p:grpSpPr>
          <p:sp>
            <p:nvSpPr>
              <p:cNvPr id="6" name="Google Shape;3607;p57">
                <a:extLst>
                  <a:ext uri="{FF2B5EF4-FFF2-40B4-BE49-F238E27FC236}">
                    <a16:creationId xmlns:a16="http://schemas.microsoft.com/office/drawing/2014/main" id="{688C6B92-9B9C-FAAB-BC9A-F9831B30999E}"/>
                  </a:ext>
                </a:extLst>
              </p:cNvPr>
              <p:cNvSpPr/>
              <p:nvPr/>
            </p:nvSpPr>
            <p:spPr>
              <a:xfrm>
                <a:off x="2408923" y="3853785"/>
                <a:ext cx="398746" cy="55519"/>
              </a:xfrm>
              <a:custGeom>
                <a:avLst/>
                <a:gdLst/>
                <a:ahLst/>
                <a:cxnLst/>
                <a:rect l="l" t="t" r="r" b="b"/>
                <a:pathLst>
                  <a:path w="28310" h="3941" extrusionOk="0">
                    <a:moveTo>
                      <a:pt x="1956" y="1"/>
                    </a:moveTo>
                    <a:cubicBezTo>
                      <a:pt x="876" y="1"/>
                      <a:pt x="0" y="905"/>
                      <a:pt x="0" y="1956"/>
                    </a:cubicBezTo>
                    <a:cubicBezTo>
                      <a:pt x="0" y="3065"/>
                      <a:pt x="876" y="3941"/>
                      <a:pt x="1956" y="3941"/>
                    </a:cubicBezTo>
                    <a:lnTo>
                      <a:pt x="26325" y="3941"/>
                    </a:lnTo>
                    <a:cubicBezTo>
                      <a:pt x="27434" y="3941"/>
                      <a:pt x="28310" y="3065"/>
                      <a:pt x="28310" y="1956"/>
                    </a:cubicBezTo>
                    <a:cubicBezTo>
                      <a:pt x="28310" y="876"/>
                      <a:pt x="27434" y="1"/>
                      <a:pt x="26325" y="1"/>
                    </a:cubicBez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08;p57">
                <a:extLst>
                  <a:ext uri="{FF2B5EF4-FFF2-40B4-BE49-F238E27FC236}">
                    <a16:creationId xmlns:a16="http://schemas.microsoft.com/office/drawing/2014/main" id="{5AAE139C-24BD-366F-8949-5D6A1507D5B9}"/>
                  </a:ext>
                </a:extLst>
              </p:cNvPr>
              <p:cNvSpPr/>
              <p:nvPr/>
            </p:nvSpPr>
            <p:spPr>
              <a:xfrm>
                <a:off x="2238096" y="1234200"/>
                <a:ext cx="740400" cy="555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pic>
        <p:nvPicPr>
          <p:cNvPr id="8" name="Google Shape;3611;p57">
            <a:extLst>
              <a:ext uri="{FF2B5EF4-FFF2-40B4-BE49-F238E27FC236}">
                <a16:creationId xmlns:a16="http://schemas.microsoft.com/office/drawing/2014/main" id="{459383FD-A6ED-8C08-B3CF-3BEED6CD4568}"/>
              </a:ext>
            </a:extLst>
          </p:cNvPr>
          <p:cNvPicPr preferRelativeResize="0"/>
          <p:nvPr/>
        </p:nvPicPr>
        <p:blipFill rotWithShape="1">
          <a:blip r:embed="rId3">
            <a:alphaModFix/>
          </a:blip>
          <a:srcRect l="2169" r="55374"/>
          <a:stretch/>
        </p:blipFill>
        <p:spPr>
          <a:xfrm>
            <a:off x="6522499" y="994767"/>
            <a:ext cx="1755607" cy="2325980"/>
          </a:xfrm>
          <a:prstGeom prst="rect">
            <a:avLst/>
          </a:prstGeom>
          <a:noFill/>
          <a:ln w="19050" cap="flat" cmpd="sng">
            <a:solidFill>
              <a:schemeClr val="lt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6" name="Google Shape;3936;p70"/>
          <p:cNvSpPr txBox="1">
            <a:spLocks noGrp="1"/>
          </p:cNvSpPr>
          <p:nvPr>
            <p:ph type="title"/>
          </p:nvPr>
        </p:nvSpPr>
        <p:spPr>
          <a:xfrm>
            <a:off x="2099100" y="1881496"/>
            <a:ext cx="49458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dirty="0"/>
              <a:t>Indice</a:t>
            </a:r>
            <a:endParaRPr dirty="0"/>
          </a:p>
        </p:txBody>
      </p:sp>
      <p:sp>
        <p:nvSpPr>
          <p:cNvPr id="2874" name="Google Shape;2874;p38"/>
          <p:cNvSpPr txBox="1">
            <a:spLocks noGrp="1"/>
          </p:cNvSpPr>
          <p:nvPr>
            <p:ph type="subTitle" idx="1"/>
          </p:nvPr>
        </p:nvSpPr>
        <p:spPr>
          <a:xfrm>
            <a:off x="0" y="1203158"/>
            <a:ext cx="9144000" cy="30113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pPr>
            <a:endParaRPr lang="ms" dirty="0">
              <a:solidFill>
                <a:schemeClr val="accent5"/>
              </a:solidFill>
              <a:latin typeface="Abadi" panose="020F0502020204030204" pitchFamily="34" charset="0"/>
            </a:endParaRPr>
          </a:p>
          <a:p>
            <a:pPr marL="0" lvl="0" indent="0" algn="l" rtl="0">
              <a:spcBef>
                <a:spcPts val="0"/>
              </a:spcBef>
              <a:spcAft>
                <a:spcPts val="0"/>
              </a:spcAft>
            </a:pPr>
            <a:endParaRPr lang="ms" dirty="0">
              <a:solidFill>
                <a:schemeClr val="accent5"/>
              </a:solidFill>
              <a:latin typeface="Abadi" panose="020F0502020204030204" pitchFamily="34" charset="0"/>
            </a:endParaRPr>
          </a:p>
          <a:p>
            <a:pPr marL="0" lvl="0" indent="0" algn="l" rtl="0">
              <a:spcBef>
                <a:spcPts val="0"/>
              </a:spcBef>
              <a:spcAft>
                <a:spcPts val="0"/>
              </a:spcAft>
            </a:pPr>
            <a:endParaRPr lang="ms" dirty="0">
              <a:solidFill>
                <a:schemeClr val="accent5"/>
              </a:solidFill>
              <a:latin typeface="Abadi" panose="020F0502020204030204" pitchFamily="34" charset="0"/>
            </a:endParaRPr>
          </a:p>
          <a:p>
            <a:pPr marL="0" lvl="0" indent="0" algn="l" rtl="0">
              <a:spcBef>
                <a:spcPts val="0"/>
              </a:spcBef>
              <a:spcAft>
                <a:spcPts val="0"/>
              </a:spcAft>
            </a:pPr>
            <a:endParaRPr lang="ms" dirty="0">
              <a:solidFill>
                <a:schemeClr val="accent5"/>
              </a:solidFill>
              <a:latin typeface="Abadi" panose="020F0502020204030204" pitchFamily="34" charset="0"/>
            </a:endParaRPr>
          </a:p>
          <a:p>
            <a:pPr marL="0" lvl="0" indent="0" algn="l" rtl="0">
              <a:spcBef>
                <a:spcPts val="0"/>
              </a:spcBef>
              <a:spcAft>
                <a:spcPts val="0"/>
              </a:spcAft>
            </a:pPr>
            <a:endParaRPr lang="ms" dirty="0">
              <a:solidFill>
                <a:schemeClr val="accent5"/>
              </a:solidFill>
              <a:latin typeface="Abadi" panose="020F0502020204030204" pitchFamily="34" charset="0"/>
            </a:endParaRPr>
          </a:p>
          <a:p>
            <a:pPr marL="0" lvl="0" indent="0" algn="l" rtl="0">
              <a:spcBef>
                <a:spcPts val="0"/>
              </a:spcBef>
              <a:spcAft>
                <a:spcPts val="0"/>
              </a:spcAft>
            </a:pPr>
            <a:endParaRPr lang="ms" dirty="0">
              <a:solidFill>
                <a:schemeClr val="accent5"/>
              </a:solidFill>
              <a:latin typeface="Abadi" panose="020F0502020204030204" pitchFamily="34" charset="0"/>
            </a:endParaRPr>
          </a:p>
          <a:p>
            <a:pPr marL="0" lvl="0" indent="0" algn="l" rtl="0">
              <a:spcBef>
                <a:spcPts val="0"/>
              </a:spcBef>
              <a:spcAft>
                <a:spcPts val="0"/>
              </a:spcAft>
            </a:pPr>
            <a:endParaRPr lang="ms" dirty="0">
              <a:solidFill>
                <a:schemeClr val="accent5"/>
              </a:solidFill>
              <a:latin typeface="Abadi" panose="020F0502020204030204" pitchFamily="34" charset="0"/>
            </a:endParaRPr>
          </a:p>
          <a:p>
            <a:pPr marL="0" lvl="0" indent="0" algn="l" rtl="0">
              <a:spcBef>
                <a:spcPts val="0"/>
              </a:spcBef>
              <a:spcAft>
                <a:spcPts val="0"/>
              </a:spcAft>
            </a:pPr>
            <a:r>
              <a:rPr lang="ms" b="1" dirty="0">
                <a:solidFill>
                  <a:schemeClr val="bg2">
                    <a:lumMod val="20000"/>
                    <a:lumOff val="80000"/>
                  </a:schemeClr>
                </a:solidFill>
                <a:latin typeface="Abadi" panose="020B0604020104020204" pitchFamily="34" charset="0"/>
              </a:rPr>
              <a:t>Introducción..................................................................................................................3</a:t>
            </a:r>
          </a:p>
          <a:p>
            <a:pPr marL="0" lvl="0" indent="0" algn="l" rtl="0">
              <a:spcBef>
                <a:spcPts val="0"/>
              </a:spcBef>
              <a:spcAft>
                <a:spcPts val="0"/>
              </a:spcAft>
            </a:pPr>
            <a:r>
              <a:rPr lang="es-ES" b="1" dirty="0">
                <a:solidFill>
                  <a:schemeClr val="bg2">
                    <a:lumMod val="20000"/>
                    <a:lumOff val="80000"/>
                  </a:schemeClr>
                </a:solidFill>
                <a:latin typeface="Abadi" panose="020B0604020104020204" pitchFamily="34" charset="0"/>
              </a:rPr>
              <a:t>J</a:t>
            </a:r>
            <a:r>
              <a:rPr lang="ms" b="1" dirty="0">
                <a:solidFill>
                  <a:schemeClr val="bg2">
                    <a:lumMod val="20000"/>
                    <a:lumOff val="80000"/>
                  </a:schemeClr>
                </a:solidFill>
                <a:latin typeface="Abadi" panose="020B0604020104020204" pitchFamily="34" charset="0"/>
              </a:rPr>
              <a:t>ustificacion de la idea...............................................................................................5</a:t>
            </a:r>
          </a:p>
          <a:p>
            <a:pPr marL="0" lvl="0" indent="0" algn="l" rtl="0">
              <a:spcBef>
                <a:spcPts val="0"/>
              </a:spcBef>
              <a:spcAft>
                <a:spcPts val="0"/>
              </a:spcAft>
            </a:pPr>
            <a:r>
              <a:rPr lang="ms" b="1" dirty="0">
                <a:solidFill>
                  <a:schemeClr val="bg2">
                    <a:lumMod val="20000"/>
                    <a:lumOff val="80000"/>
                  </a:schemeClr>
                </a:solidFill>
                <a:latin typeface="Abadi" panose="020B0604020104020204" pitchFamily="34" charset="0"/>
              </a:rPr>
              <a:t>Creación de proyecto................................................................................................4</a:t>
            </a:r>
          </a:p>
          <a:p>
            <a:pPr marL="0" lvl="0" indent="0" algn="l" rtl="0">
              <a:spcBef>
                <a:spcPts val="0"/>
              </a:spcBef>
              <a:spcAft>
                <a:spcPts val="0"/>
              </a:spcAft>
            </a:pPr>
            <a:r>
              <a:rPr lang="es-ES" b="1" i="0" dirty="0">
                <a:solidFill>
                  <a:schemeClr val="bg2">
                    <a:lumMod val="20000"/>
                    <a:lumOff val="80000"/>
                  </a:schemeClr>
                </a:solidFill>
                <a:effectLst/>
                <a:latin typeface="Abadi" panose="020B0604020104020204" pitchFamily="34" charset="0"/>
              </a:rPr>
              <a:t>	Objetivos y Tecnologías Utilizadas…………………………………...8</a:t>
            </a:r>
          </a:p>
          <a:p>
            <a:pPr marL="0" lvl="0" indent="0" algn="l" rtl="0">
              <a:spcBef>
                <a:spcPts val="0"/>
              </a:spcBef>
              <a:spcAft>
                <a:spcPts val="0"/>
              </a:spcAft>
            </a:pPr>
            <a:r>
              <a:rPr lang="es-ES" b="1" i="0" dirty="0">
                <a:solidFill>
                  <a:schemeClr val="bg2">
                    <a:lumMod val="20000"/>
                    <a:lumOff val="80000"/>
                  </a:schemeClr>
                </a:solidFill>
                <a:effectLst/>
                <a:latin typeface="Abadi" panose="020B0604020104020204" pitchFamily="34" charset="0"/>
              </a:rPr>
              <a:t>	Desarrollo e Implementación…………………………………………9</a:t>
            </a:r>
          </a:p>
          <a:p>
            <a:pPr marL="0" lvl="0" indent="0" algn="l" rtl="0">
              <a:spcBef>
                <a:spcPts val="0"/>
              </a:spcBef>
              <a:spcAft>
                <a:spcPts val="0"/>
              </a:spcAft>
            </a:pPr>
            <a:r>
              <a:rPr lang="es-ES" b="1" i="0" dirty="0">
                <a:solidFill>
                  <a:schemeClr val="bg2">
                    <a:lumMod val="20000"/>
                    <a:lumOff val="80000"/>
                  </a:schemeClr>
                </a:solidFill>
                <a:effectLst/>
                <a:latin typeface="Abadi" panose="020B0604020104020204" pitchFamily="34" charset="0"/>
              </a:rPr>
              <a:t>	Resultados y Pruebas………………………………………………..10</a:t>
            </a:r>
          </a:p>
          <a:p>
            <a:pPr marL="0" lvl="0" indent="0" algn="l" rtl="0">
              <a:spcBef>
                <a:spcPts val="0"/>
              </a:spcBef>
              <a:spcAft>
                <a:spcPts val="0"/>
              </a:spcAft>
            </a:pPr>
            <a:r>
              <a:rPr lang="es-ES" b="1" i="0" dirty="0">
                <a:solidFill>
                  <a:schemeClr val="bg2">
                    <a:lumMod val="20000"/>
                    <a:lumOff val="80000"/>
                  </a:schemeClr>
                </a:solidFill>
                <a:effectLst/>
                <a:latin typeface="Abadi" panose="020B0604020104020204" pitchFamily="34" charset="0"/>
              </a:rPr>
              <a:t>Conclusiones y Mejoras Futuras……………………………………………..11</a:t>
            </a:r>
            <a:endParaRPr lang="ms" b="1" dirty="0">
              <a:solidFill>
                <a:schemeClr val="bg2">
                  <a:lumMod val="20000"/>
                  <a:lumOff val="80000"/>
                </a:schemeClr>
              </a:solidFill>
              <a:latin typeface="Abadi" panose="020B0604020104020204" pitchFamily="34" charset="0"/>
            </a:endParaRPr>
          </a:p>
          <a:p>
            <a:pPr marL="342900" lvl="0" indent="-342900" algn="ctr" rtl="0">
              <a:spcBef>
                <a:spcPts val="0"/>
              </a:spcBef>
              <a:spcAft>
                <a:spcPts val="0"/>
              </a:spcAft>
              <a:buFont typeface="Wingdings" panose="05000000000000000000" pitchFamily="2" charset="2"/>
              <a:buChar char="ü"/>
            </a:pPr>
            <a:endParaRPr lang="ms" dirty="0"/>
          </a:p>
          <a:p>
            <a:pPr marL="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4917907" y="2224280"/>
            <a:ext cx="4139758"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Introducción</a:t>
            </a:r>
            <a:endParaRPr dirty="0"/>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01</a:t>
            </a:r>
            <a:endParaRPr dirty="0"/>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744279" y="1126350"/>
            <a:ext cx="7775944" cy="144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s-ES" dirty="0"/>
          </a:p>
          <a:p>
            <a:pPr marL="0" lvl="0" indent="0" algn="ctr" rtl="0">
              <a:spcBef>
                <a:spcPts val="0"/>
              </a:spcBef>
              <a:spcAft>
                <a:spcPts val="0"/>
              </a:spcAft>
              <a:buNone/>
            </a:pPr>
            <a:r>
              <a:rPr lang="es-ES" dirty="0"/>
              <a:t>El presente proyecto surge como parte del trabajo final del ciclo formativo de Desarrollo de Aplicaciones Web. </a:t>
            </a:r>
          </a:p>
          <a:p>
            <a:pPr marL="0" lvl="0" indent="0" algn="ctr" rtl="0">
              <a:spcBef>
                <a:spcPts val="0"/>
              </a:spcBef>
              <a:spcAft>
                <a:spcPts val="0"/>
              </a:spcAft>
              <a:buNone/>
            </a:pPr>
            <a:endParaRPr lang="es-ES" dirty="0"/>
          </a:p>
          <a:p>
            <a:pPr marL="0" lvl="0" indent="0" algn="ctr" rtl="0">
              <a:spcBef>
                <a:spcPts val="0"/>
              </a:spcBef>
              <a:spcAft>
                <a:spcPts val="0"/>
              </a:spcAft>
              <a:buNone/>
            </a:pPr>
            <a:r>
              <a:rPr lang="es-ES" dirty="0"/>
              <a:t>Su principal objetivo es aplicar y consolidar los conocimientos adquiridos a lo largo del curso mediante el desarrollo de una aplicación web funcional.</a:t>
            </a:r>
          </a:p>
          <a:p>
            <a:pPr marL="0" lvl="0" indent="0" algn="ctr" rtl="0">
              <a:spcBef>
                <a:spcPts val="0"/>
              </a:spcBef>
              <a:spcAft>
                <a:spcPts val="0"/>
              </a:spcAft>
              <a:buNone/>
            </a:pPr>
            <a:endParaRPr lang="es-ES" dirty="0"/>
          </a:p>
          <a:p>
            <a:pPr marL="0" lvl="0" indent="0" algn="ctr" rtl="0">
              <a:spcBef>
                <a:spcPts val="0"/>
              </a:spcBef>
              <a:spcAft>
                <a:spcPts val="0"/>
              </a:spcAft>
              <a:buNone/>
            </a:pPr>
            <a:r>
              <a:rPr lang="es-ES" dirty="0"/>
              <a:t> A lo largo de este trabajo se han abordado diferentes fases del desarrollo de software, desde la planificación inicial hasta la implementación y pruebas, utilizando tecnologías actuales.</a:t>
            </a:r>
            <a:endParaRPr dirty="0"/>
          </a:p>
        </p:txBody>
      </p:sp>
      <p:sp>
        <p:nvSpPr>
          <p:cNvPr id="2963" name="Google Shape;2963;p41"/>
          <p:cNvSpPr txBox="1">
            <a:spLocks noGrp="1"/>
          </p:cNvSpPr>
          <p:nvPr>
            <p:ph type="title"/>
          </p:nvPr>
        </p:nvSpPr>
        <p:spPr>
          <a:xfrm>
            <a:off x="2162100" y="486899"/>
            <a:ext cx="48198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dirty="0"/>
              <a:t>Introducción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7">
          <a:extLst>
            <a:ext uri="{FF2B5EF4-FFF2-40B4-BE49-F238E27FC236}">
              <a16:creationId xmlns:a16="http://schemas.microsoft.com/office/drawing/2014/main" id="{09F067E8-56BC-25E7-A42A-0E6820AB7853}"/>
            </a:ext>
          </a:extLst>
        </p:cNvPr>
        <p:cNvGrpSpPr/>
        <p:nvPr/>
      </p:nvGrpSpPr>
      <p:grpSpPr>
        <a:xfrm>
          <a:off x="0" y="0"/>
          <a:ext cx="0" cy="0"/>
          <a:chOff x="0" y="0"/>
          <a:chExt cx="0" cy="0"/>
        </a:xfrm>
      </p:grpSpPr>
      <p:sp>
        <p:nvSpPr>
          <p:cNvPr id="2888" name="Google Shape;2888;p40">
            <a:extLst>
              <a:ext uri="{FF2B5EF4-FFF2-40B4-BE49-F238E27FC236}">
                <a16:creationId xmlns:a16="http://schemas.microsoft.com/office/drawing/2014/main" id="{64A40C08-594C-F508-43A7-864F1E8F33F9}"/>
              </a:ext>
            </a:extLst>
          </p:cNvPr>
          <p:cNvSpPr txBox="1">
            <a:spLocks noGrp="1"/>
          </p:cNvSpPr>
          <p:nvPr>
            <p:ph type="title"/>
          </p:nvPr>
        </p:nvSpPr>
        <p:spPr>
          <a:xfrm>
            <a:off x="4549555" y="2224280"/>
            <a:ext cx="4508110" cy="218993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dirty="0"/>
              <a:t>Justificación del proyecto</a:t>
            </a:r>
            <a:endParaRPr dirty="0"/>
          </a:p>
        </p:txBody>
      </p:sp>
      <p:sp>
        <p:nvSpPr>
          <p:cNvPr id="2889" name="Google Shape;2889;p40">
            <a:extLst>
              <a:ext uri="{FF2B5EF4-FFF2-40B4-BE49-F238E27FC236}">
                <a16:creationId xmlns:a16="http://schemas.microsoft.com/office/drawing/2014/main" id="{E17B01EE-AF44-4C95-DB2A-2E15DEB9209C}"/>
              </a:ext>
            </a:extLst>
          </p:cNvPr>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02</a:t>
            </a:r>
            <a:endParaRPr dirty="0"/>
          </a:p>
        </p:txBody>
      </p:sp>
      <p:grpSp>
        <p:nvGrpSpPr>
          <p:cNvPr id="2890" name="Google Shape;2890;p40">
            <a:extLst>
              <a:ext uri="{FF2B5EF4-FFF2-40B4-BE49-F238E27FC236}">
                <a16:creationId xmlns:a16="http://schemas.microsoft.com/office/drawing/2014/main" id="{5E225C27-A19C-7A85-7615-31806B53D7E5}"/>
              </a:ext>
            </a:extLst>
          </p:cNvPr>
          <p:cNvGrpSpPr/>
          <p:nvPr/>
        </p:nvGrpSpPr>
        <p:grpSpPr>
          <a:xfrm>
            <a:off x="183756" y="539490"/>
            <a:ext cx="4326368" cy="4355644"/>
            <a:chOff x="183755" y="539490"/>
            <a:chExt cx="4621499" cy="4273394"/>
          </a:xfrm>
        </p:grpSpPr>
        <p:sp>
          <p:nvSpPr>
            <p:cNvPr id="2891" name="Google Shape;2891;p40">
              <a:extLst>
                <a:ext uri="{FF2B5EF4-FFF2-40B4-BE49-F238E27FC236}">
                  <a16:creationId xmlns:a16="http://schemas.microsoft.com/office/drawing/2014/main" id="{5D137807-3D5C-D111-E708-6C5802192ED0}"/>
                </a:ext>
              </a:extLst>
            </p:cNvPr>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a:extLst>
                <a:ext uri="{FF2B5EF4-FFF2-40B4-BE49-F238E27FC236}">
                  <a16:creationId xmlns:a16="http://schemas.microsoft.com/office/drawing/2014/main" id="{5A39152B-1734-39C9-07A8-5B36ABD92D63}"/>
                </a:ext>
              </a:extLst>
            </p:cNvPr>
            <p:cNvGrpSpPr/>
            <p:nvPr/>
          </p:nvGrpSpPr>
          <p:grpSpPr>
            <a:xfrm>
              <a:off x="1304050" y="1658925"/>
              <a:ext cx="2144917" cy="2124696"/>
              <a:chOff x="1304050" y="1658925"/>
              <a:chExt cx="2144917" cy="2124696"/>
            </a:xfrm>
          </p:grpSpPr>
          <p:grpSp>
            <p:nvGrpSpPr>
              <p:cNvPr id="2893" name="Google Shape;2893;p40">
                <a:extLst>
                  <a:ext uri="{FF2B5EF4-FFF2-40B4-BE49-F238E27FC236}">
                    <a16:creationId xmlns:a16="http://schemas.microsoft.com/office/drawing/2014/main" id="{C49935F2-C270-3194-4C15-A50843626383}"/>
                  </a:ext>
                </a:extLst>
              </p:cNvPr>
              <p:cNvGrpSpPr/>
              <p:nvPr/>
            </p:nvGrpSpPr>
            <p:grpSpPr>
              <a:xfrm>
                <a:off x="1410975" y="1745900"/>
                <a:ext cx="2037992" cy="2037721"/>
                <a:chOff x="713225" y="2566350"/>
                <a:chExt cx="2037992" cy="2037721"/>
              </a:xfrm>
            </p:grpSpPr>
            <p:sp>
              <p:nvSpPr>
                <p:cNvPr id="2894" name="Google Shape;2894;p40">
                  <a:extLst>
                    <a:ext uri="{FF2B5EF4-FFF2-40B4-BE49-F238E27FC236}">
                      <a16:creationId xmlns:a16="http://schemas.microsoft.com/office/drawing/2014/main" id="{2B84E900-1C1C-CB5B-C858-B8E032715136}"/>
                    </a:ext>
                  </a:extLst>
                </p:cNvPr>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a:extLst>
                    <a:ext uri="{FF2B5EF4-FFF2-40B4-BE49-F238E27FC236}">
                      <a16:creationId xmlns:a16="http://schemas.microsoft.com/office/drawing/2014/main" id="{369BC401-A18F-272C-3D9A-E5048850120D}"/>
                    </a:ext>
                  </a:extLst>
                </p:cNvPr>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a:extLst>
                    <a:ext uri="{FF2B5EF4-FFF2-40B4-BE49-F238E27FC236}">
                      <a16:creationId xmlns:a16="http://schemas.microsoft.com/office/drawing/2014/main" id="{32591841-B555-9CE1-D1C3-04BD624AFFE8}"/>
                    </a:ext>
                  </a:extLst>
                </p:cNvPr>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a:extLst>
                    <a:ext uri="{FF2B5EF4-FFF2-40B4-BE49-F238E27FC236}">
                      <a16:creationId xmlns:a16="http://schemas.microsoft.com/office/drawing/2014/main" id="{1BCDFDD0-F275-1195-7FE0-D3B9AEA5E054}"/>
                    </a:ext>
                  </a:extLst>
                </p:cNvPr>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a:extLst>
                    <a:ext uri="{FF2B5EF4-FFF2-40B4-BE49-F238E27FC236}">
                      <a16:creationId xmlns:a16="http://schemas.microsoft.com/office/drawing/2014/main" id="{510DD6A5-635D-B1AA-0F49-A0D333A4CEA8}"/>
                    </a:ext>
                  </a:extLst>
                </p:cNvPr>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a:extLst>
                    <a:ext uri="{FF2B5EF4-FFF2-40B4-BE49-F238E27FC236}">
                      <a16:creationId xmlns:a16="http://schemas.microsoft.com/office/drawing/2014/main" id="{30056495-5511-55D2-56F9-C10C10FA848B}"/>
                    </a:ext>
                  </a:extLst>
                </p:cNvPr>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a:extLst>
                    <a:ext uri="{FF2B5EF4-FFF2-40B4-BE49-F238E27FC236}">
                      <a16:creationId xmlns:a16="http://schemas.microsoft.com/office/drawing/2014/main" id="{D78478E4-3988-70A9-E173-235DCD66F900}"/>
                    </a:ext>
                  </a:extLst>
                </p:cNvPr>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a:extLst>
                    <a:ext uri="{FF2B5EF4-FFF2-40B4-BE49-F238E27FC236}">
                      <a16:creationId xmlns:a16="http://schemas.microsoft.com/office/drawing/2014/main" id="{C283D139-D346-6CDC-53C3-648C48059D96}"/>
                    </a:ext>
                  </a:extLst>
                </p:cNvPr>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a:extLst>
                    <a:ext uri="{FF2B5EF4-FFF2-40B4-BE49-F238E27FC236}">
                      <a16:creationId xmlns:a16="http://schemas.microsoft.com/office/drawing/2014/main" id="{D5E2E996-17F4-DA9C-9320-23141722D306}"/>
                    </a:ext>
                  </a:extLst>
                </p:cNvPr>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a:extLst>
                    <a:ext uri="{FF2B5EF4-FFF2-40B4-BE49-F238E27FC236}">
                      <a16:creationId xmlns:a16="http://schemas.microsoft.com/office/drawing/2014/main" id="{EB077B2F-F831-85C1-C571-16EDE38350A5}"/>
                    </a:ext>
                  </a:extLst>
                </p:cNvPr>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a:extLst>
                    <a:ext uri="{FF2B5EF4-FFF2-40B4-BE49-F238E27FC236}">
                      <a16:creationId xmlns:a16="http://schemas.microsoft.com/office/drawing/2014/main" id="{43D76BC3-1F54-784C-169B-1A2EE3EF7CBC}"/>
                    </a:ext>
                  </a:extLst>
                </p:cNvPr>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a:extLst>
                    <a:ext uri="{FF2B5EF4-FFF2-40B4-BE49-F238E27FC236}">
                      <a16:creationId xmlns:a16="http://schemas.microsoft.com/office/drawing/2014/main" id="{336F41E2-40B7-E8BD-6F16-29CE30535F3A}"/>
                    </a:ext>
                  </a:extLst>
                </p:cNvPr>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a:extLst>
                    <a:ext uri="{FF2B5EF4-FFF2-40B4-BE49-F238E27FC236}">
                      <a16:creationId xmlns:a16="http://schemas.microsoft.com/office/drawing/2014/main" id="{194EC394-656C-1B24-051D-BCE6EA418CEA}"/>
                    </a:ext>
                  </a:extLst>
                </p:cNvPr>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a:extLst>
                    <a:ext uri="{FF2B5EF4-FFF2-40B4-BE49-F238E27FC236}">
                      <a16:creationId xmlns:a16="http://schemas.microsoft.com/office/drawing/2014/main" id="{3405FA6F-EEC5-3285-75B5-D366DF67346D}"/>
                    </a:ext>
                  </a:extLst>
                </p:cNvPr>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a:extLst>
                    <a:ext uri="{FF2B5EF4-FFF2-40B4-BE49-F238E27FC236}">
                      <a16:creationId xmlns:a16="http://schemas.microsoft.com/office/drawing/2014/main" id="{597E39DA-103E-567E-515F-DAF88D056A8B}"/>
                    </a:ext>
                  </a:extLst>
                </p:cNvPr>
                <p:cNvGrpSpPr/>
                <p:nvPr/>
              </p:nvGrpSpPr>
              <p:grpSpPr>
                <a:xfrm>
                  <a:off x="904617" y="3609018"/>
                  <a:ext cx="588394" cy="824985"/>
                  <a:chOff x="5604100" y="2322150"/>
                  <a:chExt cx="271700" cy="380950"/>
                </a:xfrm>
              </p:grpSpPr>
              <p:sp>
                <p:nvSpPr>
                  <p:cNvPr id="2909" name="Google Shape;2909;p40">
                    <a:extLst>
                      <a:ext uri="{FF2B5EF4-FFF2-40B4-BE49-F238E27FC236}">
                        <a16:creationId xmlns:a16="http://schemas.microsoft.com/office/drawing/2014/main" id="{E9429D84-EB3D-426F-2372-41C8DEBF456E}"/>
                      </a:ext>
                    </a:extLst>
                  </p:cNvPr>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a:extLst>
                      <a:ext uri="{FF2B5EF4-FFF2-40B4-BE49-F238E27FC236}">
                        <a16:creationId xmlns:a16="http://schemas.microsoft.com/office/drawing/2014/main" id="{AB1AEF19-8A0B-D2EA-97B6-90A183331E63}"/>
                      </a:ext>
                    </a:extLst>
                  </p:cNvPr>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a:extLst>
                      <a:ext uri="{FF2B5EF4-FFF2-40B4-BE49-F238E27FC236}">
                        <a16:creationId xmlns:a16="http://schemas.microsoft.com/office/drawing/2014/main" id="{AB87AEE1-B2DB-6860-046B-E651DE6843C6}"/>
                      </a:ext>
                    </a:extLst>
                  </p:cNvPr>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a:extLst>
                    <a:ext uri="{FF2B5EF4-FFF2-40B4-BE49-F238E27FC236}">
                      <a16:creationId xmlns:a16="http://schemas.microsoft.com/office/drawing/2014/main" id="{E54C99FF-3F23-6ECA-EF4C-9DB63430FEAA}"/>
                    </a:ext>
                  </a:extLst>
                </p:cNvPr>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a:extLst>
                    <a:ext uri="{FF2B5EF4-FFF2-40B4-BE49-F238E27FC236}">
                      <a16:creationId xmlns:a16="http://schemas.microsoft.com/office/drawing/2014/main" id="{7C1B265D-E2FA-754E-E745-43C4010B145F}"/>
                    </a:ext>
                  </a:extLst>
                </p:cNvPr>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a:extLst>
                    <a:ext uri="{FF2B5EF4-FFF2-40B4-BE49-F238E27FC236}">
                      <a16:creationId xmlns:a16="http://schemas.microsoft.com/office/drawing/2014/main" id="{D3A0DEF2-0AC6-6BF3-2018-FD1896676159}"/>
                    </a:ext>
                  </a:extLst>
                </p:cNvPr>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a:extLst>
                    <a:ext uri="{FF2B5EF4-FFF2-40B4-BE49-F238E27FC236}">
                      <a16:creationId xmlns:a16="http://schemas.microsoft.com/office/drawing/2014/main" id="{1AE501EC-2E27-9248-C27E-6BA8FD1F0711}"/>
                    </a:ext>
                  </a:extLst>
                </p:cNvPr>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a:extLst>
                    <a:ext uri="{FF2B5EF4-FFF2-40B4-BE49-F238E27FC236}">
                      <a16:creationId xmlns:a16="http://schemas.microsoft.com/office/drawing/2014/main" id="{8F515A56-423B-B6F2-D986-23A261A00F3C}"/>
                    </a:ext>
                  </a:extLst>
                </p:cNvPr>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a:extLst>
                  <a:ext uri="{FF2B5EF4-FFF2-40B4-BE49-F238E27FC236}">
                    <a16:creationId xmlns:a16="http://schemas.microsoft.com/office/drawing/2014/main" id="{C25461A8-EE7B-E8F0-D6A7-5C4157E84E49}"/>
                  </a:ext>
                </a:extLst>
              </p:cNvPr>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a:extLst>
                <a:ext uri="{FF2B5EF4-FFF2-40B4-BE49-F238E27FC236}">
                  <a16:creationId xmlns:a16="http://schemas.microsoft.com/office/drawing/2014/main" id="{9B72B986-037F-7F33-11C5-EDC3F140AB11}"/>
                </a:ext>
              </a:extLst>
            </p:cNvPr>
            <p:cNvGrpSpPr/>
            <p:nvPr/>
          </p:nvGrpSpPr>
          <p:grpSpPr>
            <a:xfrm rot="10800000">
              <a:off x="183755" y="1116451"/>
              <a:ext cx="1318079" cy="1237635"/>
              <a:chOff x="2738675" y="2538800"/>
              <a:chExt cx="454275" cy="426550"/>
            </a:xfrm>
          </p:grpSpPr>
          <p:sp>
            <p:nvSpPr>
              <p:cNvPr id="2919" name="Google Shape;2919;p40">
                <a:extLst>
                  <a:ext uri="{FF2B5EF4-FFF2-40B4-BE49-F238E27FC236}">
                    <a16:creationId xmlns:a16="http://schemas.microsoft.com/office/drawing/2014/main" id="{421032CD-207A-ECD9-1771-4C280DAD0C3D}"/>
                  </a:ext>
                </a:extLst>
              </p:cNvPr>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a:extLst>
                  <a:ext uri="{FF2B5EF4-FFF2-40B4-BE49-F238E27FC236}">
                    <a16:creationId xmlns:a16="http://schemas.microsoft.com/office/drawing/2014/main" id="{8A93EB2F-AD54-0E0A-8EB6-697F5C8D91D3}"/>
                  </a:ext>
                </a:extLst>
              </p:cNvPr>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a:extLst>
                  <a:ext uri="{FF2B5EF4-FFF2-40B4-BE49-F238E27FC236}">
                    <a16:creationId xmlns:a16="http://schemas.microsoft.com/office/drawing/2014/main" id="{889D466A-D81A-8C6B-CEC3-AC9890C6F326}"/>
                  </a:ext>
                </a:extLst>
              </p:cNvPr>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a:extLst>
                  <a:ext uri="{FF2B5EF4-FFF2-40B4-BE49-F238E27FC236}">
                    <a16:creationId xmlns:a16="http://schemas.microsoft.com/office/drawing/2014/main" id="{C4A447FF-FC66-ACB9-AED7-38EEE0E51B33}"/>
                  </a:ext>
                </a:extLst>
              </p:cNvPr>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a:extLst>
                  <a:ext uri="{FF2B5EF4-FFF2-40B4-BE49-F238E27FC236}">
                    <a16:creationId xmlns:a16="http://schemas.microsoft.com/office/drawing/2014/main" id="{BF1F4625-069E-681D-2D49-7ABA321B3F98}"/>
                  </a:ext>
                </a:extLst>
              </p:cNvPr>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a:extLst>
                  <a:ext uri="{FF2B5EF4-FFF2-40B4-BE49-F238E27FC236}">
                    <a16:creationId xmlns:a16="http://schemas.microsoft.com/office/drawing/2014/main" id="{F023B008-C82D-6FC1-EE62-E4790495205B}"/>
                  </a:ext>
                </a:extLst>
              </p:cNvPr>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a:extLst>
                  <a:ext uri="{FF2B5EF4-FFF2-40B4-BE49-F238E27FC236}">
                    <a16:creationId xmlns:a16="http://schemas.microsoft.com/office/drawing/2014/main" id="{D060E4E2-99BB-E727-100D-A550E6ED099D}"/>
                  </a:ext>
                </a:extLst>
              </p:cNvPr>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a:extLst>
                  <a:ext uri="{FF2B5EF4-FFF2-40B4-BE49-F238E27FC236}">
                    <a16:creationId xmlns:a16="http://schemas.microsoft.com/office/drawing/2014/main" id="{F3AD5F3B-7535-CCFC-9317-B3C69F7F693A}"/>
                  </a:ext>
                </a:extLst>
              </p:cNvPr>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a:extLst>
                  <a:ext uri="{FF2B5EF4-FFF2-40B4-BE49-F238E27FC236}">
                    <a16:creationId xmlns:a16="http://schemas.microsoft.com/office/drawing/2014/main" id="{01D409FB-623B-6D00-F57F-110E41D2E269}"/>
                  </a:ext>
                </a:extLst>
              </p:cNvPr>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a:extLst>
                  <a:ext uri="{FF2B5EF4-FFF2-40B4-BE49-F238E27FC236}">
                    <a16:creationId xmlns:a16="http://schemas.microsoft.com/office/drawing/2014/main" id="{7CD7BFD2-38B0-6BC2-E583-25B55B6C4223}"/>
                  </a:ext>
                </a:extLst>
              </p:cNvPr>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a:extLst>
                  <a:ext uri="{FF2B5EF4-FFF2-40B4-BE49-F238E27FC236}">
                    <a16:creationId xmlns:a16="http://schemas.microsoft.com/office/drawing/2014/main" id="{F964AFF5-DBD0-8CDF-E23B-90DE96A90EF2}"/>
                  </a:ext>
                </a:extLst>
              </p:cNvPr>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a:extLst>
                  <a:ext uri="{FF2B5EF4-FFF2-40B4-BE49-F238E27FC236}">
                    <a16:creationId xmlns:a16="http://schemas.microsoft.com/office/drawing/2014/main" id="{18BC6D06-BD10-F08A-F02E-48AC811811D0}"/>
                  </a:ext>
                </a:extLst>
              </p:cNvPr>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a:extLst>
                <a:ext uri="{FF2B5EF4-FFF2-40B4-BE49-F238E27FC236}">
                  <a16:creationId xmlns:a16="http://schemas.microsoft.com/office/drawing/2014/main" id="{8B3446EB-05DE-D80E-E97E-5655167EFEC3}"/>
                </a:ext>
              </a:extLst>
            </p:cNvPr>
            <p:cNvGrpSpPr/>
            <p:nvPr/>
          </p:nvGrpSpPr>
          <p:grpSpPr>
            <a:xfrm>
              <a:off x="516260" y="3394240"/>
              <a:ext cx="653046" cy="611943"/>
              <a:chOff x="1281300" y="2251475"/>
              <a:chExt cx="280025" cy="262400"/>
            </a:xfrm>
          </p:grpSpPr>
          <p:sp>
            <p:nvSpPr>
              <p:cNvPr id="2932" name="Google Shape;2932;p40">
                <a:extLst>
                  <a:ext uri="{FF2B5EF4-FFF2-40B4-BE49-F238E27FC236}">
                    <a16:creationId xmlns:a16="http://schemas.microsoft.com/office/drawing/2014/main" id="{CFF6CC9C-7F1C-E403-2FFF-962AF5E90C9D}"/>
                  </a:ext>
                </a:extLst>
              </p:cNvPr>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a:extLst>
                  <a:ext uri="{FF2B5EF4-FFF2-40B4-BE49-F238E27FC236}">
                    <a16:creationId xmlns:a16="http://schemas.microsoft.com/office/drawing/2014/main" id="{2DA145CE-6458-9A57-647E-E7CBFA839D07}"/>
                  </a:ext>
                </a:extLst>
              </p:cNvPr>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a:extLst>
                  <a:ext uri="{FF2B5EF4-FFF2-40B4-BE49-F238E27FC236}">
                    <a16:creationId xmlns:a16="http://schemas.microsoft.com/office/drawing/2014/main" id="{602D51EE-311E-8BD6-5A79-F1D12913308C}"/>
                  </a:ext>
                </a:extLst>
              </p:cNvPr>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a:extLst>
                  <a:ext uri="{FF2B5EF4-FFF2-40B4-BE49-F238E27FC236}">
                    <a16:creationId xmlns:a16="http://schemas.microsoft.com/office/drawing/2014/main" id="{420818F1-C2CD-DF2A-D973-6487B43BE230}"/>
                  </a:ext>
                </a:extLst>
              </p:cNvPr>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a:extLst>
                  <a:ext uri="{FF2B5EF4-FFF2-40B4-BE49-F238E27FC236}">
                    <a16:creationId xmlns:a16="http://schemas.microsoft.com/office/drawing/2014/main" id="{C1F0125F-32DC-CA36-C699-D1D639476D16}"/>
                  </a:ext>
                </a:extLst>
              </p:cNvPr>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a:extLst>
                <a:ext uri="{FF2B5EF4-FFF2-40B4-BE49-F238E27FC236}">
                  <a16:creationId xmlns:a16="http://schemas.microsoft.com/office/drawing/2014/main" id="{2871D77C-6DCF-0213-F42E-744622C833F3}"/>
                </a:ext>
              </a:extLst>
            </p:cNvPr>
            <p:cNvGrpSpPr/>
            <p:nvPr/>
          </p:nvGrpSpPr>
          <p:grpSpPr>
            <a:xfrm>
              <a:off x="3627721" y="3498382"/>
              <a:ext cx="1177533" cy="1314501"/>
              <a:chOff x="3390175" y="4223650"/>
              <a:chExt cx="549325" cy="613250"/>
            </a:xfrm>
          </p:grpSpPr>
          <p:sp>
            <p:nvSpPr>
              <p:cNvPr id="2938" name="Google Shape;2938;p40">
                <a:extLst>
                  <a:ext uri="{FF2B5EF4-FFF2-40B4-BE49-F238E27FC236}">
                    <a16:creationId xmlns:a16="http://schemas.microsoft.com/office/drawing/2014/main" id="{3E2417CC-F590-3B5D-4602-C1AAAFC6686F}"/>
                  </a:ext>
                </a:extLst>
              </p:cNvPr>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a:extLst>
                  <a:ext uri="{FF2B5EF4-FFF2-40B4-BE49-F238E27FC236}">
                    <a16:creationId xmlns:a16="http://schemas.microsoft.com/office/drawing/2014/main" id="{7327FEE1-0C19-0FA2-F17E-F37F4DCB8B33}"/>
                  </a:ext>
                </a:extLst>
              </p:cNvPr>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a:extLst>
                  <a:ext uri="{FF2B5EF4-FFF2-40B4-BE49-F238E27FC236}">
                    <a16:creationId xmlns:a16="http://schemas.microsoft.com/office/drawing/2014/main" id="{48102225-42A8-F298-D814-6FCAC3C3CF9F}"/>
                  </a:ext>
                </a:extLst>
              </p:cNvPr>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a:extLst>
                  <a:ext uri="{FF2B5EF4-FFF2-40B4-BE49-F238E27FC236}">
                    <a16:creationId xmlns:a16="http://schemas.microsoft.com/office/drawing/2014/main" id="{07898950-ADD3-6D37-85AA-518CCDEB01AB}"/>
                  </a:ext>
                </a:extLst>
              </p:cNvPr>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a:extLst>
                  <a:ext uri="{FF2B5EF4-FFF2-40B4-BE49-F238E27FC236}">
                    <a16:creationId xmlns:a16="http://schemas.microsoft.com/office/drawing/2014/main" id="{5BD341F4-214A-E3A3-47DC-67EB389DB0BD}"/>
                  </a:ext>
                </a:extLst>
              </p:cNvPr>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a:extLst>
                  <a:ext uri="{FF2B5EF4-FFF2-40B4-BE49-F238E27FC236}">
                    <a16:creationId xmlns:a16="http://schemas.microsoft.com/office/drawing/2014/main" id="{02A79497-F972-0F22-5044-AC9B4C06EA50}"/>
                  </a:ext>
                </a:extLst>
              </p:cNvPr>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a:extLst>
                  <a:ext uri="{FF2B5EF4-FFF2-40B4-BE49-F238E27FC236}">
                    <a16:creationId xmlns:a16="http://schemas.microsoft.com/office/drawing/2014/main" id="{AA69FBE8-9580-0E8D-1D77-7F626ED17EDD}"/>
                  </a:ext>
                </a:extLst>
              </p:cNvPr>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a:extLst>
                  <a:ext uri="{FF2B5EF4-FFF2-40B4-BE49-F238E27FC236}">
                    <a16:creationId xmlns:a16="http://schemas.microsoft.com/office/drawing/2014/main" id="{26369A54-CF68-E3BF-12CD-32B5FFC040FB}"/>
                  </a:ext>
                </a:extLst>
              </p:cNvPr>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a:extLst>
                  <a:ext uri="{FF2B5EF4-FFF2-40B4-BE49-F238E27FC236}">
                    <a16:creationId xmlns:a16="http://schemas.microsoft.com/office/drawing/2014/main" id="{A1520BF0-EEA3-7120-BFEA-565EE71DCCEE}"/>
                  </a:ext>
                </a:extLst>
              </p:cNvPr>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a:extLst>
                  <a:ext uri="{FF2B5EF4-FFF2-40B4-BE49-F238E27FC236}">
                    <a16:creationId xmlns:a16="http://schemas.microsoft.com/office/drawing/2014/main" id="{F034B4D3-7EB4-E6BF-B7BC-5ED85C580B78}"/>
                  </a:ext>
                </a:extLst>
              </p:cNvPr>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a:extLst>
                <a:ext uri="{FF2B5EF4-FFF2-40B4-BE49-F238E27FC236}">
                  <a16:creationId xmlns:a16="http://schemas.microsoft.com/office/drawing/2014/main" id="{376EE742-20F9-43E7-D656-E077F2DDBBCC}"/>
                </a:ext>
              </a:extLst>
            </p:cNvPr>
            <p:cNvGrpSpPr/>
            <p:nvPr/>
          </p:nvGrpSpPr>
          <p:grpSpPr>
            <a:xfrm>
              <a:off x="3055548" y="539490"/>
              <a:ext cx="540488" cy="542237"/>
              <a:chOff x="1926550" y="3146625"/>
              <a:chExt cx="301225" cy="302200"/>
            </a:xfrm>
          </p:grpSpPr>
          <p:sp>
            <p:nvSpPr>
              <p:cNvPr id="2949" name="Google Shape;2949;p40">
                <a:extLst>
                  <a:ext uri="{FF2B5EF4-FFF2-40B4-BE49-F238E27FC236}">
                    <a16:creationId xmlns:a16="http://schemas.microsoft.com/office/drawing/2014/main" id="{DE1DEF7C-4DFA-5D27-2EED-4307DF80BA5D}"/>
                  </a:ext>
                </a:extLst>
              </p:cNvPr>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a:extLst>
                  <a:ext uri="{FF2B5EF4-FFF2-40B4-BE49-F238E27FC236}">
                    <a16:creationId xmlns:a16="http://schemas.microsoft.com/office/drawing/2014/main" id="{D5019BB5-4209-3FA8-5C6E-09A93052FC37}"/>
                  </a:ext>
                </a:extLst>
              </p:cNvPr>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a:extLst>
                  <a:ext uri="{FF2B5EF4-FFF2-40B4-BE49-F238E27FC236}">
                    <a16:creationId xmlns:a16="http://schemas.microsoft.com/office/drawing/2014/main" id="{4978DC28-0EF2-16D2-51D4-DF1A6F098C27}"/>
                  </a:ext>
                </a:extLst>
              </p:cNvPr>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a:extLst>
                  <a:ext uri="{FF2B5EF4-FFF2-40B4-BE49-F238E27FC236}">
                    <a16:creationId xmlns:a16="http://schemas.microsoft.com/office/drawing/2014/main" id="{A8852E03-5F24-DC09-A6C0-B44F1166F5D4}"/>
                  </a:ext>
                </a:extLst>
              </p:cNvPr>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a:extLst>
                  <a:ext uri="{FF2B5EF4-FFF2-40B4-BE49-F238E27FC236}">
                    <a16:creationId xmlns:a16="http://schemas.microsoft.com/office/drawing/2014/main" id="{554078AD-8FD1-80A8-86C2-A2CA6FF19D83}"/>
                  </a:ext>
                </a:extLst>
              </p:cNvPr>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a:extLst>
                  <a:ext uri="{FF2B5EF4-FFF2-40B4-BE49-F238E27FC236}">
                    <a16:creationId xmlns:a16="http://schemas.microsoft.com/office/drawing/2014/main" id="{9834ECE1-B577-CC9E-C5BC-2B75C09B21E4}"/>
                  </a:ext>
                </a:extLst>
              </p:cNvPr>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a:extLst>
                  <a:ext uri="{FF2B5EF4-FFF2-40B4-BE49-F238E27FC236}">
                    <a16:creationId xmlns:a16="http://schemas.microsoft.com/office/drawing/2014/main" id="{3C7D2562-5844-25EA-EF44-DE42D0413704}"/>
                  </a:ext>
                </a:extLst>
              </p:cNvPr>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a:extLst>
                  <a:ext uri="{FF2B5EF4-FFF2-40B4-BE49-F238E27FC236}">
                    <a16:creationId xmlns:a16="http://schemas.microsoft.com/office/drawing/2014/main" id="{33962591-CBDB-8C4E-711E-7280BE19ED76}"/>
                  </a:ext>
                </a:extLst>
              </p:cNvPr>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a:extLst>
                  <a:ext uri="{FF2B5EF4-FFF2-40B4-BE49-F238E27FC236}">
                    <a16:creationId xmlns:a16="http://schemas.microsoft.com/office/drawing/2014/main" id="{A18E4C9E-10F0-D15D-6018-99546340DF0F}"/>
                  </a:ext>
                </a:extLst>
              </p:cNvPr>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1417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70" name="Google Shape;2970;p42"/>
          <p:cNvSpPr txBox="1">
            <a:spLocks noGrp="1"/>
          </p:cNvSpPr>
          <p:nvPr>
            <p:ph type="subTitle" idx="2"/>
          </p:nvPr>
        </p:nvSpPr>
        <p:spPr>
          <a:xfrm>
            <a:off x="323134" y="653143"/>
            <a:ext cx="8339603" cy="24475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b="0" i="0" dirty="0">
                <a:solidFill>
                  <a:srgbClr val="F0F6FC"/>
                </a:solidFill>
                <a:effectLst/>
                <a:latin typeface="-apple-system"/>
              </a:rPr>
              <a:t>La idea de nuestro proyecto nace de la necesidad que detectamos al intentar buscar productos al mejor precio en diferentes tiendas virtuales. </a:t>
            </a:r>
          </a:p>
          <a:p>
            <a:pPr marL="0" lvl="0" indent="0" algn="l" rtl="0">
              <a:spcBef>
                <a:spcPts val="0"/>
              </a:spcBef>
              <a:spcAft>
                <a:spcPts val="0"/>
              </a:spcAft>
              <a:buNone/>
            </a:pPr>
            <a:r>
              <a:rPr lang="es-ES" sz="1400" b="0" i="0" dirty="0">
                <a:solidFill>
                  <a:srgbClr val="F0F6FC"/>
                </a:solidFill>
                <a:effectLst/>
                <a:latin typeface="-apple-system"/>
              </a:rPr>
              <a:t>Muchas veces, comparar precios entre múltiples plataformas puede ser una tarea tediosa y consumir mucho tiempo. </a:t>
            </a:r>
          </a:p>
          <a:p>
            <a:pPr marL="0" lvl="0" indent="0" algn="l" rtl="0">
              <a:spcBef>
                <a:spcPts val="0"/>
              </a:spcBef>
              <a:spcAft>
                <a:spcPts val="0"/>
              </a:spcAft>
              <a:buNone/>
            </a:pPr>
            <a:r>
              <a:rPr lang="es-ES" sz="1400" b="0" i="0" dirty="0">
                <a:solidFill>
                  <a:srgbClr val="F0F6FC"/>
                </a:solidFill>
                <a:effectLst/>
                <a:latin typeface="-apple-system"/>
              </a:rPr>
              <a:t>Por eso, decidimos crear "</a:t>
            </a:r>
            <a:r>
              <a:rPr lang="es-ES" sz="1400" b="0" i="0" dirty="0" err="1">
                <a:solidFill>
                  <a:srgbClr val="F0F6FC"/>
                </a:solidFill>
                <a:effectLst/>
                <a:latin typeface="-apple-system"/>
              </a:rPr>
              <a:t>Trouvez-lé</a:t>
            </a:r>
            <a:r>
              <a:rPr lang="es-ES" sz="1400" b="0" i="0" dirty="0">
                <a:solidFill>
                  <a:srgbClr val="F0F6FC"/>
                </a:solidFill>
                <a:effectLst/>
                <a:latin typeface="-apple-system"/>
              </a:rPr>
              <a:t>“ , una página web que permite a los usuarios buscar y comparar el precio de un producto entre distintas tiendas online, facilitando así encontrar la opción más económica de manera rápida y sencilla.</a:t>
            </a:r>
            <a:endParaRPr lang="es-ES" sz="1400" dirty="0">
              <a:solidFill>
                <a:srgbClr val="F0F6FC"/>
              </a:solidFill>
              <a:latin typeface="-apple-system"/>
            </a:endParaRPr>
          </a:p>
          <a:p>
            <a:pPr marL="0" lvl="0" indent="0" algn="l" rtl="0">
              <a:spcBef>
                <a:spcPts val="0"/>
              </a:spcBef>
              <a:spcAft>
                <a:spcPts val="0"/>
              </a:spcAft>
              <a:buNone/>
            </a:pPr>
            <a:r>
              <a:rPr lang="es-ES" sz="1400" b="0" i="0" dirty="0">
                <a:solidFill>
                  <a:srgbClr val="F0F6FC"/>
                </a:solidFill>
                <a:effectLst/>
                <a:latin typeface="-apple-system"/>
              </a:rPr>
              <a:t>De este modo, nuestro proyecto responde a una necesidad real y actual de los consumidores, ofreciendo una herramienta útil y eficiente para ahorrar tiempo y dinero en sus compras por internet.</a:t>
            </a:r>
            <a:endParaRPr sz="1400" dirty="0"/>
          </a:p>
        </p:txBody>
      </p:sp>
      <p:pic>
        <p:nvPicPr>
          <p:cNvPr id="5" name="Imagen 4">
            <a:extLst>
              <a:ext uri="{FF2B5EF4-FFF2-40B4-BE49-F238E27FC236}">
                <a16:creationId xmlns:a16="http://schemas.microsoft.com/office/drawing/2014/main" id="{80FCAE2D-6F1C-C6E2-E638-A2B66438BADD}"/>
              </a:ext>
            </a:extLst>
          </p:cNvPr>
          <p:cNvPicPr>
            <a:picLocks noChangeAspect="1"/>
          </p:cNvPicPr>
          <p:nvPr/>
        </p:nvPicPr>
        <p:blipFill>
          <a:blip r:embed="rId3"/>
          <a:stretch>
            <a:fillRect/>
          </a:stretch>
        </p:blipFill>
        <p:spPr>
          <a:xfrm>
            <a:off x="1255626" y="3672199"/>
            <a:ext cx="2530059" cy="923083"/>
          </a:xfrm>
          <a:prstGeom prst="rect">
            <a:avLst/>
          </a:prstGeom>
        </p:spPr>
      </p:pic>
      <p:pic>
        <p:nvPicPr>
          <p:cNvPr id="7" name="Imagen 6">
            <a:extLst>
              <a:ext uri="{FF2B5EF4-FFF2-40B4-BE49-F238E27FC236}">
                <a16:creationId xmlns:a16="http://schemas.microsoft.com/office/drawing/2014/main" id="{0E28033F-91FD-B18F-F24D-A97B3AE11FA6}"/>
              </a:ext>
            </a:extLst>
          </p:cNvPr>
          <p:cNvPicPr>
            <a:picLocks noChangeAspect="1"/>
          </p:cNvPicPr>
          <p:nvPr/>
        </p:nvPicPr>
        <p:blipFill>
          <a:blip r:embed="rId4"/>
          <a:srcRect l="22179" t="32579" r="14966"/>
          <a:stretch/>
        </p:blipFill>
        <p:spPr>
          <a:xfrm>
            <a:off x="4572000" y="3578842"/>
            <a:ext cx="3774478" cy="1109799"/>
          </a:xfrm>
          <a:prstGeom prst="rect">
            <a:avLst/>
          </a:prstGeom>
        </p:spPr>
      </p:pic>
      <p:sp>
        <p:nvSpPr>
          <p:cNvPr id="8" name="Google Shape;2888;p40">
            <a:extLst>
              <a:ext uri="{FF2B5EF4-FFF2-40B4-BE49-F238E27FC236}">
                <a16:creationId xmlns:a16="http://schemas.microsoft.com/office/drawing/2014/main" id="{DAF9C491-F044-2A70-5CD9-DD0053C78E7A}"/>
              </a:ext>
            </a:extLst>
          </p:cNvPr>
          <p:cNvSpPr txBox="1">
            <a:spLocks noGrp="1"/>
          </p:cNvSpPr>
          <p:nvPr>
            <p:ph type="title"/>
          </p:nvPr>
        </p:nvSpPr>
        <p:spPr>
          <a:xfrm>
            <a:off x="0" y="2345010"/>
            <a:ext cx="5463241"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dirty="0"/>
              <a:t>Insipiracion del proyecto</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6"/>
        <p:cNvGrpSpPr/>
        <p:nvPr/>
      </p:nvGrpSpPr>
      <p:grpSpPr>
        <a:xfrm>
          <a:off x="0" y="0"/>
          <a:ext cx="0" cy="0"/>
          <a:chOff x="0" y="0"/>
          <a:chExt cx="0" cy="0"/>
        </a:xfrm>
      </p:grpSpPr>
      <p:sp>
        <p:nvSpPr>
          <p:cNvPr id="3457" name="Google Shape;3457;p52"/>
          <p:cNvSpPr txBox="1">
            <a:spLocks noGrp="1"/>
          </p:cNvSpPr>
          <p:nvPr>
            <p:ph type="title"/>
          </p:nvPr>
        </p:nvSpPr>
        <p:spPr>
          <a:xfrm>
            <a:off x="713225" y="2425950"/>
            <a:ext cx="34470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 dirty="0"/>
              <a:t>Cracion del proyecto</a:t>
            </a:r>
            <a:endParaRPr dirty="0"/>
          </a:p>
        </p:txBody>
      </p:sp>
      <p:sp>
        <p:nvSpPr>
          <p:cNvPr id="3458" name="Google Shape;3458;p52"/>
          <p:cNvSpPr txBox="1">
            <a:spLocks noGrp="1"/>
          </p:cNvSpPr>
          <p:nvPr>
            <p:ph type="title" idx="2"/>
          </p:nvPr>
        </p:nvSpPr>
        <p:spPr>
          <a:xfrm>
            <a:off x="685890" y="696345"/>
            <a:ext cx="1589400" cy="12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 dirty="0"/>
              <a:t>03</a:t>
            </a:r>
            <a:endParaRPr dirty="0"/>
          </a:p>
        </p:txBody>
      </p:sp>
      <p:sp>
        <p:nvSpPr>
          <p:cNvPr id="3459" name="Google Shape;3459;p52"/>
          <p:cNvSpPr/>
          <p:nvPr/>
        </p:nvSpPr>
        <p:spPr>
          <a:xfrm rot="2700000">
            <a:off x="-329550" y="419885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52"/>
          <p:cNvGrpSpPr/>
          <p:nvPr/>
        </p:nvGrpSpPr>
        <p:grpSpPr>
          <a:xfrm>
            <a:off x="4783961" y="406084"/>
            <a:ext cx="4857496" cy="4532027"/>
            <a:chOff x="4783961" y="406084"/>
            <a:chExt cx="4857496" cy="4532027"/>
          </a:xfrm>
        </p:grpSpPr>
        <p:grpSp>
          <p:nvGrpSpPr>
            <p:cNvPr id="3461" name="Google Shape;3461;p52"/>
            <p:cNvGrpSpPr/>
            <p:nvPr/>
          </p:nvGrpSpPr>
          <p:grpSpPr>
            <a:xfrm rot="5400000">
              <a:off x="4912107" y="3691083"/>
              <a:ext cx="1286280" cy="1207776"/>
              <a:chOff x="2738675" y="2538800"/>
              <a:chExt cx="454275" cy="426550"/>
            </a:xfrm>
          </p:grpSpPr>
          <p:sp>
            <p:nvSpPr>
              <p:cNvPr id="3462" name="Google Shape;3462;p5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4" name="Google Shape;3474;p52"/>
            <p:cNvGrpSpPr/>
            <p:nvPr/>
          </p:nvGrpSpPr>
          <p:grpSpPr>
            <a:xfrm>
              <a:off x="5611839" y="1667336"/>
              <a:ext cx="2285670" cy="2258003"/>
              <a:chOff x="5611839" y="1667336"/>
              <a:chExt cx="2285670" cy="2258003"/>
            </a:xfrm>
          </p:grpSpPr>
          <p:grpSp>
            <p:nvGrpSpPr>
              <p:cNvPr id="3475" name="Google Shape;3475;p52"/>
              <p:cNvGrpSpPr/>
              <p:nvPr/>
            </p:nvGrpSpPr>
            <p:grpSpPr>
              <a:xfrm>
                <a:off x="5611839" y="1667336"/>
                <a:ext cx="2285670" cy="2258003"/>
                <a:chOff x="1749000" y="2510675"/>
                <a:chExt cx="743525" cy="734525"/>
              </a:xfrm>
            </p:grpSpPr>
            <p:sp>
              <p:nvSpPr>
                <p:cNvPr id="3476" name="Google Shape;3476;p52"/>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2"/>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2"/>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2"/>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2"/>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2"/>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2"/>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2"/>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2"/>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2"/>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2"/>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2"/>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2"/>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9" name="Google Shape;3489;p52"/>
              <p:cNvGrpSpPr/>
              <p:nvPr/>
            </p:nvGrpSpPr>
            <p:grpSpPr>
              <a:xfrm>
                <a:off x="6973146" y="2379245"/>
                <a:ext cx="638441" cy="895194"/>
                <a:chOff x="5604100" y="2322150"/>
                <a:chExt cx="271700" cy="380950"/>
              </a:xfrm>
            </p:grpSpPr>
            <p:sp>
              <p:nvSpPr>
                <p:cNvPr id="3490" name="Google Shape;3490;p52"/>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2"/>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2"/>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3" name="Google Shape;3493;p52"/>
              <p:cNvGrpSpPr/>
              <p:nvPr/>
            </p:nvGrpSpPr>
            <p:grpSpPr>
              <a:xfrm>
                <a:off x="5888932" y="2318241"/>
                <a:ext cx="937913" cy="945727"/>
                <a:chOff x="5063350" y="1997100"/>
                <a:chExt cx="267975" cy="270200"/>
              </a:xfrm>
            </p:grpSpPr>
            <p:sp>
              <p:nvSpPr>
                <p:cNvPr id="3494" name="Google Shape;3494;p52"/>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2"/>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2"/>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2"/>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2"/>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2"/>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2"/>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1" name="Google Shape;3501;p52"/>
            <p:cNvGrpSpPr/>
            <p:nvPr/>
          </p:nvGrpSpPr>
          <p:grpSpPr>
            <a:xfrm>
              <a:off x="4783961" y="2624069"/>
              <a:ext cx="654939" cy="437653"/>
              <a:chOff x="4893386" y="1993106"/>
              <a:chExt cx="654939" cy="437653"/>
            </a:xfrm>
          </p:grpSpPr>
          <p:sp>
            <p:nvSpPr>
              <p:cNvPr id="3502" name="Google Shape;3502;p52"/>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2"/>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a:solidFill>
                      <a:schemeClr val="dk1"/>
                    </a:solidFill>
                    <a:latin typeface="Raleway"/>
                    <a:ea typeface="Raleway"/>
                    <a:cs typeface="Raleway"/>
                    <a:sym typeface="Raleway"/>
                  </a:rPr>
                  <a:t>CSS</a:t>
                </a:r>
                <a:endParaRPr sz="1800" b="1">
                  <a:solidFill>
                    <a:schemeClr val="dk1"/>
                  </a:solidFill>
                  <a:latin typeface="Raleway"/>
                  <a:ea typeface="Raleway"/>
                  <a:cs typeface="Raleway"/>
                  <a:sym typeface="Raleway"/>
                </a:endParaRPr>
              </a:p>
            </p:txBody>
          </p:sp>
        </p:grpSp>
        <p:grpSp>
          <p:nvGrpSpPr>
            <p:cNvPr id="3504" name="Google Shape;3504;p52"/>
            <p:cNvGrpSpPr/>
            <p:nvPr/>
          </p:nvGrpSpPr>
          <p:grpSpPr>
            <a:xfrm rot="-3599918">
              <a:off x="8015728" y="608986"/>
              <a:ext cx="1318106" cy="1471410"/>
              <a:chOff x="3390175" y="4223650"/>
              <a:chExt cx="549325" cy="613250"/>
            </a:xfrm>
          </p:grpSpPr>
          <p:sp>
            <p:nvSpPr>
              <p:cNvPr id="3505" name="Google Shape;3505;p5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5" name="Google Shape;3515;p52"/>
            <p:cNvGrpSpPr/>
            <p:nvPr/>
          </p:nvGrpSpPr>
          <p:grpSpPr>
            <a:xfrm>
              <a:off x="7964604" y="2412012"/>
              <a:ext cx="1038623" cy="768672"/>
              <a:chOff x="4134800" y="4361300"/>
              <a:chExt cx="662725" cy="490475"/>
            </a:xfrm>
          </p:grpSpPr>
          <p:sp>
            <p:nvSpPr>
              <p:cNvPr id="3516" name="Google Shape;3516;p52"/>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2"/>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2"/>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2"/>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2"/>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2"/>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2"/>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2"/>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2"/>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5" name="Google Shape;3525;p52"/>
            <p:cNvGrpSpPr/>
            <p:nvPr/>
          </p:nvGrpSpPr>
          <p:grpSpPr>
            <a:xfrm>
              <a:off x="6779773" y="4080065"/>
              <a:ext cx="1873697" cy="349174"/>
              <a:chOff x="1772825" y="2295825"/>
              <a:chExt cx="511925" cy="95400"/>
            </a:xfrm>
          </p:grpSpPr>
          <p:sp>
            <p:nvSpPr>
              <p:cNvPr id="3526" name="Google Shape;3526;p52"/>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2"/>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2"/>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2"/>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2"/>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2"/>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2"/>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2"/>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2"/>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2"/>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6" name="Google Shape;3536;p52"/>
            <p:cNvGrpSpPr/>
            <p:nvPr/>
          </p:nvGrpSpPr>
          <p:grpSpPr>
            <a:xfrm>
              <a:off x="4883354" y="965847"/>
              <a:ext cx="1199490" cy="541342"/>
              <a:chOff x="2523700" y="2228325"/>
              <a:chExt cx="553500" cy="249800"/>
            </a:xfrm>
          </p:grpSpPr>
          <p:sp>
            <p:nvSpPr>
              <p:cNvPr id="3537" name="Google Shape;3537;p5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9"/>
        <p:cNvGrpSpPr/>
        <p:nvPr/>
      </p:nvGrpSpPr>
      <p:grpSpPr>
        <a:xfrm>
          <a:off x="0" y="0"/>
          <a:ext cx="0" cy="0"/>
          <a:chOff x="0" y="0"/>
          <a:chExt cx="0" cy="0"/>
        </a:xfrm>
      </p:grpSpPr>
      <p:sp>
        <p:nvSpPr>
          <p:cNvPr id="2861" name="Google Shape;2861;p37"/>
          <p:cNvSpPr txBox="1">
            <a:spLocks noGrp="1"/>
          </p:cNvSpPr>
          <p:nvPr>
            <p:ph type="body" idx="1"/>
          </p:nvPr>
        </p:nvSpPr>
        <p:spPr>
          <a:xfrm>
            <a:off x="667937" y="886117"/>
            <a:ext cx="7704000" cy="8136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F0F6FC"/>
                </a:solidFill>
                <a:effectLst/>
                <a:latin typeface="-apple-system"/>
              </a:rPr>
              <a:t> Para el desarrollo utilizamos diversas herramientas y tecnologías que nos permitieron trabajar de manera eficiente y colaborativa. Entre ellas destacan</a:t>
            </a:r>
            <a:endParaRPr dirty="0">
              <a:solidFill>
                <a:schemeClr val="dk1"/>
              </a:solidFill>
            </a:endParaRPr>
          </a:p>
        </p:txBody>
      </p:sp>
      <p:graphicFrame>
        <p:nvGraphicFramePr>
          <p:cNvPr id="2862" name="Google Shape;2862;p37"/>
          <p:cNvGraphicFramePr/>
          <p:nvPr>
            <p:extLst>
              <p:ext uri="{D42A27DB-BD31-4B8C-83A1-F6EECF244321}">
                <p14:modId xmlns:p14="http://schemas.microsoft.com/office/powerpoint/2010/main" val="948794451"/>
              </p:ext>
            </p:extLst>
          </p:nvPr>
        </p:nvGraphicFramePr>
        <p:xfrm>
          <a:off x="719988" y="1496337"/>
          <a:ext cx="7564450" cy="2920975"/>
        </p:xfrm>
        <a:graphic>
          <a:graphicData uri="http://schemas.openxmlformats.org/drawingml/2006/table">
            <a:tbl>
              <a:tblPr>
                <a:noFill/>
                <a:tableStyleId>{2A54AFC8-0797-49B7-9BE2-34B0FEABD807}</a:tableStyleId>
              </a:tblPr>
              <a:tblGrid>
                <a:gridCol w="242095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491750">
                <a:tc>
                  <a:txBody>
                    <a:bodyPr/>
                    <a:lstStyle/>
                    <a:p>
                      <a:pPr marL="0" lvl="0" indent="0" algn="l" rtl="0">
                        <a:spcBef>
                          <a:spcPts val="0"/>
                        </a:spcBef>
                        <a:spcAft>
                          <a:spcPts val="0"/>
                        </a:spcAft>
                        <a:buNone/>
                      </a:pPr>
                      <a:r>
                        <a:rPr lang="es-ES" sz="1100" u="none" dirty="0" err="1">
                          <a:solidFill>
                            <a:schemeClr val="accent5"/>
                          </a:solidFill>
                          <a:latin typeface="Abadi" panose="020B0604020104020204" pitchFamily="34" charset="0"/>
                          <a:ea typeface="Bai Jamjuree SemiBold"/>
                          <a:cs typeface="Bai Jamjuree SemiBold"/>
                          <a:sym typeface="Bai Jamjuree SemiBold"/>
                        </a:rPr>
                        <a:t>Mysql</a:t>
                      </a:r>
                      <a:endParaRPr lang="es-ES" sz="1100" u="none" dirty="0">
                        <a:solidFill>
                          <a:schemeClr val="accent5"/>
                        </a:solidFill>
                        <a:latin typeface="Abadi" panose="020B0604020104020204" pitchFamily="34" charset="0"/>
                        <a:ea typeface="Bai Jamjuree SemiBold"/>
                        <a:cs typeface="Bai Jamjuree SemiBold"/>
                        <a:sym typeface="Bai Jamjuree Semi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F3E3">
                        <a:alpha val="10760"/>
                      </a:srgbClr>
                    </a:solidFill>
                  </a:tcPr>
                </a:tc>
                <a:tc>
                  <a:txBody>
                    <a:bodyPr/>
                    <a:lstStyle/>
                    <a:p>
                      <a:pPr marL="0" lvl="0" indent="0" algn="l" rtl="0">
                        <a:spcBef>
                          <a:spcPts val="0"/>
                        </a:spcBef>
                        <a:spcAft>
                          <a:spcPts val="1600"/>
                        </a:spcAft>
                        <a:buNone/>
                      </a:pPr>
                      <a:r>
                        <a:rPr lang="es-ES" sz="1100" b="0" i="0" u="none" strike="noStrike" cap="none" dirty="0">
                          <a:solidFill>
                            <a:schemeClr val="accent5"/>
                          </a:solidFill>
                          <a:effectLst/>
                          <a:latin typeface="Abadi" panose="020B0604020104020204" pitchFamily="34" charset="0"/>
                          <a:ea typeface="Arial"/>
                          <a:cs typeface="Arial"/>
                          <a:sym typeface="Arial"/>
                        </a:rPr>
                        <a:t>Gestión de la base de datos</a:t>
                      </a:r>
                      <a:endParaRPr sz="1100" dirty="0">
                        <a:solidFill>
                          <a:schemeClr val="accent5"/>
                        </a:solidFill>
                        <a:latin typeface="Abadi" panose="020B0604020104020204" pitchFamily="34" charset="0"/>
                        <a:ea typeface="Archivo"/>
                        <a:cs typeface="Archivo"/>
                        <a:sym typeface="Archiv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F3E3">
                        <a:alpha val="10760"/>
                      </a:srgbClr>
                    </a:solidFill>
                  </a:tcPr>
                </a:tc>
                <a:extLst>
                  <a:ext uri="{0D108BD9-81ED-4DB2-BD59-A6C34878D82A}">
                    <a16:rowId xmlns:a16="http://schemas.microsoft.com/office/drawing/2014/main" val="10000"/>
                  </a:ext>
                </a:extLst>
              </a:tr>
              <a:tr h="484275">
                <a:tc>
                  <a:txBody>
                    <a:bodyPr/>
                    <a:lstStyle/>
                    <a:p>
                      <a:pPr marL="0" lvl="0" indent="0" algn="l" rtl="0">
                        <a:spcBef>
                          <a:spcPts val="0"/>
                        </a:spcBef>
                        <a:spcAft>
                          <a:spcPts val="0"/>
                        </a:spcAft>
                        <a:buNone/>
                      </a:pPr>
                      <a:r>
                        <a:rPr lang="es-ES" sz="1100" b="0" i="0" u="none" strike="noStrike" cap="none" dirty="0" err="1">
                          <a:solidFill>
                            <a:schemeClr val="accent5"/>
                          </a:solidFill>
                          <a:effectLst/>
                          <a:latin typeface="Abadi" panose="020B0604020104020204" pitchFamily="34" charset="0"/>
                          <a:ea typeface="Arial"/>
                          <a:cs typeface="Arial"/>
                          <a:sym typeface="Arial"/>
                        </a:rPr>
                        <a:t>Postman</a:t>
                      </a:r>
                      <a:endParaRPr sz="1100" dirty="0">
                        <a:solidFill>
                          <a:schemeClr val="accent5"/>
                        </a:solidFill>
                        <a:latin typeface="Abadi" panose="020B0604020104020204" pitchFamily="34" charset="0"/>
                        <a:ea typeface="Bai Jamjuree SemiBold"/>
                        <a:cs typeface="Bai Jamjuree SemiBold"/>
                        <a:sym typeface="Bai Jamjuree Semi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s-ES" sz="1100" b="0" i="0" u="none" strike="noStrike" cap="none" dirty="0">
                          <a:solidFill>
                            <a:schemeClr val="accent5"/>
                          </a:solidFill>
                          <a:effectLst/>
                          <a:latin typeface="Abadi" panose="020B0604020104020204" pitchFamily="34" charset="0"/>
                          <a:ea typeface="Arial"/>
                          <a:cs typeface="Arial"/>
                          <a:sym typeface="Arial"/>
                        </a:rPr>
                        <a:t> Para probar y documentar las API</a:t>
                      </a:r>
                      <a:endParaRPr sz="1100" dirty="0">
                        <a:solidFill>
                          <a:schemeClr val="accent5"/>
                        </a:solidFill>
                        <a:latin typeface="Abadi" panose="020B0604020104020204" pitchFamily="34" charset="0"/>
                        <a:ea typeface="Archivo"/>
                        <a:cs typeface="Archivo"/>
                        <a:sym typeface="Archiv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40800">
                <a:tc>
                  <a:txBody>
                    <a:bodyPr/>
                    <a:lstStyle/>
                    <a:p>
                      <a:pPr marL="0" lvl="0" indent="0" algn="l" rtl="0">
                        <a:spcBef>
                          <a:spcPts val="0"/>
                        </a:spcBef>
                        <a:spcAft>
                          <a:spcPts val="0"/>
                        </a:spcAft>
                        <a:buNone/>
                      </a:pPr>
                      <a:r>
                        <a:rPr lang="es-ES" sz="1100" b="0" i="0" u="none" strike="noStrike" cap="none" dirty="0">
                          <a:solidFill>
                            <a:schemeClr val="accent5"/>
                          </a:solidFill>
                          <a:effectLst/>
                          <a:latin typeface="Abadi" panose="020B0604020104020204" pitchFamily="34" charset="0"/>
                          <a:ea typeface="Arial"/>
                          <a:cs typeface="Arial"/>
                          <a:sym typeface="Arial"/>
                        </a:rPr>
                        <a:t>GitHub</a:t>
                      </a:r>
                      <a:endParaRPr sz="1100" u="sng" dirty="0">
                        <a:solidFill>
                          <a:schemeClr val="accent5"/>
                        </a:solidFill>
                        <a:latin typeface="Abadi" panose="020B0604020104020204" pitchFamily="34" charset="0"/>
                        <a:ea typeface="Bai Jamjuree SemiBold"/>
                        <a:cs typeface="Bai Jamjuree SemiBold"/>
                        <a:sym typeface="Bai Jamjuree Semi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F3E3">
                        <a:alpha val="10760"/>
                      </a:srgbClr>
                    </a:solidFill>
                  </a:tcPr>
                </a:tc>
                <a:tc>
                  <a:txBody>
                    <a:bodyPr/>
                    <a:lstStyle/>
                    <a:p>
                      <a:pPr marL="0" lvl="0" indent="0" algn="l" rtl="0">
                        <a:spcBef>
                          <a:spcPts val="0"/>
                        </a:spcBef>
                        <a:spcAft>
                          <a:spcPts val="1600"/>
                        </a:spcAft>
                        <a:buNone/>
                      </a:pPr>
                      <a:r>
                        <a:rPr lang="es-ES" sz="1100" b="0" i="0" u="none" strike="noStrike" cap="none" dirty="0">
                          <a:solidFill>
                            <a:schemeClr val="accent5"/>
                          </a:solidFill>
                          <a:effectLst/>
                          <a:latin typeface="Abadi" panose="020B0604020104020204" pitchFamily="34" charset="0"/>
                          <a:ea typeface="Arial"/>
                          <a:cs typeface="Arial"/>
                          <a:sym typeface="Arial"/>
                        </a:rPr>
                        <a:t>control de versiones y la colaboración en equipo</a:t>
                      </a:r>
                      <a:endParaRPr sz="1100" dirty="0">
                        <a:solidFill>
                          <a:schemeClr val="accent5"/>
                        </a:solidFill>
                        <a:latin typeface="Abadi" panose="020B0604020104020204" pitchFamily="34" charset="0"/>
                        <a:ea typeface="Archivo"/>
                        <a:cs typeface="Archivo"/>
                        <a:sym typeface="Archiv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F3E3">
                        <a:alpha val="10760"/>
                      </a:srgbClr>
                    </a:solidFill>
                  </a:tcPr>
                </a:tc>
                <a:extLst>
                  <a:ext uri="{0D108BD9-81ED-4DB2-BD59-A6C34878D82A}">
                    <a16:rowId xmlns:a16="http://schemas.microsoft.com/office/drawing/2014/main" val="10002"/>
                  </a:ext>
                </a:extLst>
              </a:tr>
              <a:tr h="340800">
                <a:tc>
                  <a:txBody>
                    <a:bodyPr/>
                    <a:lstStyle/>
                    <a:p>
                      <a:pPr marL="0" lvl="0" indent="0" algn="l" rtl="0">
                        <a:spcBef>
                          <a:spcPts val="0"/>
                        </a:spcBef>
                        <a:spcAft>
                          <a:spcPts val="0"/>
                        </a:spcAft>
                        <a:buNone/>
                      </a:pPr>
                      <a:r>
                        <a:rPr lang="es-ES" sz="1100" b="0" i="0" u="none" strike="noStrike" cap="none" dirty="0" err="1">
                          <a:solidFill>
                            <a:schemeClr val="accent5"/>
                          </a:solidFill>
                          <a:effectLst/>
                          <a:latin typeface="Abadi" panose="020B0604020104020204" pitchFamily="34" charset="0"/>
                          <a:ea typeface="Arial"/>
                          <a:cs typeface="Arial"/>
                          <a:sym typeface="Arial"/>
                        </a:rPr>
                        <a:t>Discord</a:t>
                      </a:r>
                      <a:r>
                        <a:rPr lang="es-ES" sz="1100" b="0" i="0" u="none" strike="noStrike" cap="none" dirty="0">
                          <a:solidFill>
                            <a:schemeClr val="accent5"/>
                          </a:solidFill>
                          <a:effectLst/>
                          <a:latin typeface="Abadi" panose="020B0604020104020204" pitchFamily="34" charset="0"/>
                          <a:ea typeface="Arial"/>
                          <a:cs typeface="Arial"/>
                          <a:sym typeface="Arial"/>
                        </a:rPr>
                        <a:t> </a:t>
                      </a:r>
                      <a:endParaRPr sz="1100" dirty="0">
                        <a:solidFill>
                          <a:schemeClr val="accent5"/>
                        </a:solidFill>
                        <a:latin typeface="Abadi" panose="020B0604020104020204" pitchFamily="34" charset="0"/>
                        <a:ea typeface="Bai Jamjuree SemiBold"/>
                        <a:cs typeface="Bai Jamjuree SemiBold"/>
                        <a:sym typeface="Bai Jamjuree Semi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ES" sz="1100" b="0" i="0" u="none" strike="noStrike" cap="none" dirty="0">
                          <a:solidFill>
                            <a:schemeClr val="accent5"/>
                          </a:solidFill>
                          <a:effectLst/>
                          <a:latin typeface="Abadi" panose="020B0604020104020204" pitchFamily="34" charset="0"/>
                          <a:ea typeface="Arial"/>
                          <a:cs typeface="Arial"/>
                          <a:sym typeface="Arial"/>
                        </a:rPr>
                        <a:t>canal principal de comunicación</a:t>
                      </a:r>
                      <a:endParaRPr sz="1100" dirty="0">
                        <a:solidFill>
                          <a:schemeClr val="accent5"/>
                        </a:solidFill>
                        <a:latin typeface="Abadi" panose="020B0604020104020204" pitchFamily="34" charset="0"/>
                        <a:ea typeface="Archivo"/>
                        <a:cs typeface="Archivo"/>
                        <a:sym typeface="Archiv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75350">
                <a:tc>
                  <a:txBody>
                    <a:bodyPr/>
                    <a:lstStyle/>
                    <a:p>
                      <a:pPr marL="0" lvl="0" indent="0" algn="l" rtl="0">
                        <a:spcBef>
                          <a:spcPts val="0"/>
                        </a:spcBef>
                        <a:spcAft>
                          <a:spcPts val="0"/>
                        </a:spcAft>
                        <a:buNone/>
                      </a:pPr>
                      <a:r>
                        <a:rPr lang="es-ES" sz="1100" b="0" i="0" u="none" strike="noStrike" cap="none" dirty="0">
                          <a:solidFill>
                            <a:schemeClr val="accent5"/>
                          </a:solidFill>
                          <a:effectLst/>
                          <a:latin typeface="Abadi" panose="020B0604020104020204" pitchFamily="34" charset="0"/>
                          <a:ea typeface="Arial"/>
                          <a:cs typeface="Arial"/>
                          <a:sym typeface="Arial"/>
                        </a:rPr>
                        <a:t>Visual Studio </a:t>
                      </a:r>
                      <a:r>
                        <a:rPr lang="es-ES" sz="1100" b="0" i="0" u="none" strike="noStrike" cap="none" dirty="0" err="1">
                          <a:solidFill>
                            <a:schemeClr val="accent5"/>
                          </a:solidFill>
                          <a:effectLst/>
                          <a:latin typeface="Abadi" panose="020B0604020104020204" pitchFamily="34" charset="0"/>
                          <a:ea typeface="Arial"/>
                          <a:cs typeface="Arial"/>
                          <a:sym typeface="Arial"/>
                        </a:rPr>
                        <a:t>Code</a:t>
                      </a:r>
                      <a:endParaRPr sz="1100" dirty="0">
                        <a:solidFill>
                          <a:schemeClr val="accent5"/>
                        </a:solidFill>
                        <a:latin typeface="Abadi" panose="020B0604020104020204" pitchFamily="34" charset="0"/>
                        <a:ea typeface="Bai Jamjuree SemiBold"/>
                        <a:cs typeface="Bai Jamjuree SemiBold"/>
                        <a:sym typeface="Bai Jamjuree Semi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F3E3">
                        <a:alpha val="10760"/>
                      </a:srgbClr>
                    </a:solidFill>
                  </a:tcPr>
                </a:tc>
                <a:tc>
                  <a:txBody>
                    <a:bodyPr/>
                    <a:lstStyle/>
                    <a:p>
                      <a:pPr marL="0" lvl="0" indent="0" algn="l" rtl="0">
                        <a:spcBef>
                          <a:spcPts val="0"/>
                        </a:spcBef>
                        <a:spcAft>
                          <a:spcPts val="0"/>
                        </a:spcAft>
                        <a:buNone/>
                      </a:pPr>
                      <a:r>
                        <a:rPr lang="es-ES" sz="1100" b="0" i="0" u="none" strike="noStrike" cap="none" dirty="0">
                          <a:solidFill>
                            <a:schemeClr val="accent5"/>
                          </a:solidFill>
                          <a:effectLst/>
                          <a:latin typeface="Abadi" panose="020B0604020104020204" pitchFamily="34" charset="0"/>
                          <a:ea typeface="Arial"/>
                          <a:cs typeface="Arial"/>
                          <a:sym typeface="Arial"/>
                        </a:rPr>
                        <a:t>empleando lenguajes y tecnologías como JavaScript, HTML, CSS</a:t>
                      </a:r>
                      <a:endParaRPr sz="1100" dirty="0">
                        <a:solidFill>
                          <a:schemeClr val="accent5"/>
                        </a:solidFill>
                        <a:latin typeface="Abadi" panose="020B0604020104020204" pitchFamily="34" charset="0"/>
                        <a:ea typeface="Archivo"/>
                        <a:cs typeface="Archivo"/>
                        <a:sym typeface="Archiv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8F3E3">
                        <a:alpha val="10760"/>
                      </a:srgbClr>
                    </a:solidFill>
                  </a:tcPr>
                </a:tc>
                <a:extLst>
                  <a:ext uri="{0D108BD9-81ED-4DB2-BD59-A6C34878D82A}">
                    <a16:rowId xmlns:a16="http://schemas.microsoft.com/office/drawing/2014/main" val="10004"/>
                  </a:ext>
                </a:extLst>
              </a:tr>
              <a:tr h="340800">
                <a:tc>
                  <a:txBody>
                    <a:bodyPr/>
                    <a:lstStyle/>
                    <a:p>
                      <a:pPr marL="0" lvl="0" indent="0" algn="l" rtl="0">
                        <a:spcBef>
                          <a:spcPts val="0"/>
                        </a:spcBef>
                        <a:spcAft>
                          <a:spcPts val="0"/>
                        </a:spcAft>
                        <a:buNone/>
                      </a:pPr>
                      <a:r>
                        <a:rPr lang="es-ES" sz="1100" b="0" i="0" u="none" strike="noStrike" cap="none" dirty="0">
                          <a:solidFill>
                            <a:schemeClr val="accent5"/>
                          </a:solidFill>
                          <a:effectLst/>
                          <a:latin typeface="Abadi" panose="020B0604020104020204" pitchFamily="34" charset="0"/>
                          <a:ea typeface="Arial"/>
                          <a:cs typeface="Arial"/>
                          <a:sym typeface="Arial"/>
                        </a:rPr>
                        <a:t> Spring </a:t>
                      </a:r>
                      <a:r>
                        <a:rPr lang="es-ES" sz="1100" b="0" i="0" u="none" strike="noStrike" cap="none" dirty="0" err="1">
                          <a:solidFill>
                            <a:schemeClr val="accent5"/>
                          </a:solidFill>
                          <a:effectLst/>
                          <a:latin typeface="Abadi" panose="020B0604020104020204" pitchFamily="34" charset="0"/>
                          <a:ea typeface="Arial"/>
                          <a:cs typeface="Arial"/>
                          <a:sym typeface="Arial"/>
                        </a:rPr>
                        <a:t>Boot</a:t>
                      </a:r>
                      <a:endParaRPr sz="1100" dirty="0">
                        <a:solidFill>
                          <a:schemeClr val="accent5"/>
                        </a:solidFill>
                        <a:latin typeface="Abadi" panose="020B0604020104020204" pitchFamily="34" charset="0"/>
                        <a:ea typeface="Bai Jamjuree SemiBold"/>
                        <a:cs typeface="Bai Jamjuree SemiBold"/>
                        <a:sym typeface="Bai Jamjuree SemiBold"/>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ES" sz="1100" b="0" i="0" u="none" strike="noStrike" cap="none" dirty="0">
                          <a:solidFill>
                            <a:schemeClr val="accent5"/>
                          </a:solidFill>
                          <a:effectLst/>
                          <a:latin typeface="Abadi" panose="020B0604020104020204" pitchFamily="34" charset="0"/>
                          <a:ea typeface="Arial"/>
                          <a:cs typeface="Arial"/>
                          <a:sym typeface="Arial"/>
                        </a:rPr>
                        <a:t>lógica de </a:t>
                      </a:r>
                      <a:r>
                        <a:rPr lang="es-ES" sz="1100" b="0" i="0" u="none" strike="noStrike" cap="none" dirty="0" err="1">
                          <a:solidFill>
                            <a:schemeClr val="accent5"/>
                          </a:solidFill>
                          <a:effectLst/>
                          <a:latin typeface="Abadi" panose="020B0604020104020204" pitchFamily="34" charset="0"/>
                          <a:ea typeface="Arial"/>
                          <a:cs typeface="Arial"/>
                          <a:sym typeface="Arial"/>
                        </a:rPr>
                        <a:t>backend</a:t>
                      </a:r>
                      <a:endParaRPr sz="1100" b="1" u="sng" dirty="0">
                        <a:solidFill>
                          <a:schemeClr val="accent5"/>
                        </a:solidFill>
                        <a:latin typeface="Abadi" panose="020B0604020104020204" pitchFamily="34" charset="0"/>
                        <a:ea typeface="Archivo"/>
                        <a:cs typeface="Archivo"/>
                        <a:sym typeface="Archivo"/>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296108">
                <a:tc>
                  <a:txBody>
                    <a:bodyPr/>
                    <a:lstStyle/>
                    <a:p>
                      <a:pPr marL="0" lvl="0" indent="0" algn="l" rtl="0">
                        <a:spcBef>
                          <a:spcPts val="0"/>
                        </a:spcBef>
                        <a:spcAft>
                          <a:spcPts val="0"/>
                        </a:spcAft>
                        <a:buNone/>
                      </a:pPr>
                      <a:r>
                        <a:rPr lang="es-ES" sz="1100" b="0" i="0" u="none" strike="noStrike" cap="none" dirty="0" err="1">
                          <a:solidFill>
                            <a:schemeClr val="accent5"/>
                          </a:solidFill>
                          <a:effectLst/>
                          <a:latin typeface="Abadi" panose="020B0604020104020204" pitchFamily="34" charset="0"/>
                          <a:ea typeface="Arial"/>
                          <a:cs typeface="Arial"/>
                          <a:sym typeface="Arial"/>
                        </a:rPr>
                        <a:t>StarUML</a:t>
                      </a:r>
                      <a:r>
                        <a:rPr lang="es-ES" sz="1100" b="0" i="0" u="none" strike="noStrike" cap="none" dirty="0">
                          <a:solidFill>
                            <a:schemeClr val="accent5"/>
                          </a:solidFill>
                          <a:effectLst/>
                          <a:latin typeface="Abadi" panose="020B0604020104020204" pitchFamily="34" charset="0"/>
                          <a:ea typeface="Arial"/>
                          <a:cs typeface="Arial"/>
                          <a:sym typeface="Arial"/>
                        </a:rPr>
                        <a:t> , Live Server</a:t>
                      </a:r>
                      <a:endParaRPr sz="1100" dirty="0">
                        <a:solidFill>
                          <a:schemeClr val="accent5"/>
                        </a:solidFill>
                        <a:latin typeface="Abadi" panose="020B0604020104020204" pitchFamily="34" charset="0"/>
                        <a:ea typeface="Bai Jamjuree SemiBold"/>
                        <a:cs typeface="Bai Jamjuree SemiBold"/>
                        <a:sym typeface="Bai Jamjuree SemiBold"/>
                      </a:endParaRPr>
                    </a:p>
                  </a:txBody>
                  <a:tcPr marL="91425" marR="91425" marT="91425" marB="91425"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s-ES" sz="1100" b="0" i="0" u="none" strike="noStrike" cap="none" dirty="0">
                          <a:solidFill>
                            <a:schemeClr val="accent5"/>
                          </a:solidFill>
                          <a:effectLst/>
                          <a:latin typeface="Abadi" panose="020B0604020104020204" pitchFamily="34" charset="0"/>
                          <a:ea typeface="Arial"/>
                          <a:cs typeface="Arial"/>
                          <a:sym typeface="Arial"/>
                        </a:rPr>
                        <a:t>diseñar y visualizar diagramas y la pagina web que facilitaron la comprensión y diseño de la arquitectura del sistema</a:t>
                      </a:r>
                      <a:endParaRPr sz="1100" b="1" u="sng" dirty="0">
                        <a:solidFill>
                          <a:schemeClr val="accent5"/>
                        </a:solidFill>
                        <a:latin typeface="Abadi" panose="020B0604020104020204" pitchFamily="34" charset="0"/>
                        <a:ea typeface="Archivo"/>
                        <a:cs typeface="Archivo"/>
                        <a:sym typeface="Archivo"/>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927444961"/>
                  </a:ext>
                </a:extLst>
              </a:tr>
            </a:tbl>
          </a:graphicData>
        </a:graphic>
      </p:graphicFrame>
      <p:pic>
        <p:nvPicPr>
          <p:cNvPr id="1026" name="Picture 2" descr="Discord - YouTube">
            <a:extLst>
              <a:ext uri="{FF2B5EF4-FFF2-40B4-BE49-F238E27FC236}">
                <a16:creationId xmlns:a16="http://schemas.microsoft.com/office/drawing/2014/main" id="{B6639F67-946C-3F80-BF24-4CDB828FA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02" y="4549260"/>
            <a:ext cx="514671" cy="514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MYSQL ? - Techorigine IT Solution">
            <a:extLst>
              <a:ext uri="{FF2B5EF4-FFF2-40B4-BE49-F238E27FC236}">
                <a16:creationId xmlns:a16="http://schemas.microsoft.com/office/drawing/2014/main" id="{5FBF647E-05BB-741C-E58D-A23007C22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263" y="4551805"/>
            <a:ext cx="514671" cy="480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tman - Cómo administrar y probar API - Puesta en marcha sin código">
            <a:extLst>
              <a:ext uri="{FF2B5EF4-FFF2-40B4-BE49-F238E27FC236}">
                <a16:creationId xmlns:a16="http://schemas.microsoft.com/office/drawing/2014/main" id="{1811B680-D8C9-96F6-B80B-DB0CF38BCB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2543" y="4551804"/>
            <a:ext cx="514671" cy="5146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é es GitHub y por qué es útil en la actualidad 💻 | HACK A BOSS">
            <a:extLst>
              <a:ext uri="{FF2B5EF4-FFF2-40B4-BE49-F238E27FC236}">
                <a16:creationId xmlns:a16="http://schemas.microsoft.com/office/drawing/2014/main" id="{D8DF2630-C4D3-78DB-D7D1-50A8473167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9153" y="4532789"/>
            <a:ext cx="597658" cy="4801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isual Studio Code llega oficialmente a Raspbian! - 330ohms | 330ohms">
            <a:extLst>
              <a:ext uri="{FF2B5EF4-FFF2-40B4-BE49-F238E27FC236}">
                <a16:creationId xmlns:a16="http://schemas.microsoft.com/office/drawing/2014/main" id="{030C9352-2B2F-4D42-D5C5-6D6BD6CBAB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7400" y="4532789"/>
            <a:ext cx="674293" cy="5182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Qué es Spring Boot - Qindel: Consultoría IT">
            <a:extLst>
              <a:ext uri="{FF2B5EF4-FFF2-40B4-BE49-F238E27FC236}">
                <a16:creationId xmlns:a16="http://schemas.microsoft.com/office/drawing/2014/main" id="{4DF326BC-8FC1-8C61-313F-01EDB6A651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5142" y="4556518"/>
            <a:ext cx="674292" cy="4707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tarUML - Descargar">
            <a:extLst>
              <a:ext uri="{FF2B5EF4-FFF2-40B4-BE49-F238E27FC236}">
                <a16:creationId xmlns:a16="http://schemas.microsoft.com/office/drawing/2014/main" id="{DF85BA8A-59B0-BA1A-3635-79F1F94B44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8207" y="4549260"/>
            <a:ext cx="517215" cy="5172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ive Server">
            <a:extLst>
              <a:ext uri="{FF2B5EF4-FFF2-40B4-BE49-F238E27FC236}">
                <a16:creationId xmlns:a16="http://schemas.microsoft.com/office/drawing/2014/main" id="{4701B046-928D-375C-5264-B9193761FF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696737" y="4532789"/>
            <a:ext cx="554457" cy="55445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888;p40">
            <a:extLst>
              <a:ext uri="{FF2B5EF4-FFF2-40B4-BE49-F238E27FC236}">
                <a16:creationId xmlns:a16="http://schemas.microsoft.com/office/drawing/2014/main" id="{758BBABA-CBF2-3096-0250-E8617F6F0F07}"/>
              </a:ext>
            </a:extLst>
          </p:cNvPr>
          <p:cNvSpPr txBox="1">
            <a:spLocks noGrp="1"/>
          </p:cNvSpPr>
          <p:nvPr>
            <p:ph type="title"/>
          </p:nvPr>
        </p:nvSpPr>
        <p:spPr>
          <a:xfrm>
            <a:off x="580438" y="0"/>
            <a:ext cx="7216025" cy="108952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ES" b="1" i="0" dirty="0">
                <a:solidFill>
                  <a:schemeClr val="bg2">
                    <a:lumMod val="60000"/>
                    <a:lumOff val="40000"/>
                  </a:schemeClr>
                </a:solidFill>
                <a:effectLst/>
                <a:latin typeface="Abadi" panose="020F0502020204030204" pitchFamily="34" charset="0"/>
              </a:rPr>
              <a:t>Objetivos y Tecnologías Utilizadas</a:t>
            </a:r>
            <a:endParaRPr dirty="0">
              <a:solidFill>
                <a:schemeClr val="bg2">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43"/>
          <p:cNvSpPr txBox="1">
            <a:spLocks noGrp="1"/>
          </p:cNvSpPr>
          <p:nvPr>
            <p:ph type="title"/>
          </p:nvPr>
        </p:nvSpPr>
        <p:spPr>
          <a:xfrm>
            <a:off x="-48178" y="121751"/>
            <a:ext cx="5280195"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s-ES" b="1" i="0" dirty="0">
                <a:solidFill>
                  <a:schemeClr val="bg2">
                    <a:lumMod val="60000"/>
                    <a:lumOff val="40000"/>
                  </a:schemeClr>
                </a:solidFill>
                <a:effectLst/>
                <a:latin typeface="Abadi" panose="020F0502020204030204" pitchFamily="34" charset="0"/>
              </a:rPr>
              <a:t>Desarrollo e Implementación</a:t>
            </a:r>
          </a:p>
        </p:txBody>
      </p:sp>
      <p:sp>
        <p:nvSpPr>
          <p:cNvPr id="2976" name="Google Shape;2976;p43"/>
          <p:cNvSpPr txBox="1">
            <a:spLocks noGrp="1"/>
          </p:cNvSpPr>
          <p:nvPr>
            <p:ph type="subTitle" idx="1"/>
          </p:nvPr>
        </p:nvSpPr>
        <p:spPr>
          <a:xfrm>
            <a:off x="49483" y="1078809"/>
            <a:ext cx="5009247" cy="2772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t>El desarrollo del proyecto comenzó con una asignación clara de tareas entre los miembros del equipo: </a:t>
            </a:r>
          </a:p>
          <a:p>
            <a:pPr marL="0" lvl="0" indent="0" algn="l" rtl="0">
              <a:spcBef>
                <a:spcPts val="0"/>
              </a:spcBef>
              <a:spcAft>
                <a:spcPts val="0"/>
              </a:spcAft>
              <a:buClr>
                <a:schemeClr val="dk1"/>
              </a:buClr>
              <a:buSzPts val="1100"/>
              <a:buFont typeface="Arial"/>
              <a:buNone/>
            </a:pPr>
            <a:r>
              <a:rPr lang="es-ES" dirty="0"/>
              <a:t>-Mathew se encargó del </a:t>
            </a:r>
            <a:r>
              <a:rPr lang="es-ES" dirty="0" err="1"/>
              <a:t>backend</a:t>
            </a:r>
            <a:r>
              <a:rPr lang="es-ES" dirty="0"/>
              <a:t> utilizando Java y Spring </a:t>
            </a:r>
            <a:r>
              <a:rPr lang="es-ES" dirty="0" err="1"/>
              <a:t>Boot</a:t>
            </a:r>
            <a:r>
              <a:rPr lang="es-ES" dirty="0"/>
              <a:t>, </a:t>
            </a:r>
          </a:p>
          <a:p>
            <a:pPr marL="0" lvl="0" indent="0" algn="l" rtl="0">
              <a:spcBef>
                <a:spcPts val="0"/>
              </a:spcBef>
              <a:spcAft>
                <a:spcPts val="0"/>
              </a:spcAft>
              <a:buClr>
                <a:schemeClr val="dk1"/>
              </a:buClr>
              <a:buSzPts val="1100"/>
              <a:buFont typeface="Arial"/>
              <a:buNone/>
            </a:pPr>
            <a:r>
              <a:rPr lang="es-ES" dirty="0"/>
              <a:t>-</a:t>
            </a:r>
            <a:r>
              <a:rPr lang="es-ES" dirty="0" err="1"/>
              <a:t>Keven</a:t>
            </a:r>
            <a:r>
              <a:rPr lang="es-ES" dirty="0"/>
              <a:t> desarrolló la parte del </a:t>
            </a:r>
            <a:r>
              <a:rPr lang="es-ES" dirty="0" err="1"/>
              <a:t>frontend</a:t>
            </a:r>
            <a:r>
              <a:rPr lang="es-ES" dirty="0"/>
              <a:t> con HTML, CSS y JavaScript, </a:t>
            </a:r>
          </a:p>
          <a:p>
            <a:pPr marL="0" lvl="0" indent="0" algn="l" rtl="0">
              <a:spcBef>
                <a:spcPts val="0"/>
              </a:spcBef>
              <a:spcAft>
                <a:spcPts val="0"/>
              </a:spcAft>
              <a:buClr>
                <a:schemeClr val="dk1"/>
              </a:buClr>
              <a:buSzPts val="1100"/>
              <a:buFont typeface="Arial"/>
              <a:buNone/>
            </a:pPr>
            <a:r>
              <a:rPr lang="es-ES" dirty="0"/>
              <a:t>-Alejandra diseñó y gestionó la base de datos en MySQL. </a:t>
            </a:r>
          </a:p>
          <a:p>
            <a:pPr marL="0" lvl="0" indent="0" algn="l" rtl="0">
              <a:spcBef>
                <a:spcPts val="0"/>
              </a:spcBef>
              <a:spcAft>
                <a:spcPts val="0"/>
              </a:spcAft>
              <a:buClr>
                <a:schemeClr val="dk1"/>
              </a:buClr>
              <a:buSzPts val="1100"/>
              <a:buFont typeface="Arial"/>
              <a:buNone/>
            </a:pPr>
            <a:endParaRPr lang="es-ES" dirty="0"/>
          </a:p>
          <a:p>
            <a:pPr marL="0" lvl="0" indent="0" algn="l" rtl="0">
              <a:spcBef>
                <a:spcPts val="0"/>
              </a:spcBef>
              <a:spcAft>
                <a:spcPts val="0"/>
              </a:spcAft>
              <a:buClr>
                <a:schemeClr val="dk1"/>
              </a:buClr>
              <a:buSzPts val="1100"/>
              <a:buFont typeface="Arial"/>
              <a:buNone/>
            </a:pPr>
            <a:r>
              <a:rPr lang="es-ES" dirty="0"/>
              <a:t>Esta división inicial permitió avanzar de manera organizada y eficiente, asegurando que cada área crítica del proyecto tuviera un responsable. Una vez finalizadas las funcionalidades principales, nos enfocamos en mejorar el diseño de la web y añadir características adicionales para ofrecer una experiencia más completa y atractiva al usuario.</a:t>
            </a:r>
            <a:endParaRPr dirty="0"/>
          </a:p>
        </p:txBody>
      </p:sp>
      <p:sp>
        <p:nvSpPr>
          <p:cNvPr id="5" name="Google Shape;2975;p43">
            <a:extLst>
              <a:ext uri="{FF2B5EF4-FFF2-40B4-BE49-F238E27FC236}">
                <a16:creationId xmlns:a16="http://schemas.microsoft.com/office/drawing/2014/main" id="{E313BE3D-94BF-EA2A-684D-BAD4EFA00F22}"/>
              </a:ext>
            </a:extLst>
          </p:cNvPr>
          <p:cNvSpPr txBox="1">
            <a:spLocks/>
          </p:cNvSpPr>
          <p:nvPr/>
        </p:nvSpPr>
        <p:spPr>
          <a:xfrm>
            <a:off x="5005137" y="629511"/>
            <a:ext cx="4089380" cy="8874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200"/>
              <a:buFont typeface="Bai Jamjuree"/>
              <a:buNone/>
              <a:defRPr sz="3200" b="1" i="0" u="none" strike="noStrike" cap="none">
                <a:solidFill>
                  <a:schemeClr val="dk2"/>
                </a:solidFill>
                <a:latin typeface="Bai Jamjuree"/>
                <a:ea typeface="Bai Jamjuree"/>
                <a:cs typeface="Bai Jamjuree"/>
                <a:sym typeface="Bai Jamjuree"/>
              </a:defRPr>
            </a:lvl1pPr>
            <a:lvl2pPr marR="0" lvl="1"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2pPr>
            <a:lvl3pPr marR="0" lvl="2"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3pPr>
            <a:lvl4pPr marR="0" lvl="3"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4pPr>
            <a:lvl5pPr marR="0" lvl="4"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5pPr>
            <a:lvl6pPr marR="0" lvl="5"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6pPr>
            <a:lvl7pPr marR="0" lvl="6"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7pPr>
            <a:lvl8pPr marR="0" lvl="7"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8pPr>
            <a:lvl9pPr marR="0" lvl="8" algn="l" rtl="0">
              <a:lnSpc>
                <a:spcPct val="100000"/>
              </a:lnSpc>
              <a:spcBef>
                <a:spcPts val="0"/>
              </a:spcBef>
              <a:spcAft>
                <a:spcPts val="0"/>
              </a:spcAft>
              <a:buClr>
                <a:schemeClr val="dk1"/>
              </a:buClr>
              <a:buSzPts val="3500"/>
              <a:buFont typeface="Bai Jamjuree"/>
              <a:buNone/>
              <a:defRPr sz="3500" b="1" i="0" u="none" strike="noStrike" cap="none">
                <a:solidFill>
                  <a:schemeClr val="dk1"/>
                </a:solidFill>
                <a:latin typeface="Bai Jamjuree"/>
                <a:ea typeface="Bai Jamjuree"/>
                <a:cs typeface="Bai Jamjuree"/>
                <a:sym typeface="Bai Jamjuree"/>
              </a:defRPr>
            </a:lvl9pPr>
          </a:lstStyle>
          <a:p>
            <a:r>
              <a:rPr lang="es-ES" dirty="0">
                <a:solidFill>
                  <a:schemeClr val="bg2">
                    <a:lumMod val="60000"/>
                    <a:lumOff val="40000"/>
                  </a:schemeClr>
                </a:solidFill>
                <a:latin typeface="Abadi" panose="020F0502020204030204" pitchFamily="34" charset="0"/>
              </a:rPr>
              <a:t>Primera versión de la pagina web </a:t>
            </a:r>
          </a:p>
        </p:txBody>
      </p:sp>
      <p:pic>
        <p:nvPicPr>
          <p:cNvPr id="7" name="Imagen 6">
            <a:extLst>
              <a:ext uri="{FF2B5EF4-FFF2-40B4-BE49-F238E27FC236}">
                <a16:creationId xmlns:a16="http://schemas.microsoft.com/office/drawing/2014/main" id="{4A80C1E2-0507-0184-B92E-893C439BF4D7}"/>
              </a:ext>
            </a:extLst>
          </p:cNvPr>
          <p:cNvPicPr>
            <a:picLocks noChangeAspect="1"/>
          </p:cNvPicPr>
          <p:nvPr/>
        </p:nvPicPr>
        <p:blipFill>
          <a:blip r:embed="rId3"/>
          <a:stretch>
            <a:fillRect/>
          </a:stretch>
        </p:blipFill>
        <p:spPr>
          <a:xfrm>
            <a:off x="5058730" y="1860711"/>
            <a:ext cx="3734635" cy="2533186"/>
          </a:xfrm>
          <a:prstGeom prst="rect">
            <a:avLst/>
          </a:prstGeom>
        </p:spPr>
      </p:pic>
    </p:spTree>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34AAAF21A5AF04C9492325090D9C8F9" ma:contentTypeVersion="6" ma:contentTypeDescription="Crear nuevo documento." ma:contentTypeScope="" ma:versionID="7a2db850c25b585b1c1b923404936b3d">
  <xsd:schema xmlns:xsd="http://www.w3.org/2001/XMLSchema" xmlns:xs="http://www.w3.org/2001/XMLSchema" xmlns:p="http://schemas.microsoft.com/office/2006/metadata/properties" xmlns:ns3="da926002-f35d-46be-b69a-8c9006d4b2c8" targetNamespace="http://schemas.microsoft.com/office/2006/metadata/properties" ma:root="true" ma:fieldsID="e3331ebc39349fc54755840220b81dbc" ns3:_="">
    <xsd:import namespace="da926002-f35d-46be-b69a-8c9006d4b2c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926002-f35d-46be-b69a-8c9006d4b2c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a926002-f35d-46be-b69a-8c9006d4b2c8" xsi:nil="true"/>
  </documentManagement>
</p:properties>
</file>

<file path=customXml/itemProps1.xml><?xml version="1.0" encoding="utf-8"?>
<ds:datastoreItem xmlns:ds="http://schemas.openxmlformats.org/officeDocument/2006/customXml" ds:itemID="{8C5FFED9-6407-4821-8EB1-A5D2D7D29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926002-f35d-46be-b69a-8c9006d4b2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F4B2EF-3545-4CCE-8476-85CE16167B95}">
  <ds:schemaRefs>
    <ds:schemaRef ds:uri="http://schemas.microsoft.com/sharepoint/v3/contenttype/forms"/>
  </ds:schemaRefs>
</ds:datastoreItem>
</file>

<file path=customXml/itemProps3.xml><?xml version="1.0" encoding="utf-8"?>
<ds:datastoreItem xmlns:ds="http://schemas.openxmlformats.org/officeDocument/2006/customXml" ds:itemID="{8B4B15C1-3819-4808-9A23-D902DA53B42A}">
  <ds:schemaRefs>
    <ds:schemaRef ds:uri="http://schemas.microsoft.com/office/2006/documentManagement/types"/>
    <ds:schemaRef ds:uri="http://www.w3.org/XML/1998/namespace"/>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da926002-f35d-46be-b69a-8c9006d4b2c8"/>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223</TotalTime>
  <Words>707</Words>
  <Application>Microsoft Office PowerPoint</Application>
  <PresentationFormat>Presentación en pantalla (16:9)</PresentationFormat>
  <Paragraphs>72</Paragraphs>
  <Slides>12</Slides>
  <Notes>12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Raleway</vt:lpstr>
      <vt:lpstr>Bai Jamjuree</vt:lpstr>
      <vt:lpstr>Arimo</vt:lpstr>
      <vt:lpstr>-apple-system</vt:lpstr>
      <vt:lpstr>Nunito Light</vt:lpstr>
      <vt:lpstr>Wingdings</vt:lpstr>
      <vt:lpstr>Bai Jamjuree SemiBold</vt:lpstr>
      <vt:lpstr>Abadi</vt:lpstr>
      <vt:lpstr>Arial</vt:lpstr>
      <vt:lpstr>Tips to Enhance Your Website by Slidesgo</vt:lpstr>
      <vt:lpstr>Proyecto TFG Trouvez-lé</vt:lpstr>
      <vt:lpstr>Indice</vt:lpstr>
      <vt:lpstr>Introducción</vt:lpstr>
      <vt:lpstr>Introducción</vt:lpstr>
      <vt:lpstr>Justificación del proyecto</vt:lpstr>
      <vt:lpstr>Insipiracion del proyecto</vt:lpstr>
      <vt:lpstr>Cracion del proyecto</vt:lpstr>
      <vt:lpstr>Objetivos y Tecnologías Utilizadas</vt:lpstr>
      <vt:lpstr>Desarrollo e Implementación</vt:lpstr>
      <vt:lpstr>Resultados y Pruebas</vt:lpstr>
      <vt:lpstr>Conclusiones y Mejoras Futuras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Mathew Loor muñoz</dc:creator>
  <cp:lastModifiedBy>Mathew Geovanny Loor Munoz</cp:lastModifiedBy>
  <cp:revision>2</cp:revision>
  <dcterms:modified xsi:type="dcterms:W3CDTF">2025-05-25T20:34:22Z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0x010100434AAAF21A5AF04C9492325090D9C8F9</vt:lpwstr>
  </property>
</Properties>
</file>