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59" r:id="rId5"/>
    <p:sldId id="262" r:id="rId6"/>
    <p:sldId id="280" r:id="rId7"/>
    <p:sldId id="263" r:id="rId8"/>
    <p:sldId id="278" r:id="rId9"/>
    <p:sldId id="264" r:id="rId10"/>
    <p:sldId id="275" r:id="rId11"/>
    <p:sldId id="267" r:id="rId12"/>
    <p:sldId id="273" r:id="rId13"/>
    <p:sldId id="277" r:id="rId14"/>
    <p:sldId id="276" r:id="rId15"/>
    <p:sldId id="266" r:id="rId16"/>
    <p:sldId id="268" r:id="rId17"/>
    <p:sldId id="265" r:id="rId18"/>
    <p:sldId id="270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9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80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75"/>
            <p14:sldId id="267"/>
            <p14:sldId id="273"/>
            <p14:sldId id="277"/>
          </p14:sldIdLst>
        </p14:section>
        <p14:section name="Результаты" id="{BDBD1419-9E01-48AB-831E-3C5C5F648A1D}">
          <p14:sldIdLst>
            <p14:sldId id="276"/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50" d="100"/>
          <a:sy n="50" d="100"/>
        </p:scale>
        <p:origin x="170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99960" y="1645920"/>
            <a:ext cx="382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реализации языка было выбрано «еще одно средство распознавания языков» ANTLR4 (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). Это генератор нисходящих анализаторов для формальных языков. Он преобразует контекстно-свободную грамматику в форме РБНФ 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2093976"/>
            <a:ext cx="6450771" cy="4361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7" y="5074921"/>
            <a:ext cx="4280481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64298" y="1877159"/>
            <a:ext cx="4727702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8" y="1877160"/>
            <a:ext cx="7342930" cy="4247316"/>
          </a:xfrm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88920" y="4052586"/>
            <a:ext cx="751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Рефлексия</a:t>
            </a:r>
            <a:r>
              <a:rPr lang="ru-RU" dirty="0"/>
              <a:t> (от лат. </a:t>
            </a:r>
            <a:r>
              <a:rPr lang="ru-RU" dirty="0" err="1"/>
              <a:t>reflexio</a:t>
            </a:r>
            <a:r>
              <a:rPr lang="ru-RU" dirty="0"/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 </a:t>
            </a:r>
            <a:endParaRPr lang="en-US" dirty="0"/>
          </a:p>
          <a:p>
            <a:r>
              <a:rPr lang="ru-RU" dirty="0"/>
              <a:t>Для реализации функционала симуляции автомобильных сетей 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790589"/>
            <a:ext cx="6597756" cy="21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1040" y="1823502"/>
            <a:ext cx="9357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@</a:t>
            </a:r>
            <a:r>
              <a:rPr lang="ru-RU" sz="2400" b="1" dirty="0" err="1"/>
              <a:t>TestCase</a:t>
            </a:r>
            <a:r>
              <a:rPr lang="ru-RU" sz="2400" dirty="0"/>
              <a:t> </a:t>
            </a:r>
            <a:r>
              <a:rPr lang="ru-RU" sz="2400" dirty="0" err="1"/>
              <a:t>test</a:t>
            </a:r>
            <a:r>
              <a:rPr lang="ru-RU" sz="2400" dirty="0"/>
              <a:t> NVRAM </a:t>
            </a:r>
            <a:r>
              <a:rPr lang="ru-RU" sz="2400" dirty="0" err="1"/>
              <a:t>functionallity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 smtClean="0"/>
              <a:t>did</a:t>
            </a:r>
            <a:r>
              <a:rPr lang="ru-RU" sz="2400" dirty="0" smtClean="0"/>
              <a:t> 0xF101 (Req_NVRAM1)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[2E F1 01 00 01 A5]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[6E F1 01]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 smtClean="0"/>
              <a:t>off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i="1" u="sng" dirty="0"/>
              <a:t>@</a:t>
            </a:r>
            <a:r>
              <a:rPr lang="ru-RU" sz="2400" b="1" i="1" u="sng" dirty="0" err="1"/>
              <a:t>Repeat</a:t>
            </a:r>
            <a:r>
              <a:rPr lang="ru-RU" sz="2400" i="1" u="sng" dirty="0" smtClean="0">
                <a:solidFill>
                  <a:srgbClr val="C00000"/>
                </a:solidFill>
              </a:rPr>
              <a:t>[]</a:t>
            </a:r>
            <a:r>
              <a:rPr lang="ru-RU" sz="2400" i="1" u="sng" dirty="0" smtClean="0"/>
              <a:t>[</a:t>
            </a:r>
            <a:endParaRPr lang="ru-RU" sz="2400" i="1" u="sng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[22 F1 01]</a:t>
            </a:r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Pause</a:t>
            </a:r>
            <a:r>
              <a:rPr lang="ru-RU" sz="2400" dirty="0"/>
              <a:t> [100] </a:t>
            </a:r>
            <a:r>
              <a:rPr lang="ru-RU" sz="2400" dirty="0" err="1"/>
              <a:t>ms</a:t>
            </a:r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[62 F1 01 00 01 A5]</a:t>
            </a:r>
          </a:p>
          <a:p>
            <a:r>
              <a:rPr lang="ru-RU" sz="2400" dirty="0"/>
              <a:t>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off</a:t>
            </a:r>
            <a:endParaRPr lang="ru-RU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12280" y="5277207"/>
            <a:ext cx="51389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9:9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']'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2212976"/>
            <a:ext cx="8442960" cy="4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6240" y="2093976"/>
            <a:ext cx="515112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6" y="3823418"/>
            <a:ext cx="6026150" cy="1655064"/>
          </a:xfrm>
          <a:prstGeom prst="rect">
            <a:avLst/>
          </a:prstGeom>
          <a:solidFill>
            <a:srgbClr val="D3F5F9"/>
          </a:solidFill>
        </p:spPr>
      </p:pic>
      <p:sp>
        <p:nvSpPr>
          <p:cNvPr id="8" name="Прямоугольник 7"/>
          <p:cNvSpPr/>
          <p:nvPr/>
        </p:nvSpPr>
        <p:spPr>
          <a:xfrm>
            <a:off x="5919986" y="3361753"/>
            <a:ext cx="311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теста: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2773680"/>
            <a:ext cx="6861881" cy="349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</a:t>
            </a:r>
            <a:r>
              <a:rPr lang="ru-RU" sz="2800" dirty="0" smtClean="0">
                <a:effectLst/>
              </a:rPr>
              <a:t>1</a:t>
            </a:r>
            <a:r>
              <a:rPr lang="en-US" sz="2800" dirty="0" smtClean="0">
                <a:effectLst/>
              </a:rPr>
              <a:t>8</a:t>
            </a:r>
            <a:r>
              <a:rPr lang="ru-RU" sz="2800" dirty="0" smtClean="0">
                <a:effectLst/>
              </a:rPr>
              <a:t> </a:t>
            </a:r>
            <a:r>
              <a:rPr lang="ru-RU" sz="2800" dirty="0" smtClean="0">
                <a:effectLst/>
              </a:rPr>
              <a:t>человек, занимающихся тестированием программного обеспечения автомобильных систем в компании </a:t>
            </a:r>
            <a:r>
              <a:rPr lang="ru-RU" sz="2800" dirty="0" smtClean="0">
                <a:effectLst/>
              </a:rPr>
              <a:t>«</a:t>
            </a:r>
            <a:r>
              <a:rPr lang="en-US" sz="2800" dirty="0" err="1" smtClean="0">
                <a:effectLst/>
              </a:rPr>
              <a:t>Luxoft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337560" y="6637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По мнению </a:t>
            </a:r>
            <a:r>
              <a:rPr lang="ru-RU" dirty="0" smtClean="0"/>
              <a:t>100% </a:t>
            </a:r>
            <a:r>
              <a:rPr lang="ru-RU" dirty="0"/>
              <a:t>респондентов, спецификации, описанные на разработанном языке достаточно понятны. При этом 13 из 18 опрошенных по возможности описывали бы тестовые сценарии на данном языке. </a:t>
            </a:r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проведенной работы был разработан и реализован язык описания сценариев тестирование программного обеспечения автомобильных систем. </a:t>
            </a:r>
          </a:p>
          <a:p>
            <a:r>
              <a:rPr lang="ru-RU" dirty="0"/>
              <a:t>Язык позволяет пользователям описывать инструкции для тестовых сценариев в свободной форме. </a:t>
            </a:r>
          </a:p>
          <a:p>
            <a:r>
              <a:rPr lang="ru-RU" dirty="0"/>
              <a:t>В одном документе можно описать несколько тестовых сценариев, выполняющихся поочередно в той последовательности, в которой были указаны в тестовой спецификации. </a:t>
            </a:r>
            <a:endParaRPr lang="ru-RU" dirty="0" smtClean="0"/>
          </a:p>
          <a:p>
            <a:r>
              <a:rPr lang="ru-RU" dirty="0" smtClean="0"/>
              <a:t>Данные</a:t>
            </a:r>
            <a:r>
              <a:rPr lang="ru-RU" dirty="0"/>
              <a:t>, полученные в результате выполнения теста сохраняются в отдельный файл. 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азработанный </a:t>
            </a:r>
            <a:r>
              <a:rPr lang="ru-RU" dirty="0"/>
              <a:t>язык </a:t>
            </a:r>
            <a:r>
              <a:rPr lang="ru-RU" dirty="0" smtClean="0"/>
              <a:t>может быть использован </a:t>
            </a:r>
            <a:r>
              <a:rPr lang="ru-RU" dirty="0"/>
              <a:t>на производстве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ru-RU" dirty="0"/>
              <a:t>С развитием автомобильной промышленности тестирование автомобильных систем стало неотъемлемой частью жизненного цикла разработки программного и аппаратного обеспечения транспортных средств. </a:t>
            </a:r>
            <a:endParaRPr lang="ru-RU" dirty="0" smtClean="0"/>
          </a:p>
          <a:p>
            <a:r>
              <a:rPr lang="ru-RU" dirty="0" smtClean="0"/>
              <a:t>ПО, </a:t>
            </a:r>
            <a:r>
              <a:rPr lang="ru-RU" dirty="0"/>
              <a:t>разрабатываемое для </a:t>
            </a:r>
            <a:r>
              <a:rPr lang="ru-RU" dirty="0" smtClean="0"/>
              <a:t>автомобильных систем, при </a:t>
            </a:r>
            <a:r>
              <a:rPr lang="ru-RU" dirty="0"/>
              <a:t>тестировании может рассматриваться в качестве «черного ящика</a:t>
            </a:r>
            <a:r>
              <a:rPr lang="ru-RU" dirty="0" smtClean="0"/>
              <a:t>». </a:t>
            </a:r>
            <a:r>
              <a:rPr lang="ru-RU" dirty="0"/>
              <a:t>Проанализировав требования и спецификации </a:t>
            </a:r>
            <a:r>
              <a:rPr lang="ru-RU" dirty="0" err="1"/>
              <a:t>тестировщик</a:t>
            </a:r>
            <a:r>
              <a:rPr lang="ru-RU" dirty="0"/>
              <a:t> </a:t>
            </a:r>
            <a:r>
              <a:rPr lang="ru-RU" dirty="0" smtClean="0"/>
              <a:t>определяет </a:t>
            </a:r>
            <a:r>
              <a:rPr lang="ru-RU" dirty="0"/>
              <a:t>набор тестовых сценариев для проверки различной функциональности тестируемой </a:t>
            </a:r>
            <a:r>
              <a:rPr lang="ru-RU" dirty="0" smtClean="0"/>
              <a:t>системы.</a:t>
            </a:r>
          </a:p>
          <a:p>
            <a:pPr lvl="0"/>
            <a:r>
              <a:rPr lang="ru-RU" dirty="0"/>
              <a:t>В марте 2006 года Дэн </a:t>
            </a:r>
            <a:r>
              <a:rPr lang="ru-RU" dirty="0" err="1"/>
              <a:t>Норт</a:t>
            </a:r>
            <a:r>
              <a:rPr lang="ru-RU" dirty="0"/>
              <a:t> предложил методологию «разработки через поведение»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, BDD), основанную на гибкой методологии разработки. </a:t>
            </a:r>
          </a:p>
          <a:p>
            <a:pPr marL="274320" lvl="1" indent="0">
              <a:buNone/>
            </a:pPr>
            <a:r>
              <a:rPr lang="ru-RU" b="1" dirty="0"/>
              <a:t>Идея:</a:t>
            </a:r>
            <a:r>
              <a:rPr lang="ru-RU" dirty="0"/>
              <a:t> </a:t>
            </a:r>
            <a:r>
              <a:rPr lang="ru-RU" i="1" dirty="0"/>
              <a:t>в процессе 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i="1" dirty="0" err="1"/>
              <a:t>тестировщик</a:t>
            </a:r>
            <a:r>
              <a:rPr lang="ru-RU" i="1" dirty="0"/>
              <a:t>, и заказчик.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Зачастую заказчики и аналитики не имеют достаточных знаний в языках программирования общего назначения, либо использование этих языков не удобно из-за большого количества не относящихся к решаемой задаче деталей </a:t>
            </a:r>
          </a:p>
          <a:p>
            <a:pPr lvl="0"/>
            <a:r>
              <a:rPr lang="ru-RU" dirty="0"/>
              <a:t>Почти в то же время Эрик Эванс опубликовал книгу «Предметно-ориентированное проектирование», в которой описал  идею, что </a:t>
            </a:r>
            <a:r>
              <a:rPr lang="ru-RU" i="1" dirty="0"/>
              <a:t>для бизнеса удобно смоделировать систему, в которой будет определен единый язык (</a:t>
            </a:r>
            <a:r>
              <a:rPr lang="ru-RU" i="1" dirty="0" err="1"/>
              <a:t>Domain</a:t>
            </a:r>
            <a:r>
              <a:rPr lang="ru-RU" i="1" dirty="0"/>
              <a:t> </a:t>
            </a:r>
            <a:r>
              <a:rPr lang="ru-RU" i="1" dirty="0" err="1"/>
              <a:t>specific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i="1" dirty="0"/>
              <a:t>, </a:t>
            </a:r>
            <a:r>
              <a:rPr lang="en-US" i="1" dirty="0"/>
              <a:t>DSL</a:t>
            </a:r>
            <a:r>
              <a:rPr lang="ru-RU" i="1" dirty="0"/>
              <a:t>), основанный на бизнес области, такой, что бизнес словарь смогут использовать как менеджеры, так и инженеры.</a:t>
            </a:r>
          </a:p>
          <a:p>
            <a:r>
              <a:rPr lang="ru-RU" dirty="0"/>
              <a:t>Такой язык обеспечит пользователям возможность коротко и четко сформулировать задачу и позволит уменьшить количество тестовой документации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данный момент производители АС пытаются найти решение, предоставляющее возможность описывать тестовые сценарии </a:t>
            </a:r>
            <a:r>
              <a:rPr lang="ru-RU" dirty="0"/>
              <a:t>в форме, оговариваемой внутри </a:t>
            </a:r>
            <a:r>
              <a:rPr lang="ru-RU" dirty="0" smtClean="0"/>
              <a:t>команды, состоящей заказчика, аналитика, разработчика и </a:t>
            </a:r>
            <a:r>
              <a:rPr lang="ru-RU" dirty="0" err="1" smtClean="0"/>
              <a:t>тестировщика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</a:t>
            </a:r>
            <a:r>
              <a:rPr lang="ru-RU" sz="3200" dirty="0"/>
              <a:t>разработать проблемно-ориентированный язык </a:t>
            </a:r>
            <a:r>
              <a:rPr lang="ru-RU" sz="3200" dirty="0" smtClean="0"/>
              <a:t>для </a:t>
            </a:r>
            <a:r>
              <a:rPr lang="ru-RU" sz="3200" dirty="0"/>
              <a:t>функционального тестирования автомобильных систем, который позволит использовать методологию «разработки через поведение</a:t>
            </a:r>
            <a:r>
              <a:rPr lang="ru-RU" sz="3200" dirty="0" smtClean="0"/>
              <a:t>», </a:t>
            </a:r>
            <a:r>
              <a:rPr lang="ru-RU" sz="3200" dirty="0"/>
              <a:t>предоставит функционал, необходимый для симуляции работы автомобильных сетей, а также позволит пользователям описывать инструкции сценариев в форме, оговариваемой внутри команды.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0" y="3619334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2584104"/>
            <a:ext cx="5527040" cy="405380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13284" y="200306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CAPL</a:t>
            </a:r>
            <a:endParaRPr lang="ru-RU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48810" y="250308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CCDL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существующих инструментов тестирования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5075826"/>
            <a:ext cx="6487430" cy="1400370"/>
          </a:xfr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0" y="2296465"/>
            <a:ext cx="579200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64090" y="2513772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Cucumber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1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работе:</a:t>
            </a:r>
          </a:p>
          <a:p>
            <a:r>
              <a:rPr lang="ru-RU" dirty="0" smtClean="0"/>
              <a:t>Язык </a:t>
            </a:r>
            <a:r>
              <a:rPr lang="ru-RU" dirty="0"/>
              <a:t>должен позволять пользователям описывать инструкции для тестовых сценариев </a:t>
            </a:r>
            <a:r>
              <a:rPr lang="ru-RU" dirty="0" smtClean="0"/>
              <a:t>в форме</a:t>
            </a:r>
            <a:r>
              <a:rPr lang="ru-RU" dirty="0"/>
              <a:t>, оговариваемой внутри бизнес-команды.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Синтаксис </a:t>
            </a:r>
            <a:r>
              <a:rPr lang="ru-RU" dirty="0"/>
              <a:t>языка должен позволять описывать несколько тестовых сценариев в документе.</a:t>
            </a:r>
          </a:p>
          <a:p>
            <a:r>
              <a:rPr lang="ru-RU" dirty="0" smtClean="0"/>
              <a:t>Тестовые </a:t>
            </a:r>
            <a:r>
              <a:rPr lang="ru-RU" dirty="0"/>
              <a:t>сценарии должны выполняться в той очередности, в которой описаны в документе.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предоставить пользователю возможность работы с </a:t>
            </a:r>
            <a:r>
              <a:rPr lang="ru-RU" dirty="0" smtClean="0"/>
              <a:t>шинами </a:t>
            </a:r>
            <a:r>
              <a:rPr lang="en-US" dirty="0" smtClean="0"/>
              <a:t>CAN </a:t>
            </a:r>
            <a:r>
              <a:rPr lang="ru-RU" dirty="0" smtClean="0"/>
              <a:t>и </a:t>
            </a:r>
            <a:r>
              <a:rPr lang="en-US" dirty="0" err="1" smtClean="0"/>
              <a:t>FlexRay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тестов должны сохраняться в файл.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реализовать обработчик ошибок.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Качество решения, представленного в данной работе должно быть проверено следующим образом: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провести опрос среди потенциальных пользователей языка для выявления степени удобства </a:t>
            </a:r>
            <a:r>
              <a:rPr lang="ru-RU" dirty="0" smtClean="0"/>
              <a:t>использования </a:t>
            </a:r>
            <a:r>
              <a:rPr lang="ru-RU" dirty="0"/>
              <a:t>синтаксиса.</a:t>
            </a:r>
          </a:p>
          <a:p>
            <a:r>
              <a:rPr lang="ru-RU" dirty="0" smtClean="0"/>
              <a:t>выполнить тестирование </a:t>
            </a:r>
            <a:r>
              <a:rPr lang="ru-RU" dirty="0"/>
              <a:t>реализации языка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4941718"/>
            <a:ext cx="7724004" cy="904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53" y="2305227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36" y="2528083"/>
            <a:ext cx="2413635" cy="241363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72" y="2486099"/>
            <a:ext cx="3429837" cy="2438400"/>
          </a:xfr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33" y="2258276"/>
            <a:ext cx="7500827" cy="32238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473</TotalTime>
  <Words>886</Words>
  <Application>Microsoft Office PowerPoint</Application>
  <PresentationFormat>Широкоэкранный</PresentationFormat>
  <Paragraphs>126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Введение</vt:lpstr>
      <vt:lpstr>Формулировка задачи</vt:lpstr>
      <vt:lpstr>Обзор существующих инструментов тестирования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ANTLR4</vt:lpstr>
      <vt:lpstr>AST</vt:lpstr>
      <vt:lpstr>Реализация языка</vt:lpstr>
      <vt:lpstr>Обработчик ошибок</vt:lpstr>
      <vt:lpstr>Тестирование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37</cp:revision>
  <dcterms:created xsi:type="dcterms:W3CDTF">2019-06-17T01:21:23Z</dcterms:created>
  <dcterms:modified xsi:type="dcterms:W3CDTF">2019-06-18T03:41:35Z</dcterms:modified>
</cp:coreProperties>
</file>