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1" r:id="rId4"/>
    <p:sldId id="272" r:id="rId5"/>
    <p:sldId id="259" r:id="rId6"/>
    <p:sldId id="262" r:id="rId7"/>
    <p:sldId id="261" r:id="rId8"/>
    <p:sldId id="263" r:id="rId9"/>
    <p:sldId id="264" r:id="rId10"/>
    <p:sldId id="275" r:id="rId11"/>
    <p:sldId id="267" r:id="rId12"/>
    <p:sldId id="273" r:id="rId13"/>
    <p:sldId id="269" r:id="rId14"/>
    <p:sldId id="276" r:id="rId15"/>
    <p:sldId id="266" r:id="rId16"/>
    <p:sldId id="268" r:id="rId17"/>
    <p:sldId id="265" r:id="rId18"/>
    <p:sldId id="270" r:id="rId19"/>
    <p:sldId id="25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36597B-D4BA-4D03-BB0E-B56D2CB48129}">
          <p14:sldIdLst>
            <p14:sldId id="256"/>
          </p14:sldIdLst>
        </p14:section>
        <p14:section name="Введение" id="{ABC5657D-B2CD-4967-9760-FE30DFFDADBD}">
          <p14:sldIdLst>
            <p14:sldId id="257"/>
            <p14:sldId id="271"/>
            <p14:sldId id="272"/>
          </p14:sldIdLst>
        </p14:section>
        <p14:section name="Формулировка решаемой задачи" id="{F41F6C40-B162-4DFC-A34E-17BA14469416}">
          <p14:sldIdLst>
            <p14:sldId id="259"/>
          </p14:sldIdLst>
        </p14:section>
        <p14:section name="аналоги" id="{CDB02F22-999C-415E-9AD6-9CCF82168808}">
          <p14:sldIdLst>
            <p14:sldId id="262"/>
            <p14:sldId id="261"/>
          </p14:sldIdLst>
        </p14:section>
        <p14:section name="Формальная постановка задачи" id="{C658AF04-98C1-431D-9B16-943414BDF4D5}">
          <p14:sldIdLst>
            <p14:sldId id="263"/>
          </p14:sldIdLst>
        </p14:section>
        <p14:section name="Описание решения" id="{960513E7-81D1-4950-AD15-B683465F1117}">
          <p14:sldIdLst>
            <p14:sldId id="264"/>
            <p14:sldId id="275"/>
            <p14:sldId id="267"/>
            <p14:sldId id="273"/>
            <p14:sldId id="269"/>
          </p14:sldIdLst>
        </p14:section>
        <p14:section name="Результаты" id="{BDBD1419-9E01-48AB-831E-3C5C5F648A1D}">
          <p14:sldIdLst>
            <p14:sldId id="276"/>
            <p14:sldId id="266"/>
            <p14:sldId id="268"/>
          </p14:sldIdLst>
        </p14:section>
        <p14:section name="Заключение" id="{20E32F91-1C79-4BC3-9FD4-FBA65BDC4AC0}">
          <p14:sldIdLst>
            <p14:sldId id="265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53B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>
        <p:scale>
          <a:sx n="50" d="100"/>
          <a:sy n="50" d="100"/>
        </p:scale>
        <p:origin x="29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893A-67EA-41C8-A2F8-3448B4341065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9319-CA78-41E2-B84F-3AA867E20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0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4E3B6-72CB-4058-A25B-E330292D697E}" type="datetimeFigureOut">
              <a:rPr lang="ru-RU" smtClean="0"/>
              <a:t>17.06.2019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0320-9A63-49AD-8486-C17DAEB4E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3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20320-9A63-49AD-8486-C17DAEB4E8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17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769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8282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029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378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248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857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3035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154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482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997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0C6BFB-7CA1-4523-987B-212D6E1DD8E8}" type="datetime1">
              <a:rPr lang="ru-RU" smtClean="0"/>
              <a:t>17.06.2019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1A40677-FD44-493F-9950-230061FFD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effectLst/>
              </a:rPr>
              <a:t>Разработка и реализация языка описания сценариев тестирования автомобильных систем</a:t>
            </a:r>
            <a:endParaRPr lang="ru-RU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61145"/>
              </p:ext>
            </p:extLst>
          </p:nvPr>
        </p:nvGraphicFramePr>
        <p:xfrm>
          <a:off x="914399" y="4037163"/>
          <a:ext cx="10230930" cy="2089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5465"/>
                <a:gridCol w="5115465"/>
              </a:tblGrid>
              <a:tr h="1069599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выполнил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студент гр. 43504/6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А.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Спасеева</a:t>
                      </a:r>
                      <a:endParaRPr lang="en-US" sz="2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  <a:tr h="1020057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руководитель </a:t>
                      </a:r>
                    </a:p>
                    <a:p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к.т.н., доцент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solidFill>
                            <a:schemeClr val="tx1"/>
                          </a:solidFill>
                          <a:effectLst/>
                        </a:rPr>
                        <a:t>А. В.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  <a:effectLst/>
                        </a:rPr>
                        <a:t>Самочадин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DE3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-66136" y="6986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Данная выпускная </a:t>
            </a:r>
            <a:r>
              <a:rPr lang="ru-RU" dirty="0"/>
              <a:t>квалификационная работа посвящена разработке языка описания сценариев тестирования автомобильных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val="20432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299960" y="1645920"/>
            <a:ext cx="38282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Для реализации языка было выбрано «еще одно средство распознавания языков» ANTLR4 (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Tool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Recognition</a:t>
            </a:r>
            <a:r>
              <a:rPr lang="ru-RU" dirty="0"/>
              <a:t>). Это генератор нисходящих анализаторов для формальных языков. Он преобразует контекстно-свободную грамматику в форме РБНФ в программу на </a:t>
            </a:r>
            <a:r>
              <a:rPr lang="ru-RU" dirty="0" err="1" smtClean="0"/>
              <a:t>Java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7" y="2093976"/>
            <a:ext cx="6450771" cy="43613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57" y="5074921"/>
            <a:ext cx="4280481" cy="13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464298" y="2390592"/>
            <a:ext cx="52730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endParaRPr lang="en-US" dirty="0" smtClean="0"/>
          </a:p>
          <a:p>
            <a:r>
              <a:rPr lang="ru-RU" dirty="0" smtClean="0"/>
              <a:t> 0xF101</a:t>
            </a:r>
            <a:r>
              <a:rPr lang="en-US" dirty="0" smtClean="0"/>
              <a:t> </a:t>
            </a:r>
            <a:r>
              <a:rPr lang="ru-RU" dirty="0" smtClean="0"/>
              <a:t>(Req_NVRAM1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8" y="2390592"/>
            <a:ext cx="7004050" cy="4051300"/>
          </a:xfrm>
        </p:spPr>
      </p:pic>
    </p:spTree>
    <p:extLst>
      <p:ext uri="{BB962C8B-B14F-4D97-AF65-F5344CB8AC3E}">
        <p14:creationId xmlns:p14="http://schemas.microsoft.com/office/powerpoint/2010/main" val="6758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языка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2365248"/>
            <a:ext cx="11338560" cy="3898392"/>
          </a:xfrm>
        </p:spPr>
        <p:txBody>
          <a:bodyPr>
            <a:normAutofit/>
          </a:bodyPr>
          <a:lstStyle/>
          <a:p>
            <a:r>
              <a:rPr lang="ru-RU" dirty="0" smtClean="0"/>
              <a:t>Рефлексия </a:t>
            </a:r>
            <a:r>
              <a:rPr lang="ru-RU" dirty="0"/>
              <a:t>(от лат. </a:t>
            </a:r>
            <a:r>
              <a:rPr lang="ru-RU" dirty="0" err="1"/>
              <a:t>reflexio</a:t>
            </a:r>
            <a:r>
              <a:rPr lang="ru-RU" dirty="0"/>
              <a:t> — обращение назад) — это механизм исследования данных о программе во время её выполнения. Рефлексия позволяет исследовать информацию о полях, методах и конструкторах </a:t>
            </a:r>
            <a:r>
              <a:rPr lang="ru-RU" dirty="0" smtClean="0"/>
              <a:t>классов. </a:t>
            </a:r>
            <a:endParaRPr lang="en-US" dirty="0"/>
          </a:p>
          <a:p>
            <a:r>
              <a:rPr lang="ru-RU" dirty="0"/>
              <a:t>Для реализации функционала симуляции автомобильных сетей используется универсальный программный интерфейс </a:t>
            </a:r>
            <a:r>
              <a:rPr lang="en-US" dirty="0"/>
              <a:t>XL-Driver-Library, </a:t>
            </a:r>
            <a:r>
              <a:rPr lang="ru-RU" dirty="0"/>
              <a:t>позволяющий получить доступ к интерфейсам аппаратных средств </a:t>
            </a:r>
            <a:r>
              <a:rPr lang="en-US" dirty="0"/>
              <a:t>Vector. </a:t>
            </a:r>
            <a:endParaRPr lang="ru-RU" dirty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4578921"/>
            <a:ext cx="6457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205779"/>
            <a:ext cx="8873067" cy="42476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интерпретатора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58375"/>
            <a:ext cx="6306312" cy="41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Описание полученных результатов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52018" y="2301240"/>
            <a:ext cx="48953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@</a:t>
            </a:r>
            <a:r>
              <a:rPr lang="ru-RU" b="1" dirty="0" err="1"/>
              <a:t>TestCase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NVRAM </a:t>
            </a:r>
            <a:r>
              <a:rPr lang="ru-RU" dirty="0" err="1"/>
              <a:t>functionallity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 smtClean="0"/>
              <a:t>did</a:t>
            </a:r>
            <a:endParaRPr lang="en-US" dirty="0" smtClean="0"/>
          </a:p>
          <a:p>
            <a:r>
              <a:rPr lang="ru-RU" dirty="0" smtClean="0"/>
              <a:t> 0xF101</a:t>
            </a:r>
            <a:r>
              <a:rPr lang="en-US" dirty="0" smtClean="0"/>
              <a:t> </a:t>
            </a:r>
            <a:r>
              <a:rPr lang="ru-RU" dirty="0" smtClean="0"/>
              <a:t>(Req_NVRAM1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[2E F1 01 00 01 A5]</a:t>
            </a:r>
          </a:p>
          <a:p>
            <a:r>
              <a:rPr lang="ru-RU" b="1" dirty="0"/>
              <a:t>@</a:t>
            </a:r>
            <a:r>
              <a:rPr lang="ru-RU" b="1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[6E F1 01]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on</a:t>
            </a:r>
            <a:endParaRPr lang="ru-RU" dirty="0"/>
          </a:p>
          <a:p>
            <a:r>
              <a:rPr lang="ru-RU" b="1" dirty="0"/>
              <a:t>@</a:t>
            </a:r>
            <a:r>
              <a:rPr lang="ru-RU" b="1" dirty="0" err="1"/>
              <a:t>Repeat</a:t>
            </a:r>
            <a:r>
              <a:rPr lang="ru-RU" dirty="0"/>
              <a:t>[2][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 [22 F1 01]</a:t>
            </a:r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Pause</a:t>
            </a:r>
            <a:r>
              <a:rPr lang="ru-RU" dirty="0"/>
              <a:t> [100] </a:t>
            </a:r>
            <a:r>
              <a:rPr lang="ru-RU" dirty="0" err="1"/>
              <a:t>ms</a:t>
            </a:r>
            <a:endParaRPr lang="ru-RU" dirty="0"/>
          </a:p>
          <a:p>
            <a:r>
              <a:rPr lang="ru-RU" dirty="0"/>
              <a:t>    </a:t>
            </a:r>
            <a:r>
              <a:rPr lang="ru-RU" b="1" dirty="0"/>
              <a:t>@</a:t>
            </a:r>
            <a:r>
              <a:rPr lang="ru-RU" dirty="0" err="1"/>
              <a:t>Recieve</a:t>
            </a:r>
            <a:r>
              <a:rPr lang="ru-RU" dirty="0"/>
              <a:t> </a:t>
            </a:r>
            <a:r>
              <a:rPr lang="ru-RU" dirty="0" err="1"/>
              <a:t>response</a:t>
            </a:r>
            <a:r>
              <a:rPr lang="ru-RU" dirty="0"/>
              <a:t> [62 F1 01 00 01 A5]</a:t>
            </a:r>
          </a:p>
          <a:p>
            <a:r>
              <a:rPr lang="ru-RU" dirty="0"/>
              <a:t>]</a:t>
            </a:r>
          </a:p>
          <a:p>
            <a:r>
              <a:rPr lang="ru-RU" b="1" dirty="0"/>
              <a:t>@</a:t>
            </a:r>
            <a:r>
              <a:rPr lang="ru-RU" b="1" dirty="0" err="1"/>
              <a:t>Set</a:t>
            </a:r>
            <a:r>
              <a:rPr lang="ru-RU" dirty="0"/>
              <a:t> </a:t>
            </a:r>
            <a:r>
              <a:rPr lang="ru-RU" dirty="0" err="1"/>
              <a:t>ignition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058" y="3546419"/>
            <a:ext cx="6026150" cy="165506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919986" y="3361753"/>
            <a:ext cx="3041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теста:</a:t>
            </a:r>
            <a:endParaRPr lang="ru-RU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 опроса потенциальных пользователей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9" y="2773680"/>
            <a:ext cx="6861881" cy="34991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16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162800" y="2599775"/>
            <a:ext cx="48767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effectLst/>
              </a:rPr>
              <a:t>В качестве респондентов было выбрано </a:t>
            </a:r>
            <a:r>
              <a:rPr lang="ru-RU" sz="2800" dirty="0" smtClean="0">
                <a:effectLst/>
              </a:rPr>
              <a:t>1</a:t>
            </a:r>
            <a:r>
              <a:rPr lang="en-US" sz="2800" dirty="0" smtClean="0">
                <a:effectLst/>
              </a:rPr>
              <a:t>8</a:t>
            </a:r>
            <a:r>
              <a:rPr lang="ru-RU" sz="2800" dirty="0" smtClean="0">
                <a:effectLst/>
              </a:rPr>
              <a:t> </a:t>
            </a:r>
            <a:r>
              <a:rPr lang="ru-RU" sz="2800" dirty="0" smtClean="0">
                <a:effectLst/>
              </a:rPr>
              <a:t>человек, занимающихся тестированием программного обеспечения автомобильных систем в компании </a:t>
            </a:r>
            <a:r>
              <a:rPr lang="ru-RU" sz="2800" dirty="0" smtClean="0">
                <a:effectLst/>
              </a:rPr>
              <a:t>«</a:t>
            </a:r>
            <a:r>
              <a:rPr lang="en-US" sz="2800" dirty="0" err="1" smtClean="0">
                <a:effectLst/>
              </a:rPr>
              <a:t>Luxoft</a:t>
            </a:r>
            <a:r>
              <a:rPr lang="ru-RU" sz="2800" dirty="0" smtClean="0">
                <a:effectLst/>
              </a:rPr>
              <a:t>».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3337560" y="66379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По мнению </a:t>
            </a:r>
            <a:r>
              <a:rPr lang="ru-RU" dirty="0" smtClean="0"/>
              <a:t>100% </a:t>
            </a:r>
            <a:r>
              <a:rPr lang="ru-RU" dirty="0"/>
              <a:t>респондентов, спецификации, описанные на разработанном языке достаточно понятны. При этом 13 из 18 опрошенных по возможности описывали бы тестовые сценарии на данном языке. </a:t>
            </a:r>
          </a:p>
        </p:txBody>
      </p:sp>
    </p:spTree>
    <p:extLst>
      <p:ext uri="{BB962C8B-B14F-4D97-AF65-F5344CB8AC3E}">
        <p14:creationId xmlns:p14="http://schemas.microsoft.com/office/powerpoint/2010/main" val="2874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проведенной работы был разработан и реализован язык описания сценариев тестирование программного обеспечения автомобильных систем. </a:t>
            </a:r>
          </a:p>
          <a:p>
            <a:r>
              <a:rPr lang="ru-RU" dirty="0"/>
              <a:t>Язык позволяет пользователям описывать инструкции для тестовых сценариев в свободной форме. </a:t>
            </a:r>
          </a:p>
          <a:p>
            <a:r>
              <a:rPr lang="ru-RU" dirty="0"/>
              <a:t>В одном документе можно описать несколько тестовых сценариев, выполняющихся поочередно в той последовательности, в которой были указаны в тестовой спецификации. </a:t>
            </a:r>
            <a:endParaRPr lang="ru-RU" dirty="0" smtClean="0"/>
          </a:p>
          <a:p>
            <a:r>
              <a:rPr lang="ru-RU" dirty="0" smtClean="0"/>
              <a:t>Данные</a:t>
            </a:r>
            <a:r>
              <a:rPr lang="ru-RU" dirty="0"/>
              <a:t>, полученные в результате выполнения теста сохраняются в отдельный файл. </a:t>
            </a:r>
          </a:p>
          <a:p>
            <a:r>
              <a:rPr lang="ru-RU" dirty="0"/>
              <a:t>Р</a:t>
            </a:r>
            <a:r>
              <a:rPr lang="ru-RU" dirty="0" smtClean="0"/>
              <a:t>азработанный </a:t>
            </a:r>
            <a:r>
              <a:rPr lang="ru-RU" dirty="0"/>
              <a:t>язык </a:t>
            </a:r>
            <a:r>
              <a:rPr lang="ru-RU" dirty="0" smtClean="0"/>
              <a:t>может быть использован </a:t>
            </a:r>
            <a:r>
              <a:rPr lang="ru-RU" dirty="0"/>
              <a:t>на производстве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7431" y="2277979"/>
            <a:ext cx="10756231" cy="1882942"/>
          </a:xfrm>
        </p:spPr>
        <p:txBody>
          <a:bodyPr>
            <a:normAutofit fontScale="90000"/>
          </a:bodyPr>
          <a:lstStyle/>
          <a:p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68438"/>
            <a:ext cx="7724004" cy="9043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2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36" y="1393213"/>
            <a:ext cx="5549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br>
              <a:rPr lang="ru-RU" dirty="0" smtClean="0"/>
            </a:br>
            <a:r>
              <a:rPr lang="ru-RU" dirty="0" smtClean="0"/>
              <a:t>«черного ящика»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6" y="2868825"/>
            <a:ext cx="7482685" cy="311287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&amp; DSL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марте 2006 года </a:t>
            </a:r>
            <a:r>
              <a:rPr lang="ru-RU" dirty="0" smtClean="0"/>
              <a:t>Дэн </a:t>
            </a:r>
            <a:r>
              <a:rPr lang="ru-RU" dirty="0" err="1"/>
              <a:t>Норт</a:t>
            </a:r>
            <a:r>
              <a:rPr lang="ru-RU" dirty="0"/>
              <a:t> предложил </a:t>
            </a:r>
            <a:r>
              <a:rPr lang="ru-RU" dirty="0" smtClean="0"/>
              <a:t>методологию</a:t>
            </a:r>
            <a:r>
              <a:rPr lang="en-US" dirty="0" smtClean="0"/>
              <a:t> </a:t>
            </a:r>
            <a:r>
              <a:rPr lang="ru-RU" dirty="0"/>
              <a:t>«разработки через поведение» </a:t>
            </a:r>
            <a:r>
              <a:rPr lang="ru-RU" dirty="0" smtClean="0"/>
              <a:t>(</a:t>
            </a:r>
            <a:r>
              <a:rPr lang="ru-RU" dirty="0" err="1"/>
              <a:t>behaviour-driven</a:t>
            </a:r>
            <a:r>
              <a:rPr lang="ru-RU" dirty="0"/>
              <a:t> </a:t>
            </a:r>
            <a:r>
              <a:rPr lang="ru-RU" dirty="0" err="1" smtClean="0"/>
              <a:t>development</a:t>
            </a:r>
            <a:r>
              <a:rPr lang="en-US" dirty="0" smtClean="0"/>
              <a:t>, </a:t>
            </a:r>
            <a:r>
              <a:rPr lang="ru-RU" dirty="0" smtClean="0"/>
              <a:t>BDD), </a:t>
            </a:r>
            <a:r>
              <a:rPr lang="ru-RU" dirty="0"/>
              <a:t>основанную на гибкой методологии разработки. </a:t>
            </a:r>
            <a:endParaRPr lang="en-US" dirty="0" smtClean="0"/>
          </a:p>
          <a:p>
            <a:pPr marL="274320" lvl="1" indent="0">
              <a:buNone/>
            </a:pPr>
            <a:r>
              <a:rPr lang="ru-RU" dirty="0" smtClean="0"/>
              <a:t>Идея</a:t>
            </a:r>
            <a:r>
              <a:rPr lang="en-US" dirty="0" smtClean="0"/>
              <a:t>: </a:t>
            </a:r>
            <a:r>
              <a:rPr lang="ru-RU" dirty="0" smtClean="0"/>
              <a:t>в процессе </a:t>
            </a:r>
            <a:r>
              <a:rPr lang="ru-RU" dirty="0"/>
              <a:t>написания требования для разрабатываемого ПО аналитики должны описать тестовые сценарии таким образом, чтобы их смог понять и разработчик, и </a:t>
            </a:r>
            <a:r>
              <a:rPr lang="ru-RU" dirty="0" err="1"/>
              <a:t>тестировщик</a:t>
            </a:r>
            <a:r>
              <a:rPr lang="ru-RU" dirty="0"/>
              <a:t>, и заказчик.</a:t>
            </a:r>
            <a:endParaRPr lang="en-US" dirty="0"/>
          </a:p>
          <a:p>
            <a:r>
              <a:rPr lang="ru-RU" dirty="0"/>
              <a:t>Почти в то же время Эрик Эванс опубликовал книгу «Предметно-ориентированное проектирование</a:t>
            </a:r>
            <a:r>
              <a:rPr lang="ru-RU" dirty="0" smtClean="0"/>
              <a:t>», </a:t>
            </a:r>
            <a:r>
              <a:rPr lang="ru-RU" dirty="0"/>
              <a:t>в которой описал набор принципов и схем, направленных на создание оптимальных систем объектов.</a:t>
            </a:r>
            <a:endParaRPr lang="en-US" dirty="0" smtClean="0"/>
          </a:p>
          <a:p>
            <a:pPr marL="274320" lvl="1" indent="0">
              <a:buNone/>
            </a:pPr>
            <a:r>
              <a:rPr lang="ru-RU" dirty="0"/>
              <a:t>Идея</a:t>
            </a:r>
            <a:r>
              <a:rPr lang="en-US" dirty="0"/>
              <a:t>: </a:t>
            </a: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бизнеса удобно смоделировать систему, в которой будет определен единый язык (</a:t>
            </a:r>
            <a:r>
              <a:rPr lang="ru-RU" dirty="0" err="1"/>
              <a:t>Domain</a:t>
            </a:r>
            <a:r>
              <a:rPr lang="ru-RU" dirty="0"/>
              <a:t>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 smtClean="0"/>
              <a:t>language</a:t>
            </a:r>
            <a:r>
              <a:rPr lang="en-US" dirty="0" smtClean="0"/>
              <a:t>, DSL</a:t>
            </a:r>
            <a:r>
              <a:rPr lang="ru-RU" dirty="0" smtClean="0"/>
              <a:t>), </a:t>
            </a:r>
            <a:r>
              <a:rPr lang="ru-RU" dirty="0"/>
              <a:t>основанный на бизнес области, такой, что бизнес словарь смогут использовать как менеджеры так и инженеры.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Необходимо разработать проблемно-ориентированный язык (</a:t>
            </a:r>
            <a:r>
              <a:rPr lang="en-US" sz="3200" dirty="0" smtClean="0"/>
              <a:t>DSL</a:t>
            </a:r>
            <a:r>
              <a:rPr lang="ru-RU" sz="3200" dirty="0" smtClean="0"/>
              <a:t>) </a:t>
            </a:r>
            <a:r>
              <a:rPr lang="ru-RU" sz="3200" dirty="0"/>
              <a:t>для функционального тестирования автомобильных систем, который </a:t>
            </a:r>
            <a:r>
              <a:rPr lang="ru-RU" sz="3200" dirty="0" smtClean="0"/>
              <a:t>позволит использовать методологию </a:t>
            </a:r>
            <a:r>
              <a:rPr lang="ru-RU" sz="3200" dirty="0"/>
              <a:t>«</a:t>
            </a:r>
            <a:r>
              <a:rPr lang="ru-RU" sz="3200" dirty="0" smtClean="0"/>
              <a:t>разработки </a:t>
            </a:r>
            <a:r>
              <a:rPr lang="ru-RU" sz="3200" dirty="0"/>
              <a:t>через поведение</a:t>
            </a:r>
            <a:r>
              <a:rPr lang="ru-RU" sz="3200" dirty="0" smtClean="0"/>
              <a:t>» </a:t>
            </a:r>
            <a:r>
              <a:rPr lang="en-US" sz="3200" dirty="0" smtClean="0"/>
              <a:t>(BDD)</a:t>
            </a:r>
            <a:r>
              <a:rPr lang="ru-RU" sz="3200" dirty="0" smtClean="0"/>
              <a:t>, а так же предоставит </a:t>
            </a:r>
            <a:r>
              <a:rPr lang="ru-RU" sz="3200" dirty="0"/>
              <a:t>функционал, необходимый для симуляции работы автомобильных сетей.</a:t>
            </a:r>
            <a:endParaRPr lang="ru-R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CCLD </a:t>
            </a:r>
            <a:r>
              <a:rPr lang="ru-RU" dirty="0" smtClean="0"/>
              <a:t>и </a:t>
            </a:r>
            <a:r>
              <a:rPr lang="en-US" dirty="0" smtClean="0"/>
              <a:t>CAPL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23" y="2399581"/>
            <a:ext cx="5420777" cy="28287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6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2399581"/>
            <a:ext cx="5527040" cy="405380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215128" y="-530289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mtClean="0"/>
              <a:t>Компания Vector, разрабатывающая программные инструменты для работы с коммуникационными сетями, основывающихся на шинах CAN, LIN, FlexRay, Ethernet и др., используемыми в автомобильной промышленности создала программный пакет для разработчиков: CANoe. Этот инструмент поддерживает симуляцию работы сетей, предоставляет диагностические инструменты и т.д. Данный пакет используется большинством OEM-производителей и поставщиков автомобильных компонентов. В среде CANoe есть возможность разрабатывать тестовые сценарии на языке CAPL (Communication Access Programming Language). </a:t>
            </a:r>
          </a:p>
          <a:p>
            <a:r>
              <a:rPr lang="ru-RU" smtClean="0"/>
              <a:t>С помощью CAPL можно описать тесты, полностью покрывающие функциональные требования АС. Однако данный язык является Си подобным, достаточно трудным для понимания менеджерами и аналитиками.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67128" y="792338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Еще одним языком для описания тестовых спецификаций в автомобильной сфере является CCDL. Это язык тестовых спецификаций для тестирования, основанном на </a:t>
            </a:r>
            <a:r>
              <a:rPr lang="ru-RU" dirty="0" smtClean="0"/>
              <a:t>требованиях. Предоставляет </a:t>
            </a:r>
            <a:r>
              <a:rPr lang="ru-RU" dirty="0"/>
              <a:t>высокоуровневый язык тестирования. CCDL может использоваться для автоматизированного </a:t>
            </a:r>
            <a:r>
              <a:rPr lang="ru-RU" dirty="0" err="1"/>
              <a:t>black</a:t>
            </a:r>
            <a:r>
              <a:rPr lang="ru-RU" dirty="0"/>
              <a:t> </a:t>
            </a:r>
            <a:r>
              <a:rPr lang="ru-RU" dirty="0" err="1"/>
              <a:t>box</a:t>
            </a:r>
            <a:r>
              <a:rPr lang="ru-RU" dirty="0"/>
              <a:t> тестирования. Однако, спецификации содержат в себе программный код, и не предоставляют пользователям в свободной форме описывать тестовые </a:t>
            </a:r>
            <a:r>
              <a:rPr lang="ru-RU" dirty="0" smtClean="0"/>
              <a:t>шаги.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7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6" y="1740109"/>
            <a:ext cx="5535664" cy="31320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7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18" y="4872271"/>
            <a:ext cx="6253562" cy="13498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48" y="-544684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Cucumber</a:t>
            </a:r>
            <a:r>
              <a:rPr lang="ru-RU" dirty="0"/>
              <a:t> – это </a:t>
            </a:r>
            <a:r>
              <a:rPr lang="ru-RU" dirty="0" err="1"/>
              <a:t>фреймворк</a:t>
            </a:r>
            <a:r>
              <a:rPr lang="ru-RU" dirty="0"/>
              <a:t>, реализующий подход </a:t>
            </a:r>
            <a:r>
              <a:rPr lang="ru-RU" dirty="0" smtClean="0"/>
              <a:t>BDD. </a:t>
            </a:r>
            <a:r>
              <a:rPr lang="ru-RU" dirty="0"/>
              <a:t>В </a:t>
            </a:r>
            <a:r>
              <a:rPr lang="ru-RU" dirty="0" err="1"/>
              <a:t>Cucumber</a:t>
            </a:r>
            <a:r>
              <a:rPr lang="ru-RU" dirty="0"/>
              <a:t> для разработки тестов используется </a:t>
            </a:r>
            <a:r>
              <a:rPr lang="ru-RU" dirty="0" err="1"/>
              <a:t>Gherkin</a:t>
            </a:r>
            <a:r>
              <a:rPr lang="ru-RU" dirty="0"/>
              <a:t>-нотация. Она определяет набор ключевых слов и структуру теста. </a:t>
            </a:r>
            <a:r>
              <a:rPr lang="ru-RU" dirty="0" smtClean="0"/>
              <a:t>Программная </a:t>
            </a:r>
            <a:r>
              <a:rPr lang="ru-RU" dirty="0"/>
              <a:t>реализация шагов отделена от </a:t>
            </a:r>
            <a:r>
              <a:rPr lang="ru-RU" dirty="0" smtClean="0"/>
              <a:t>теста, </a:t>
            </a:r>
            <a:r>
              <a:rPr lang="ru-RU" dirty="0"/>
              <a:t>что очень удобно для бизнеса. Однако для создания полной </a:t>
            </a:r>
            <a:r>
              <a:rPr lang="ru-RU" dirty="0" err="1"/>
              <a:t>domain</a:t>
            </a:r>
            <a:r>
              <a:rPr lang="ru-RU" dirty="0"/>
              <a:t> </a:t>
            </a:r>
            <a:r>
              <a:rPr lang="ru-RU" dirty="0" err="1"/>
              <a:t>specific</a:t>
            </a:r>
            <a:r>
              <a:rPr lang="ru-RU" dirty="0"/>
              <a:t> модели АС необходимо каждый раз заново реализовывать протокол коммуникации с </a:t>
            </a:r>
            <a:r>
              <a:rPr lang="ru-RU" dirty="0" smtClean="0"/>
              <a:t>тестовым </a:t>
            </a:r>
            <a:r>
              <a:rPr lang="ru-RU" dirty="0"/>
              <a:t>оборудованием</a:t>
            </a:r>
            <a:r>
              <a:rPr lang="ru-RU" dirty="0" smtClean="0"/>
              <a:t>. Кроме того, </a:t>
            </a:r>
            <a:r>
              <a:rPr lang="en-US" dirty="0" smtClean="0"/>
              <a:t>Cucumber  </a:t>
            </a:r>
            <a:r>
              <a:rPr lang="ru-RU" dirty="0" smtClean="0"/>
              <a:t>не предоставляет возможность выделять блоки шагов, которые необходимо выполнить  несколько раз.  В тестировании АС зачастую одни и те же шаги необходимо </a:t>
            </a:r>
            <a:r>
              <a:rPr lang="ru-RU" dirty="0" err="1" smtClean="0"/>
              <a:t>выпонять</a:t>
            </a:r>
            <a:r>
              <a:rPr lang="ru-RU" dirty="0" smtClean="0"/>
              <a:t> десятки и сотни раз, а значит тестовая </a:t>
            </a:r>
            <a:r>
              <a:rPr lang="ru-RU" dirty="0" err="1" smtClean="0"/>
              <a:t>дкументация</a:t>
            </a:r>
            <a:r>
              <a:rPr lang="ru-RU" dirty="0" smtClean="0"/>
              <a:t> будет очень длинной.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51448" y="767315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Из вышеперечисленных инструментов для тестирования ПО видно, что ни один из них не позволяет описывать тестовые сценарии в свободной форме, при этом предоставляя возможность проверки поведения автомобильных систем на основе работы автомобильных систем. Таким образом существует необходимость в создании предметно-ориентированного языка для функционального тестирования, который объединит в себе принципы BDD и функционал, необходимый для симуляции работы автомобильных сетей CAN, LIN, </a:t>
            </a:r>
            <a:r>
              <a:rPr lang="ru-RU" dirty="0" err="1"/>
              <a:t>Ethernet</a:t>
            </a:r>
            <a:r>
              <a:rPr lang="ru-RU" dirty="0"/>
              <a:t>. Наличие такого языка значительно упростит разработку ПО и повысит качество разрабатываемого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2545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Требования </a:t>
            </a:r>
            <a:r>
              <a:rPr lang="ru-RU" dirty="0"/>
              <a:t>к работе:</a:t>
            </a:r>
          </a:p>
          <a:p>
            <a:r>
              <a:rPr lang="ru-RU" dirty="0" smtClean="0"/>
              <a:t>Язык </a:t>
            </a:r>
            <a:r>
              <a:rPr lang="ru-RU" dirty="0"/>
              <a:t>должен позволять пользователям описывать инструкции для тестовых сценариев в свободной форме.</a:t>
            </a:r>
          </a:p>
          <a:p>
            <a:r>
              <a:rPr lang="ru-RU" dirty="0" smtClean="0"/>
              <a:t>Синтаксис </a:t>
            </a:r>
            <a:r>
              <a:rPr lang="ru-RU" dirty="0"/>
              <a:t>языка должен позволять описывать несколько тестовых сценариев в документе.</a:t>
            </a:r>
          </a:p>
          <a:p>
            <a:r>
              <a:rPr lang="ru-RU" dirty="0" smtClean="0"/>
              <a:t>Тестовые </a:t>
            </a:r>
            <a:r>
              <a:rPr lang="ru-RU" dirty="0"/>
              <a:t>сценарии должны выполняться в той очередности, в которой описаны в документе.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предоставить пользователю возможность работы с коммуникационными сетями автомобильных систем.</a:t>
            </a:r>
          </a:p>
          <a:p>
            <a:r>
              <a:rPr lang="ru-RU" dirty="0" smtClean="0"/>
              <a:t>Результаты </a:t>
            </a:r>
            <a:r>
              <a:rPr lang="ru-RU" dirty="0"/>
              <a:t>выполнения тестов должны сохраняться в файл.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реализовать обработчик ошибок.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Качество решения, представленного в данной работе должно быть проверено следующим образом:</a:t>
            </a:r>
          </a:p>
          <a:p>
            <a:r>
              <a:rPr lang="ru-RU" dirty="0" smtClean="0"/>
              <a:t>необходимо </a:t>
            </a:r>
            <a:r>
              <a:rPr lang="ru-RU" dirty="0"/>
              <a:t>провести опрос среди потенциальных пользователей языка для выявления степени удобства </a:t>
            </a:r>
            <a:r>
              <a:rPr lang="ru-RU" dirty="0" smtClean="0"/>
              <a:t>использования </a:t>
            </a:r>
            <a:r>
              <a:rPr lang="ru-RU" dirty="0"/>
              <a:t>синтаксиса.</a:t>
            </a:r>
          </a:p>
          <a:p>
            <a:r>
              <a:rPr lang="ru-RU" dirty="0" smtClean="0"/>
              <a:t>выполнить </a:t>
            </a:r>
            <a:r>
              <a:rPr lang="ru-RU" dirty="0"/>
              <a:t>тестирование реализации языка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языка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33" y="2258276"/>
            <a:ext cx="7500827" cy="32238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0677-FD44-493F-9950-230061FFD32D}" type="slidenum">
              <a:rPr lang="ru-RU" i="1" smtClean="0"/>
              <a:t>9</a:t>
            </a:fld>
            <a:endParaRPr lang="ru-RU" i="1"/>
          </a:p>
        </p:txBody>
      </p:sp>
      <p:sp>
        <p:nvSpPr>
          <p:cNvPr id="5" name="Прямоугольник 4"/>
          <p:cNvSpPr/>
          <p:nvPr/>
        </p:nvSpPr>
        <p:spPr>
          <a:xfrm>
            <a:off x="-274320" y="-230832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/>
              <a:t>Описание решения (если надо, можно привести какую-то информацию об используемых методах, моделях и алгоритмах, но акцент должен быть сделал на Вашем решении; если приводятся какие-то общие сведения, слушатели должны четко понимать, зачем они нужны — в общем случае лучше сначала сформулировать идею Вашего решения, а потом уже сказать про какую-то теорию, если она необходима).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274320" y="6199632"/>
            <a:ext cx="11928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210</TotalTime>
  <Words>980</Words>
  <Application>Microsoft Office PowerPoint</Application>
  <PresentationFormat>Широкоэкранный</PresentationFormat>
  <Paragraphs>111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Разработка и реализация языка описания сценариев тестирования автомобильных систем</vt:lpstr>
      <vt:lpstr>Введение</vt:lpstr>
      <vt:lpstr>Тестирование «черного ящика»</vt:lpstr>
      <vt:lpstr>BDD &amp; DSL</vt:lpstr>
      <vt:lpstr>Формулировка задачи</vt:lpstr>
      <vt:lpstr>CCLD и CAPL</vt:lpstr>
      <vt:lpstr>Cucumber</vt:lpstr>
      <vt:lpstr>постановка задачи</vt:lpstr>
      <vt:lpstr>Разработка языка</vt:lpstr>
      <vt:lpstr>ANTLR4</vt:lpstr>
      <vt:lpstr>AST</vt:lpstr>
      <vt:lpstr>Реализация языка</vt:lpstr>
      <vt:lpstr>Диаграмма классов</vt:lpstr>
      <vt:lpstr>Тестирование интерпретатора</vt:lpstr>
      <vt:lpstr>Описание полученных результатов </vt:lpstr>
      <vt:lpstr>Результат опроса потенциальных пользователей</vt:lpstr>
      <vt:lpstr>Заключение</vt:lpstr>
      <vt:lpstr>Список литературы</vt:lpstr>
      <vt:lpstr>Спасибо за внимание!</vt:lpstr>
    </vt:vector>
  </TitlesOfParts>
  <Company>Luxoft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реализация языка описания сценариев тестирования автомобильных систем</dc:title>
  <dc:creator>Spaseeva, Anastasiia</dc:creator>
  <cp:lastModifiedBy>Spaseeva, Anastasiia</cp:lastModifiedBy>
  <cp:revision>18</cp:revision>
  <dcterms:created xsi:type="dcterms:W3CDTF">2019-06-17T01:21:23Z</dcterms:created>
  <dcterms:modified xsi:type="dcterms:W3CDTF">2019-06-17T23:18:03Z</dcterms:modified>
</cp:coreProperties>
</file>