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71" r:id="rId4"/>
    <p:sldId id="272" r:id="rId5"/>
    <p:sldId id="259" r:id="rId6"/>
    <p:sldId id="262" r:id="rId7"/>
    <p:sldId id="261" r:id="rId8"/>
    <p:sldId id="263" r:id="rId9"/>
    <p:sldId id="260" r:id="rId10"/>
    <p:sldId id="264" r:id="rId11"/>
    <p:sldId id="267" r:id="rId12"/>
    <p:sldId id="269" r:id="rId13"/>
    <p:sldId id="266" r:id="rId14"/>
    <p:sldId id="268" r:id="rId15"/>
    <p:sldId id="265" r:id="rId16"/>
    <p:sldId id="270" r:id="rId17"/>
    <p:sldId id="258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B36597B-D4BA-4D03-BB0E-B56D2CB48129}">
          <p14:sldIdLst>
            <p14:sldId id="256"/>
          </p14:sldIdLst>
        </p14:section>
        <p14:section name="Введение" id="{ABC5657D-B2CD-4967-9760-FE30DFFDADBD}">
          <p14:sldIdLst>
            <p14:sldId id="257"/>
            <p14:sldId id="271"/>
            <p14:sldId id="272"/>
          </p14:sldIdLst>
        </p14:section>
        <p14:section name="Формулировка решаемой задачи" id="{F41F6C40-B162-4DFC-A34E-17BA14469416}">
          <p14:sldIdLst>
            <p14:sldId id="259"/>
          </p14:sldIdLst>
        </p14:section>
        <p14:section name="аналоги" id="{CDB02F22-999C-415E-9AD6-9CCF82168808}">
          <p14:sldIdLst>
            <p14:sldId id="262"/>
            <p14:sldId id="261"/>
          </p14:sldIdLst>
        </p14:section>
        <p14:section name="Формальная постановка задачи" id="{C658AF04-98C1-431D-9B16-943414BDF4D5}">
          <p14:sldIdLst>
            <p14:sldId id="263"/>
            <p14:sldId id="260"/>
          </p14:sldIdLst>
        </p14:section>
        <p14:section name="Описание решения" id="{960513E7-81D1-4950-AD15-B683465F1117}">
          <p14:sldIdLst>
            <p14:sldId id="264"/>
            <p14:sldId id="267"/>
            <p14:sldId id="269"/>
          </p14:sldIdLst>
        </p14:section>
        <p14:section name="Результаты" id="{BDBD1419-9E01-48AB-831E-3C5C5F648A1D}">
          <p14:sldIdLst>
            <p14:sldId id="266"/>
            <p14:sldId id="268"/>
          </p14:sldIdLst>
        </p14:section>
        <p14:section name="Заключение" id="{20E32F91-1C79-4BC3-9FD4-FBA65BDC4AC0}">
          <p14:sldIdLst>
            <p14:sldId id="265"/>
            <p14:sldId id="270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DE3"/>
    <a:srgbClr val="53B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>
        <p:scale>
          <a:sx n="33" d="100"/>
          <a:sy n="33" d="100"/>
        </p:scale>
        <p:origin x="533" y="12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50893A-67EA-41C8-A2F8-3448B4341065}" type="datetimeFigureOut">
              <a:rPr lang="ru-RU" smtClean="0"/>
              <a:t>17.06.2019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C9319-CA78-41E2-B84F-3AA867E200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3029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4E3B6-72CB-4058-A25B-E330292D697E}" type="datetimeFigureOut">
              <a:rPr lang="ru-RU" smtClean="0"/>
              <a:t>17.06.2019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20320-9A63-49AD-8486-C17DAEB4E8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67341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20320-9A63-49AD-8486-C17DAEB4E8B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353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6BFB-7CA1-4523-987B-212D6E1DD8E8}" type="datetime1">
              <a:rPr lang="ru-RU" smtClean="0"/>
              <a:t>17.06.2019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1A40677-FD44-493F-9950-230061FFD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091770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6BFB-7CA1-4523-987B-212D6E1DD8E8}" type="datetime1">
              <a:rPr lang="ru-RU" smtClean="0"/>
              <a:t>17.06.2019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07698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6BFB-7CA1-4523-987B-212D6E1DD8E8}" type="datetime1">
              <a:rPr lang="ru-RU" smtClean="0"/>
              <a:t>17.06.2019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78282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6BFB-7CA1-4523-987B-212D6E1DD8E8}" type="datetime1">
              <a:rPr lang="ru-RU" smtClean="0"/>
              <a:t>17.06.2019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390290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30C6BFB-7CA1-4523-987B-212D6E1DD8E8}" type="datetime1">
              <a:rPr lang="ru-RU" smtClean="0"/>
              <a:t>17.06.2019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1A40677-FD44-493F-9950-230061FFD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473787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6BFB-7CA1-4523-987B-212D6E1DD8E8}" type="datetime1">
              <a:rPr lang="ru-RU" smtClean="0"/>
              <a:t>17.06.2019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12481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6BFB-7CA1-4523-987B-212D6E1DD8E8}" type="datetime1">
              <a:rPr lang="ru-RU" smtClean="0"/>
              <a:t>17.06.2019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598578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6BFB-7CA1-4523-987B-212D6E1DD8E8}" type="datetime1">
              <a:rPr lang="ru-RU" smtClean="0"/>
              <a:t>17.06.2019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630358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6BFB-7CA1-4523-987B-212D6E1DD8E8}" type="datetime1">
              <a:rPr lang="ru-RU" smtClean="0"/>
              <a:t>17.06.2019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1549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6BFB-7CA1-4523-987B-212D6E1DD8E8}" type="datetime1">
              <a:rPr lang="ru-RU" smtClean="0"/>
              <a:t>17.06.2019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24821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6BFB-7CA1-4523-987B-212D6E1DD8E8}" type="datetime1">
              <a:rPr lang="ru-RU" smtClean="0"/>
              <a:t>17.06.2019</a:t>
            </a:fld>
            <a:endParaRPr lang="ru-RU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79975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30C6BFB-7CA1-4523-987B-212D6E1DD8E8}" type="datetime1">
              <a:rPr lang="ru-RU" smtClean="0"/>
              <a:t>17.06.2019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1A40677-FD44-493F-9950-230061FFD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893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4400" dirty="0" smtClean="0">
                <a:effectLst/>
              </a:rPr>
              <a:t>Разработка и реализация языка описания сценариев тестирования автомобильных систем</a:t>
            </a:r>
            <a:endParaRPr lang="ru-RU" sz="44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761145"/>
              </p:ext>
            </p:extLst>
          </p:nvPr>
        </p:nvGraphicFramePr>
        <p:xfrm>
          <a:off x="914399" y="4037163"/>
          <a:ext cx="10230930" cy="20896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15465"/>
                <a:gridCol w="5115465"/>
              </a:tblGrid>
              <a:tr h="1069599"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solidFill>
                            <a:schemeClr val="tx1"/>
                          </a:solidFill>
                        </a:rPr>
                        <a:t>выполнил</a:t>
                      </a:r>
                    </a:p>
                    <a:p>
                      <a:r>
                        <a:rPr lang="ru-RU" sz="2800" dirty="0" smtClean="0">
                          <a:solidFill>
                            <a:schemeClr val="tx1"/>
                          </a:solidFill>
                        </a:rPr>
                        <a:t>студент гр. 43504/6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D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 smtClean="0">
                          <a:solidFill>
                            <a:schemeClr val="tx1"/>
                          </a:solidFill>
                          <a:effectLst/>
                        </a:rPr>
                        <a:t>А. А. </a:t>
                      </a:r>
                      <a:r>
                        <a:rPr lang="ru-RU" sz="2800" dirty="0" err="1" smtClean="0">
                          <a:solidFill>
                            <a:schemeClr val="tx1"/>
                          </a:solidFill>
                          <a:effectLst/>
                        </a:rPr>
                        <a:t>Спасеева</a:t>
                      </a:r>
                      <a:endParaRPr lang="en-US" sz="28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DE3"/>
                    </a:solidFill>
                  </a:tcPr>
                </a:tc>
              </a:tr>
              <a:tr h="1020057"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solidFill>
                            <a:schemeClr val="tx1"/>
                          </a:solidFill>
                          <a:effectLst/>
                        </a:rPr>
                        <a:t>руководитель </a:t>
                      </a:r>
                    </a:p>
                    <a:p>
                      <a:r>
                        <a:rPr lang="ru-RU" sz="2800" dirty="0" smtClean="0">
                          <a:solidFill>
                            <a:schemeClr val="tx1"/>
                          </a:solidFill>
                          <a:effectLst/>
                        </a:rPr>
                        <a:t>к.т.н., доцент</a:t>
                      </a:r>
                      <a:r>
                        <a:rPr lang="en-US" sz="28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D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 smtClean="0">
                          <a:solidFill>
                            <a:schemeClr val="tx1"/>
                          </a:solidFill>
                          <a:effectLst/>
                        </a:rPr>
                        <a:t>А. В. </a:t>
                      </a:r>
                      <a:r>
                        <a:rPr lang="ru-RU" sz="2800" dirty="0" err="1" smtClean="0">
                          <a:solidFill>
                            <a:schemeClr val="tx1"/>
                          </a:solidFill>
                          <a:effectLst/>
                        </a:rPr>
                        <a:t>Самочадин</a:t>
                      </a:r>
                      <a:endParaRPr lang="ru-RU" sz="28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DE3"/>
                    </a:solidFill>
                  </a:tcPr>
                </a:tc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-66136" y="698613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Данная выпускная </a:t>
            </a:r>
            <a:r>
              <a:rPr lang="ru-RU" dirty="0"/>
              <a:t>квалификационная работа посвящена разработке языка описания сценариев тестирования автомобильных систем. </a:t>
            </a:r>
          </a:p>
        </p:txBody>
      </p:sp>
    </p:spTree>
    <p:extLst>
      <p:ext uri="{BB962C8B-B14F-4D97-AF65-F5344CB8AC3E}">
        <p14:creationId xmlns:p14="http://schemas.microsoft.com/office/powerpoint/2010/main" val="204329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Описание решения (если надо, можно привести какую-то информацию об используемых методах, моделях и алгоритмах, но акцент должен быть сделал на Вашем решении; если приводятся какие-то общие сведения, слушатели должны четко понимать, зачем они нужны — в общем случае лучше сначала сформулировать идею Вашего решения, а потом уже сказать про какую-то теорию, если она необходима).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49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62" y="1167507"/>
            <a:ext cx="10779754" cy="548818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586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классов</a:t>
            </a:r>
            <a:endParaRPr lang="ru-RU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9" y="2205779"/>
            <a:ext cx="8873067" cy="424760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316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Описание полученных результатов 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171700"/>
            <a:ext cx="5449110" cy="22987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621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Результат опроса потенциальных пользователей</a:t>
            </a:r>
            <a:endParaRPr lang="ru-RU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468" y="2777065"/>
            <a:ext cx="5748302" cy="293125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14</a:t>
            </a:fld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7162800" y="2599775"/>
            <a:ext cx="487679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effectLst/>
              </a:rPr>
              <a:t>В качестве респондентов было выбрано 16 человек, занимающихся тестированием программного обеспечения автомобильных систем в компании </a:t>
            </a:r>
          </a:p>
          <a:p>
            <a:pPr algn="just"/>
            <a:r>
              <a:rPr lang="ru-RU" sz="2800" dirty="0" smtClean="0">
                <a:effectLst/>
              </a:rPr>
              <a:t>«</a:t>
            </a:r>
            <a:r>
              <a:rPr lang="ru-RU" sz="2800" dirty="0" err="1" smtClean="0">
                <a:effectLst/>
              </a:rPr>
              <a:t>Люксофт</a:t>
            </a:r>
            <a:r>
              <a:rPr lang="ru-RU" sz="2800" dirty="0" smtClean="0">
                <a:effectLst/>
              </a:rPr>
              <a:t> </a:t>
            </a:r>
            <a:r>
              <a:rPr lang="ru-RU" sz="2800" dirty="0" err="1" smtClean="0">
                <a:effectLst/>
              </a:rPr>
              <a:t>профешнл</a:t>
            </a:r>
            <a:r>
              <a:rPr lang="ru-RU" sz="2800" dirty="0" smtClean="0">
                <a:effectLst/>
              </a:rPr>
              <a:t>».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87472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81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литературы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4572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307431" y="2277979"/>
            <a:ext cx="10756231" cy="1882942"/>
          </a:xfrm>
        </p:spPr>
        <p:txBody>
          <a:bodyPr>
            <a:normAutofit fontScale="90000"/>
          </a:bodyPr>
          <a:lstStyle/>
          <a:p>
            <a:r>
              <a:rPr lang="ru-RU" sz="8000" dirty="0" smtClean="0"/>
              <a:t>Спасибо за внимание!</a:t>
            </a:r>
            <a:endParaRPr lang="ru-RU" sz="8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1816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368438"/>
            <a:ext cx="7724004" cy="90434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2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28736" y="-361851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С развитием автомобильной промышленности тестирование автомобильных систем стало неотъемлемой частью жизненного цикла разработки программного и аппаратного обеспечения транспортных средств. 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28736" y="-2226162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Современные автомобили имеют несколько блоков </a:t>
            </a:r>
            <a:r>
              <a:rPr lang="ru-RU" dirty="0" smtClean="0"/>
              <a:t>управления, </a:t>
            </a:r>
            <a:r>
              <a:rPr lang="ru-RU" dirty="0"/>
              <a:t>связанных между собой внутри машинной сетью. Эти блоки взаимодействуют между собой через стандартные шинные архитектуры CAN, </a:t>
            </a:r>
            <a:r>
              <a:rPr lang="ru-RU" dirty="0" err="1"/>
              <a:t>FlexRay</a:t>
            </a:r>
            <a:r>
              <a:rPr lang="ru-RU" dirty="0"/>
              <a:t>, LIN и </a:t>
            </a:r>
            <a:r>
              <a:rPr lang="ru-RU" dirty="0" err="1"/>
              <a:t>Ethernet</a:t>
            </a:r>
            <a:r>
              <a:rPr lang="ru-RU" dirty="0"/>
              <a:t>. С развитием техники количество ECU в автомобильных системах стремительно растет, что приводит к созданию сложных структур сетей.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424736" y="-3656941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Для тестирования </a:t>
            </a:r>
            <a:r>
              <a:rPr lang="ru-RU" dirty="0"/>
              <a:t>автомобильных систем, необходимо хорошо понимать, как устроен автомобиль в целом и его составляющие по отдельности. Однако представления о системе у инженеров и менеджеров зачастую очень сильно расходятся. Взаимодействие участников бизнес процесса, а именно заказчика, бизнес-аналитика, менеджера, разработчика и </a:t>
            </a:r>
            <a:r>
              <a:rPr lang="ru-RU" dirty="0" err="1"/>
              <a:t>тестировщика</a:t>
            </a:r>
            <a:r>
              <a:rPr lang="ru-RU" dirty="0"/>
              <a:t>, является неотъемлемой частью гибкой методологии разработки ПО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28736" y="7215711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Зачастую заказчики и </a:t>
            </a:r>
            <a:r>
              <a:rPr lang="ru-RU" dirty="0"/>
              <a:t>аналитики не имеют достаточных знаний в языках программирования общего назначения, либо использование этих языков не удобно из-за большого количества не относящихся к решаемой задаче деталей (управление памятью, низкоуровневые управляющие конструкции и так далее). Для решения этой проблемы возникла идея </a:t>
            </a:r>
            <a:r>
              <a:rPr lang="ru-RU" dirty="0" smtClean="0"/>
              <a:t>создать </a:t>
            </a:r>
            <a:r>
              <a:rPr lang="ru-RU" dirty="0"/>
              <a:t>проблемно-ориентированные </a:t>
            </a:r>
            <a:r>
              <a:rPr lang="ru-RU" dirty="0" smtClean="0"/>
              <a:t>языки, </a:t>
            </a:r>
            <a:r>
              <a:rPr lang="ru-RU" dirty="0"/>
              <a:t>позволяющие в </a:t>
            </a:r>
            <a:r>
              <a:rPr lang="ru-RU" dirty="0" smtClean="0"/>
              <a:t>области автомобильной промышленности использовать </a:t>
            </a:r>
            <a:r>
              <a:rPr lang="ru-RU" dirty="0"/>
              <a:t>специфичные обозначения и термины. </a:t>
            </a:r>
            <a:r>
              <a:rPr lang="ru-RU" dirty="0" smtClean="0"/>
              <a:t>Такой язык обеспечит </a:t>
            </a:r>
            <a:r>
              <a:rPr lang="ru-RU" dirty="0"/>
              <a:t>пользователям возможность коротко и четко сформулировать задачу и </a:t>
            </a:r>
            <a:r>
              <a:rPr lang="ru-RU" dirty="0" smtClean="0"/>
              <a:t>позволит уменьшить количество тестовой документации.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736" y="1393213"/>
            <a:ext cx="55499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99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</a:t>
            </a:r>
            <a:br>
              <a:rPr lang="ru-RU" dirty="0" smtClean="0"/>
            </a:br>
            <a:r>
              <a:rPr lang="ru-RU" dirty="0" smtClean="0"/>
              <a:t>«черного ящика»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986" y="2868825"/>
            <a:ext cx="7482685" cy="3112875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3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353291" y="5981700"/>
            <a:ext cx="8125691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/>
            </a:r>
            <a:br>
              <a:rPr lang="ru-RU" dirty="0"/>
            </a:br>
            <a:endParaRPr lang="ru-RU" dirty="0"/>
          </a:p>
          <a:p>
            <a:r>
              <a:rPr lang="ru-RU" dirty="0"/>
              <a:t/>
            </a:r>
            <a:br>
              <a:rPr lang="ru-RU" dirty="0"/>
            </a:br>
            <a:endParaRPr lang="ru-RU" dirty="0"/>
          </a:p>
          <a:p>
            <a:r>
              <a:rPr lang="ru-RU" dirty="0"/>
              <a:t>Одно и то же оборудование, разрабатываемое для разных автомобильных компаний с различной внутренней архитектурой программного обеспечения при тестировании ПО может рассматриваться в качестве «черного ящика». Данное понятие предложил У.Р. Эшби в своей книге «Введение в кибернетику</a:t>
            </a:r>
            <a:r>
              <a:rPr lang="ru-RU" dirty="0" smtClean="0"/>
              <a:t>». </a:t>
            </a:r>
            <a:r>
              <a:rPr lang="ru-RU" dirty="0"/>
              <a:t>Под черным ящиком подразумевается объект исследования, внутреннее устройство которого неизвестно. В кибернетических системах оно помогает изучать поведение систем, абстрагируясь от их внутреннего устройства. Такое тестирование называется поведенческим. В этом случае проверяется функциональное поведение объекта с точки зрения внешнего мира. Под этой стратегией понимается создание тестов для тестового набора, основанных на технических требованиях и их спецификациях. Фактически, при поведенческом тестировании известно какой результат должен быть при определенном наборе данных, которые подаются на вход. Проанализировав требования и спецификации </a:t>
            </a:r>
            <a:r>
              <a:rPr lang="ru-RU" dirty="0" err="1"/>
              <a:t>тестировщик</a:t>
            </a:r>
            <a:r>
              <a:rPr lang="ru-RU" dirty="0"/>
              <a:t> может легко определить набор тестовых сценариев для проверки различной функциональности тестируемой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146815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BDD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марте 2006 года Д. </a:t>
            </a:r>
            <a:r>
              <a:rPr lang="ru-RU" dirty="0" err="1"/>
              <a:t>Норт</a:t>
            </a:r>
            <a:r>
              <a:rPr lang="ru-RU" dirty="0"/>
              <a:t> предложил </a:t>
            </a:r>
            <a:r>
              <a:rPr lang="ru-RU" dirty="0" smtClean="0"/>
              <a:t>методологию</a:t>
            </a:r>
            <a:r>
              <a:rPr lang="en-US" dirty="0" smtClean="0"/>
              <a:t> </a:t>
            </a:r>
            <a:r>
              <a:rPr lang="ru-RU" dirty="0" smtClean="0"/>
              <a:t> </a:t>
            </a:r>
            <a:r>
              <a:rPr lang="ru-RU" dirty="0"/>
              <a:t>BDD (</a:t>
            </a:r>
            <a:r>
              <a:rPr lang="ru-RU" dirty="0" err="1"/>
              <a:t>behaviour-driven</a:t>
            </a:r>
            <a:r>
              <a:rPr lang="ru-RU" dirty="0"/>
              <a:t> </a:t>
            </a:r>
            <a:r>
              <a:rPr lang="ru-RU" dirty="0" err="1"/>
              <a:t>development</a:t>
            </a:r>
            <a:r>
              <a:rPr lang="ru-RU" dirty="0"/>
              <a:t>), основанную на гибкой методологии разработки.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Идея</a:t>
            </a:r>
            <a:r>
              <a:rPr lang="en-US" dirty="0" smtClean="0"/>
              <a:t>: </a:t>
            </a:r>
            <a:r>
              <a:rPr lang="ru-RU" dirty="0" smtClean="0"/>
              <a:t>в процессе </a:t>
            </a:r>
            <a:r>
              <a:rPr lang="ru-RU" dirty="0"/>
              <a:t>написания требования для разрабатываемого ПО аналитики должны описать тестовые сценарии таким образом, чтобы их смог понять и разработчик, и </a:t>
            </a:r>
            <a:r>
              <a:rPr lang="ru-RU" dirty="0" err="1"/>
              <a:t>тестировщик</a:t>
            </a:r>
            <a:r>
              <a:rPr lang="ru-RU" dirty="0"/>
              <a:t>, и заказчик.</a:t>
            </a:r>
            <a:endParaRPr lang="en-US" dirty="0"/>
          </a:p>
          <a:p>
            <a:r>
              <a:rPr lang="ru-RU" dirty="0"/>
              <a:t>Почти в то же время Эрик Эванс опубликовал книгу «Предметно-ориентированное проектирование</a:t>
            </a:r>
            <a:r>
              <a:rPr lang="ru-RU" dirty="0" smtClean="0"/>
              <a:t>», </a:t>
            </a:r>
            <a:r>
              <a:rPr lang="ru-RU" dirty="0"/>
              <a:t>в которой описал набор принципов и схем, направленных на создание оптимальных систем объектов.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Для </a:t>
            </a:r>
            <a:r>
              <a:rPr lang="ru-RU" dirty="0"/>
              <a:t>бизнеса удобно смоделировать систему, в которой будет определен единый язык (</a:t>
            </a:r>
            <a:r>
              <a:rPr lang="ru-RU" dirty="0" err="1"/>
              <a:t>Domain</a:t>
            </a:r>
            <a:r>
              <a:rPr lang="ru-RU" dirty="0"/>
              <a:t> </a:t>
            </a:r>
            <a:r>
              <a:rPr lang="ru-RU" dirty="0" err="1"/>
              <a:t>specific</a:t>
            </a:r>
            <a:r>
              <a:rPr lang="ru-RU" dirty="0"/>
              <a:t> </a:t>
            </a:r>
            <a:r>
              <a:rPr lang="ru-RU" dirty="0" err="1"/>
              <a:t>language</a:t>
            </a:r>
            <a:r>
              <a:rPr lang="ru-RU" dirty="0"/>
              <a:t>), основанный на бизнес области, такой, что бизнес словарь смогут использовать как менеджеры так и инженеры.</a:t>
            </a:r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90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Формулировка решаемой </a:t>
            </a:r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/>
              <a:t>Необходимо разработать проблемно-ориентированный язык (</a:t>
            </a:r>
            <a:r>
              <a:rPr lang="en-US" sz="3200" dirty="0" smtClean="0"/>
              <a:t>DSL</a:t>
            </a:r>
            <a:r>
              <a:rPr lang="ru-RU" sz="3200" dirty="0" smtClean="0"/>
              <a:t>) </a:t>
            </a:r>
            <a:r>
              <a:rPr lang="ru-RU" sz="3200" dirty="0"/>
              <a:t>для функционального тестирования автомобильных систем, который </a:t>
            </a:r>
            <a:r>
              <a:rPr lang="ru-RU" sz="3200" dirty="0" smtClean="0"/>
              <a:t>позволит использовать методологию </a:t>
            </a:r>
            <a:r>
              <a:rPr lang="ru-RU" sz="3200" dirty="0"/>
              <a:t>«</a:t>
            </a:r>
            <a:r>
              <a:rPr lang="ru-RU" sz="3200" dirty="0" smtClean="0"/>
              <a:t>разработки </a:t>
            </a:r>
            <a:r>
              <a:rPr lang="ru-RU" sz="3200" dirty="0"/>
              <a:t>через поведение</a:t>
            </a:r>
            <a:r>
              <a:rPr lang="ru-RU" sz="3200" dirty="0" smtClean="0"/>
              <a:t>» </a:t>
            </a:r>
            <a:r>
              <a:rPr lang="en-US" sz="3200" dirty="0" smtClean="0"/>
              <a:t>(BDD)</a:t>
            </a:r>
            <a:r>
              <a:rPr lang="ru-RU" sz="3200" dirty="0" smtClean="0"/>
              <a:t>, а так же предоставит </a:t>
            </a:r>
            <a:r>
              <a:rPr lang="ru-RU" sz="3200" dirty="0"/>
              <a:t>функционал, необходимый для симуляции работы автомобильных сетей.</a:t>
            </a:r>
            <a:endParaRPr lang="ru-RU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68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CCLD </a:t>
            </a:r>
            <a:r>
              <a:rPr lang="ru-RU" dirty="0" smtClean="0"/>
              <a:t>и </a:t>
            </a:r>
            <a:r>
              <a:rPr lang="en-US" dirty="0" smtClean="0"/>
              <a:t>CAPL</a:t>
            </a:r>
            <a:endParaRPr lang="ru-RU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23" y="2399581"/>
            <a:ext cx="5420777" cy="282876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6</a:t>
            </a:fld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1371600" y="-170626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Один-два сводных слайда с информацией о том, как другие люди решают такую задачу, какие готовые решения уже есть</a:t>
            </a:r>
            <a:endParaRPr lang="ru-RU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733" y="2399581"/>
            <a:ext cx="5527040" cy="405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79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Cucumber</a:t>
            </a:r>
            <a:endParaRPr lang="ru-RU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96" y="1740108"/>
            <a:ext cx="5792008" cy="327705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7</a:t>
            </a:fld>
            <a:endParaRPr lang="ru-R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018" y="5053016"/>
            <a:ext cx="6487430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56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Формальная постановка задачи: что конкретно должно было быть сделано, какие требования предъявляются к решению, какие критерии качества используются.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98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99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Дерево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Дерево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Дерево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106</TotalTime>
  <Words>567</Words>
  <Application>Microsoft Office PowerPoint</Application>
  <PresentationFormat>Широкоэкранный</PresentationFormat>
  <Paragraphs>54</Paragraphs>
  <Slides>17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Calibri</vt:lpstr>
      <vt:lpstr>Cambria</vt:lpstr>
      <vt:lpstr>Rockwell</vt:lpstr>
      <vt:lpstr>Rockwell Condensed</vt:lpstr>
      <vt:lpstr>Wingdings</vt:lpstr>
      <vt:lpstr>Дерево</vt:lpstr>
      <vt:lpstr>Разработка и реализация языка описания сценариев тестирования автомобильных систем</vt:lpstr>
      <vt:lpstr>Введение</vt:lpstr>
      <vt:lpstr>Тестирование «черного ящика»</vt:lpstr>
      <vt:lpstr>BDD</vt:lpstr>
      <vt:lpstr>Формулировка решаемой задачи</vt:lpstr>
      <vt:lpstr>CCLD и CAPL</vt:lpstr>
      <vt:lpstr>Cucumber</vt:lpstr>
      <vt:lpstr>Формальная постановка задачи: что конкретно должно было быть сделано, какие требования предъявляются к решению, какие критерии качества используются.</vt:lpstr>
      <vt:lpstr>Презентация PowerPoint</vt:lpstr>
      <vt:lpstr>Описание решения (если надо, можно привести какую-то информацию об используемых методах, моделях и алгоритмах, но акцент должен быть сделал на Вашем решении; если приводятся какие-то общие сведения, слушатели должны четко понимать, зачем они нужны — в общем случае лучше сначала сформулировать идею Вашего решения, а потом уже сказать про какую-то теорию, если она необходима).</vt:lpstr>
      <vt:lpstr>Презентация PowerPoint</vt:lpstr>
      <vt:lpstr>Диаграмма классов</vt:lpstr>
      <vt:lpstr>Описание полученных результатов </vt:lpstr>
      <vt:lpstr>Результат опроса потенциальных пользователей</vt:lpstr>
      <vt:lpstr>Заключение</vt:lpstr>
      <vt:lpstr>Список литературы</vt:lpstr>
      <vt:lpstr>Спасибо за внимание!</vt:lpstr>
    </vt:vector>
  </TitlesOfParts>
  <Company>Luxoft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 реализация языка описания сценариев тестирования автомобильных систем</dc:title>
  <dc:creator>Spaseeva, Anastasiia</dc:creator>
  <cp:lastModifiedBy>Spaseeva, Anastasiia</cp:lastModifiedBy>
  <cp:revision>9</cp:revision>
  <dcterms:created xsi:type="dcterms:W3CDTF">2019-06-17T01:21:23Z</dcterms:created>
  <dcterms:modified xsi:type="dcterms:W3CDTF">2019-06-17T21:34:26Z</dcterms:modified>
</cp:coreProperties>
</file>