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9" r:id="rId4"/>
    <p:sldId id="259" r:id="rId5"/>
    <p:sldId id="262" r:id="rId6"/>
    <p:sldId id="280" r:id="rId7"/>
    <p:sldId id="263" r:id="rId8"/>
    <p:sldId id="278" r:id="rId9"/>
    <p:sldId id="264" r:id="rId10"/>
    <p:sldId id="275" r:id="rId11"/>
    <p:sldId id="267" r:id="rId12"/>
    <p:sldId id="273" r:id="rId13"/>
    <p:sldId id="277" r:id="rId14"/>
    <p:sldId id="276" r:id="rId15"/>
    <p:sldId id="266" r:id="rId16"/>
    <p:sldId id="268" r:id="rId17"/>
    <p:sldId id="265" r:id="rId18"/>
    <p:sldId id="270" r:id="rId19"/>
    <p:sldId id="25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36597B-D4BA-4D03-BB0E-B56D2CB48129}">
          <p14:sldIdLst>
            <p14:sldId id="256"/>
          </p14:sldIdLst>
        </p14:section>
        <p14:section name="Введение" id="{ABC5657D-B2CD-4967-9760-FE30DFFDADBD}">
          <p14:sldIdLst>
            <p14:sldId id="257"/>
            <p14:sldId id="279"/>
          </p14:sldIdLst>
        </p14:section>
        <p14:section name="Формулировка решаемой задачи" id="{F41F6C40-B162-4DFC-A34E-17BA14469416}">
          <p14:sldIdLst>
            <p14:sldId id="259"/>
          </p14:sldIdLst>
        </p14:section>
        <p14:section name="аналоги" id="{CDB02F22-999C-415E-9AD6-9CCF82168808}">
          <p14:sldIdLst>
            <p14:sldId id="262"/>
            <p14:sldId id="280"/>
          </p14:sldIdLst>
        </p14:section>
        <p14:section name="Формальная постановка задачи" id="{C658AF04-98C1-431D-9B16-943414BDF4D5}">
          <p14:sldIdLst>
            <p14:sldId id="263"/>
          </p14:sldIdLst>
        </p14:section>
        <p14:section name="Описание решения" id="{960513E7-81D1-4950-AD15-B683465F1117}">
          <p14:sldIdLst>
            <p14:sldId id="278"/>
            <p14:sldId id="264"/>
            <p14:sldId id="275"/>
            <p14:sldId id="267"/>
            <p14:sldId id="273"/>
            <p14:sldId id="277"/>
          </p14:sldIdLst>
        </p14:section>
        <p14:section name="Результаты" id="{BDBD1419-9E01-48AB-831E-3C5C5F648A1D}">
          <p14:sldIdLst>
            <p14:sldId id="276"/>
            <p14:sldId id="266"/>
            <p14:sldId id="268"/>
          </p14:sldIdLst>
        </p14:section>
        <p14:section name="Заключение" id="{20E32F91-1C79-4BC3-9FD4-FBA65BDC4AC0}">
          <p14:sldIdLst>
            <p14:sldId id="265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5F9"/>
    <a:srgbClr val="EFEDE3"/>
    <a:srgbClr val="53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893A-67EA-41C8-A2F8-3448B4341065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9319-CA78-41E2-B84F-3AA867E20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0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4E3B6-72CB-4058-A25B-E330292D697E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0320-9A63-49AD-8486-C17DAEB4E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34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9177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769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828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029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0C6BFB-7CA1-4523-987B-212D6E1DD8E8}" type="datetime1">
              <a:rPr lang="ru-RU" smtClean="0"/>
              <a:t>18.06.2019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7378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248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18.06.2019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857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18.06.2019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035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18.06.2019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54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482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18.06.2019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997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0C6BFB-7CA1-4523-987B-212D6E1DD8E8}" type="datetime1">
              <a:rPr lang="ru-RU" smtClean="0"/>
              <a:t>18.06.2019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>Разработка и реализация языка описания сценариев тестирования автомобильных систем</a:t>
            </a:r>
            <a:endParaRPr lang="ru-RU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61145"/>
              </p:ext>
            </p:extLst>
          </p:nvPr>
        </p:nvGraphicFramePr>
        <p:xfrm>
          <a:off x="914399" y="4037163"/>
          <a:ext cx="10230930" cy="2089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5465"/>
                <a:gridCol w="5115465"/>
              </a:tblGrid>
              <a:tr h="1069599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выполнил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студент гр. 43504/6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А.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Спасеева</a:t>
                      </a:r>
                      <a:endParaRPr lang="en-US" sz="2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  <a:tr h="1020057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руководитель 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к.т.н., доцент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В.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Самочадин</a:t>
                      </a:r>
                      <a:endParaRPr lang="ru-RU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66136" y="6986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Данная выпускная </a:t>
            </a:r>
            <a:r>
              <a:rPr lang="ru-RU" dirty="0"/>
              <a:t>квалификационная работа посвящена разработке языка описания сценариев тестирования автомобильных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20432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299960" y="1645920"/>
            <a:ext cx="38282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Для реализации языка было выбрано «еще одно средство распознавания языков» ANTLR4 (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Tool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Recognition</a:t>
            </a:r>
            <a:r>
              <a:rPr lang="ru-RU" dirty="0"/>
              <a:t>). Это генератор нисходящих анализаторов для формальных языков. Он преобразует контекстно-свободную грамматику в форме РБНФ в программу на </a:t>
            </a:r>
            <a:r>
              <a:rPr lang="ru-RU" dirty="0" err="1" smtClean="0"/>
              <a:t>Java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7" y="2093976"/>
            <a:ext cx="6450771" cy="43613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57" y="5074921"/>
            <a:ext cx="4280481" cy="13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464298" y="1847069"/>
            <a:ext cx="4428226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/>
              <a:t>@</a:t>
            </a:r>
            <a:r>
              <a:rPr lang="ru-RU" b="1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did</a:t>
            </a:r>
            <a:endParaRPr lang="en-US" dirty="0" smtClean="0"/>
          </a:p>
          <a:p>
            <a:r>
              <a:rPr lang="ru-RU" dirty="0" smtClean="0"/>
              <a:t> 0xF101</a:t>
            </a:r>
            <a:r>
              <a:rPr lang="en-US" dirty="0" smtClean="0"/>
              <a:t> </a:t>
            </a:r>
            <a:r>
              <a:rPr lang="ru-RU" dirty="0" smtClean="0"/>
              <a:t>(Req_NVRAM1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[2E F1 01 00 01 A5]</a:t>
            </a:r>
          </a:p>
          <a:p>
            <a:r>
              <a:rPr lang="ru-RU" b="1" dirty="0"/>
              <a:t>@</a:t>
            </a:r>
            <a:r>
              <a:rPr lang="ru-RU" b="1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[6E F1 01]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Repeat</a:t>
            </a:r>
            <a:r>
              <a:rPr lang="ru-RU" dirty="0"/>
              <a:t>[2][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[22 F1 01]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Pause</a:t>
            </a:r>
            <a:r>
              <a:rPr lang="ru-RU" dirty="0"/>
              <a:t> [100] </a:t>
            </a:r>
            <a:r>
              <a:rPr lang="ru-RU" dirty="0" err="1"/>
              <a:t>ms</a:t>
            </a:r>
            <a:endParaRPr lang="ru-RU" dirty="0"/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[62 F1 01 00 01 A5]</a:t>
            </a:r>
          </a:p>
          <a:p>
            <a:r>
              <a:rPr lang="ru-RU" dirty="0"/>
              <a:t>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8" y="1877160"/>
            <a:ext cx="7342930" cy="4247316"/>
          </a:xfrm>
        </p:spPr>
      </p:pic>
    </p:spTree>
    <p:extLst>
      <p:ext uri="{BB962C8B-B14F-4D97-AF65-F5344CB8AC3E}">
        <p14:creationId xmlns:p14="http://schemas.microsoft.com/office/powerpoint/2010/main" val="6758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2365248"/>
            <a:ext cx="11338560" cy="3898392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788920" y="4052586"/>
            <a:ext cx="7513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Рефлексия</a:t>
            </a:r>
            <a:r>
              <a:rPr lang="ru-RU" dirty="0"/>
              <a:t> (от лат. </a:t>
            </a:r>
            <a:r>
              <a:rPr lang="ru-RU" dirty="0" err="1"/>
              <a:t>reflexio</a:t>
            </a:r>
            <a:r>
              <a:rPr lang="ru-RU" dirty="0"/>
              <a:t> — обращение назад) — это механизм исследования данных о программе во время её выполнения. Рефлексия позволяет исследовать информацию о полях, методах и конструкторах классов. </a:t>
            </a:r>
            <a:endParaRPr lang="en-US" dirty="0"/>
          </a:p>
          <a:p>
            <a:r>
              <a:rPr lang="ru-RU" dirty="0"/>
              <a:t>Для реализации функционала симуляции автомобильных сетей используется универсальный программный интерфейс</a:t>
            </a:r>
            <a:r>
              <a:rPr lang="ru-RU" b="1" dirty="0"/>
              <a:t> </a:t>
            </a:r>
            <a:r>
              <a:rPr lang="en-US" b="1" dirty="0"/>
              <a:t>XL-Driver-Library</a:t>
            </a:r>
            <a:r>
              <a:rPr lang="en-US" dirty="0"/>
              <a:t>, </a:t>
            </a:r>
            <a:r>
              <a:rPr lang="ru-RU" dirty="0"/>
              <a:t>позволяющий получить доступ к интерфейсам аппаратных средств </a:t>
            </a:r>
            <a:r>
              <a:rPr lang="en-US" dirty="0"/>
              <a:t>Vector.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1790589"/>
            <a:ext cx="6597756" cy="21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 ошибок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01040" y="1823502"/>
            <a:ext cx="935736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dirty="0"/>
              <a:t>@</a:t>
            </a:r>
            <a:r>
              <a:rPr lang="ru-RU" sz="2400" b="1" dirty="0" err="1"/>
              <a:t>TestCase</a:t>
            </a:r>
            <a:r>
              <a:rPr lang="ru-RU" sz="2400" dirty="0"/>
              <a:t> </a:t>
            </a:r>
            <a:r>
              <a:rPr lang="ru-RU" sz="2400" dirty="0" err="1"/>
              <a:t>test</a:t>
            </a:r>
            <a:r>
              <a:rPr lang="ru-RU" sz="2400" dirty="0"/>
              <a:t> NVRAM </a:t>
            </a:r>
            <a:r>
              <a:rPr lang="ru-RU" sz="2400" dirty="0" err="1"/>
              <a:t>functionallity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 smtClean="0"/>
              <a:t>did</a:t>
            </a:r>
            <a:r>
              <a:rPr lang="ru-RU" sz="2400" dirty="0" smtClean="0"/>
              <a:t> 0xF101 (Req_NVRAM1)</a:t>
            </a:r>
            <a:endParaRPr lang="ru-RU" sz="2400" dirty="0"/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/>
              <a:t>on</a:t>
            </a:r>
            <a:endParaRPr lang="ru-RU" sz="2400" dirty="0"/>
          </a:p>
          <a:p>
            <a:r>
              <a:rPr lang="ru-RU" sz="2400" b="1" dirty="0"/>
              <a:t>@</a:t>
            </a:r>
            <a:r>
              <a:rPr lang="ru-RU" sz="2400" b="1" dirty="0" err="1"/>
              <a:t>Send</a:t>
            </a:r>
            <a:r>
              <a:rPr lang="ru-RU" sz="2400" dirty="0"/>
              <a:t> </a:t>
            </a:r>
            <a:r>
              <a:rPr lang="ru-RU" sz="2400" dirty="0" err="1"/>
              <a:t>request</a:t>
            </a:r>
            <a:r>
              <a:rPr lang="ru-RU" sz="2400" dirty="0"/>
              <a:t> [2E F1 01 00 01 A5]</a:t>
            </a:r>
          </a:p>
          <a:p>
            <a:r>
              <a:rPr lang="ru-RU" sz="2400" b="1" dirty="0"/>
              <a:t>@</a:t>
            </a:r>
            <a:r>
              <a:rPr lang="ru-RU" sz="2400" b="1" dirty="0" err="1"/>
              <a:t>Recieve</a:t>
            </a:r>
            <a:r>
              <a:rPr lang="ru-RU" sz="2400" dirty="0"/>
              <a:t> </a:t>
            </a:r>
            <a:r>
              <a:rPr lang="ru-RU" sz="2400" dirty="0" err="1"/>
              <a:t>response</a:t>
            </a:r>
            <a:r>
              <a:rPr lang="ru-RU" sz="2400" dirty="0"/>
              <a:t> [6E F1 01]</a:t>
            </a:r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 smtClean="0"/>
              <a:t>off</a:t>
            </a:r>
            <a:endParaRPr lang="ru-RU" sz="2400" dirty="0"/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/>
              <a:t>on</a:t>
            </a:r>
            <a:endParaRPr lang="ru-RU" sz="2400" dirty="0"/>
          </a:p>
          <a:p>
            <a:r>
              <a:rPr lang="ru-RU" sz="2400" b="1" i="1" u="sng" dirty="0"/>
              <a:t>@</a:t>
            </a:r>
            <a:r>
              <a:rPr lang="ru-RU" sz="2400" b="1" i="1" u="sng" dirty="0" err="1"/>
              <a:t>Repeat</a:t>
            </a:r>
            <a:r>
              <a:rPr lang="ru-RU" sz="2400" i="1" u="sng" dirty="0" smtClean="0">
                <a:solidFill>
                  <a:srgbClr val="C00000"/>
                </a:solidFill>
              </a:rPr>
              <a:t>[]</a:t>
            </a:r>
            <a:r>
              <a:rPr lang="ru-RU" sz="2400" i="1" u="sng" dirty="0" smtClean="0"/>
              <a:t>[</a:t>
            </a:r>
            <a:endParaRPr lang="ru-RU" sz="2400" i="1" u="sng" dirty="0"/>
          </a:p>
          <a:p>
            <a:r>
              <a:rPr lang="ru-RU" sz="2400" dirty="0"/>
              <a:t>    </a:t>
            </a:r>
            <a:r>
              <a:rPr lang="ru-RU" sz="2400" b="1" dirty="0"/>
              <a:t>@</a:t>
            </a:r>
            <a:r>
              <a:rPr lang="ru-RU" sz="2400" dirty="0" err="1"/>
              <a:t>Send</a:t>
            </a:r>
            <a:r>
              <a:rPr lang="ru-RU" sz="2400" dirty="0"/>
              <a:t> </a:t>
            </a:r>
            <a:r>
              <a:rPr lang="ru-RU" sz="2400" dirty="0" err="1"/>
              <a:t>request</a:t>
            </a:r>
            <a:r>
              <a:rPr lang="ru-RU" sz="2400" dirty="0"/>
              <a:t> [22 F1 01]</a:t>
            </a:r>
          </a:p>
          <a:p>
            <a:r>
              <a:rPr lang="ru-RU" sz="2400" dirty="0"/>
              <a:t>    </a:t>
            </a:r>
            <a:r>
              <a:rPr lang="ru-RU" sz="2400" b="1" dirty="0"/>
              <a:t>@</a:t>
            </a:r>
            <a:r>
              <a:rPr lang="ru-RU" sz="2400" dirty="0" err="1"/>
              <a:t>Pause</a:t>
            </a:r>
            <a:r>
              <a:rPr lang="ru-RU" sz="2400" dirty="0"/>
              <a:t> [100] </a:t>
            </a:r>
            <a:r>
              <a:rPr lang="ru-RU" sz="2400" dirty="0" err="1"/>
              <a:t>ms</a:t>
            </a:r>
            <a:endParaRPr lang="ru-RU" sz="2400" dirty="0"/>
          </a:p>
          <a:p>
            <a:r>
              <a:rPr lang="ru-RU" sz="2400" dirty="0"/>
              <a:t>    </a:t>
            </a:r>
            <a:r>
              <a:rPr lang="ru-RU" sz="2400" b="1" dirty="0"/>
              <a:t>@</a:t>
            </a:r>
            <a:r>
              <a:rPr lang="ru-RU" sz="2400" dirty="0" err="1"/>
              <a:t>Recieve</a:t>
            </a:r>
            <a:r>
              <a:rPr lang="ru-RU" sz="2400" dirty="0"/>
              <a:t> </a:t>
            </a:r>
            <a:r>
              <a:rPr lang="ru-RU" sz="2400" dirty="0" err="1"/>
              <a:t>response</a:t>
            </a:r>
            <a:r>
              <a:rPr lang="ru-RU" sz="2400" dirty="0"/>
              <a:t> [62 F1 01 00 01 A5]</a:t>
            </a:r>
          </a:p>
          <a:p>
            <a:r>
              <a:rPr lang="ru-RU" sz="2400" dirty="0"/>
              <a:t>]</a:t>
            </a:r>
          </a:p>
          <a:p>
            <a:r>
              <a:rPr lang="ru-RU" sz="2400" b="1" dirty="0"/>
              <a:t>@</a:t>
            </a:r>
            <a:r>
              <a:rPr lang="ru-RU" sz="2400" b="1" dirty="0" err="1"/>
              <a:t>Set</a:t>
            </a:r>
            <a:r>
              <a:rPr lang="ru-RU" sz="2400" dirty="0"/>
              <a:t> </a:t>
            </a:r>
            <a:r>
              <a:rPr lang="ru-RU" sz="2400" dirty="0" err="1"/>
              <a:t>ignition</a:t>
            </a:r>
            <a:r>
              <a:rPr lang="ru-RU" sz="2400" dirty="0"/>
              <a:t> </a:t>
            </a:r>
            <a:r>
              <a:rPr lang="ru-RU" sz="2400" dirty="0" err="1"/>
              <a:t>off</a:t>
            </a:r>
            <a:endParaRPr lang="ru-RU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12280" y="5277207"/>
            <a:ext cx="513892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9:9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']'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14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68" y="2212976"/>
            <a:ext cx="8442960" cy="40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Описание полученных результатов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6240" y="2093976"/>
            <a:ext cx="5151120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/>
              <a:t>@</a:t>
            </a:r>
            <a:r>
              <a:rPr lang="ru-RU" b="1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did</a:t>
            </a:r>
            <a:endParaRPr lang="en-US" dirty="0" smtClean="0"/>
          </a:p>
          <a:p>
            <a:r>
              <a:rPr lang="ru-RU" dirty="0" smtClean="0"/>
              <a:t> 0xF101</a:t>
            </a:r>
            <a:r>
              <a:rPr lang="en-US" dirty="0" smtClean="0"/>
              <a:t> </a:t>
            </a:r>
            <a:r>
              <a:rPr lang="ru-RU" dirty="0" smtClean="0"/>
              <a:t>(Req_NVRAM1)</a:t>
            </a:r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[2E F1 01 00 01 A5]</a:t>
            </a:r>
          </a:p>
          <a:p>
            <a:r>
              <a:rPr lang="ru-RU" b="1" dirty="0"/>
              <a:t>@</a:t>
            </a:r>
            <a:r>
              <a:rPr lang="ru-RU" b="1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[6E F1 01]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Repeat</a:t>
            </a:r>
            <a:r>
              <a:rPr lang="ru-RU" dirty="0"/>
              <a:t>[2][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[22 F1 01]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Pause</a:t>
            </a:r>
            <a:r>
              <a:rPr lang="ru-RU" dirty="0"/>
              <a:t> [100] </a:t>
            </a:r>
            <a:r>
              <a:rPr lang="ru-RU" dirty="0" err="1"/>
              <a:t>ms</a:t>
            </a:r>
            <a:endParaRPr lang="ru-RU" dirty="0"/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[62 F1 01 00 01 A5]</a:t>
            </a:r>
          </a:p>
          <a:p>
            <a:r>
              <a:rPr lang="ru-RU" dirty="0"/>
              <a:t>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86" y="3823418"/>
            <a:ext cx="6026150" cy="1655064"/>
          </a:xfrm>
          <a:prstGeom prst="rect">
            <a:avLst/>
          </a:prstGeom>
          <a:solidFill>
            <a:srgbClr val="D3F5F9"/>
          </a:solidFill>
        </p:spPr>
      </p:pic>
      <p:sp>
        <p:nvSpPr>
          <p:cNvPr id="8" name="Прямоугольник 7"/>
          <p:cNvSpPr/>
          <p:nvPr/>
        </p:nvSpPr>
        <p:spPr>
          <a:xfrm>
            <a:off x="5919986" y="3361753"/>
            <a:ext cx="3110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теста: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 опроса потенциальных пользователей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9" y="2773680"/>
            <a:ext cx="6861881" cy="34991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16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7162800" y="2599775"/>
            <a:ext cx="48767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effectLst/>
              </a:rPr>
              <a:t>В качестве респондентов было выбрано 1</a:t>
            </a:r>
            <a:r>
              <a:rPr lang="en-US" sz="2800" dirty="0" smtClean="0">
                <a:effectLst/>
              </a:rPr>
              <a:t>8</a:t>
            </a:r>
            <a:r>
              <a:rPr lang="ru-RU" sz="2800" dirty="0" smtClean="0">
                <a:effectLst/>
              </a:rPr>
              <a:t> человек, занимающихся тестированием программного обеспечения автомобильных систем в компании «</a:t>
            </a:r>
            <a:r>
              <a:rPr lang="en-US" sz="2800" dirty="0" err="1" smtClean="0">
                <a:effectLst/>
              </a:rPr>
              <a:t>Luxoft</a:t>
            </a:r>
            <a:r>
              <a:rPr lang="ru-RU" sz="2800" dirty="0" smtClean="0">
                <a:effectLst/>
              </a:rPr>
              <a:t>». 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3337560" y="66379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По мнению </a:t>
            </a:r>
            <a:r>
              <a:rPr lang="ru-RU" dirty="0" smtClean="0"/>
              <a:t>100% </a:t>
            </a:r>
            <a:r>
              <a:rPr lang="ru-RU" dirty="0"/>
              <a:t>респондентов, спецификации, описанные на разработанном языке достаточно понятны. При этом 13 из 18 опрошенных по возможности описывали бы тестовые сценарии на данном языке. </a:t>
            </a:r>
          </a:p>
        </p:txBody>
      </p:sp>
    </p:spTree>
    <p:extLst>
      <p:ext uri="{BB962C8B-B14F-4D97-AF65-F5344CB8AC3E}">
        <p14:creationId xmlns:p14="http://schemas.microsoft.com/office/powerpoint/2010/main" val="2874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проведенной работы был разработан и реализован язык описания сценариев тестирование программного обеспечения автомобильных систем. </a:t>
            </a:r>
          </a:p>
          <a:p>
            <a:r>
              <a:rPr lang="ru-RU" dirty="0"/>
              <a:t>Язык позволяет пользователям описывать инструкции для тестовых сценариев в свободной форме. </a:t>
            </a:r>
          </a:p>
          <a:p>
            <a:r>
              <a:rPr lang="ru-RU" dirty="0"/>
              <a:t>В одном документе можно описать несколько тестовых сценариев, выполняющихся поочередно в той последовательности, в которой были указаны в тестовой спецификации. </a:t>
            </a:r>
            <a:endParaRPr lang="ru-RU" dirty="0" smtClean="0"/>
          </a:p>
          <a:p>
            <a:r>
              <a:rPr lang="ru-RU" dirty="0" smtClean="0"/>
              <a:t>Данные</a:t>
            </a:r>
            <a:r>
              <a:rPr lang="ru-RU" dirty="0"/>
              <a:t>, полученные в результате выполнения теста сохраняются в отдельный файл. </a:t>
            </a:r>
          </a:p>
          <a:p>
            <a:r>
              <a:rPr lang="ru-RU" dirty="0"/>
              <a:t>Р</a:t>
            </a:r>
            <a:r>
              <a:rPr lang="ru-RU" dirty="0" smtClean="0"/>
              <a:t>азработанный </a:t>
            </a:r>
            <a:r>
              <a:rPr lang="ru-RU" dirty="0"/>
              <a:t>язык </a:t>
            </a:r>
            <a:r>
              <a:rPr lang="ru-RU" dirty="0" smtClean="0"/>
              <a:t>может быть использован </a:t>
            </a:r>
            <a:r>
              <a:rPr lang="ru-RU" dirty="0"/>
              <a:t>на производстве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7431" y="2277979"/>
            <a:ext cx="10756231" cy="1882942"/>
          </a:xfrm>
        </p:spPr>
        <p:txBody>
          <a:bodyPr>
            <a:normAutofit fontScale="90000"/>
          </a:bodyPr>
          <a:lstStyle/>
          <a:p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2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ru-RU" dirty="0"/>
              <a:t>С развитием автомобильной промышленности тестирование автомобильных систем стало неотъемлемой частью жизненного цикла разработки программного и аппаратного обеспечения транспортных средств. </a:t>
            </a:r>
            <a:endParaRPr lang="ru-RU" dirty="0" smtClean="0"/>
          </a:p>
          <a:p>
            <a:r>
              <a:rPr lang="ru-RU" dirty="0" smtClean="0"/>
              <a:t>ПО, </a:t>
            </a:r>
            <a:r>
              <a:rPr lang="ru-RU" dirty="0"/>
              <a:t>разрабатываемое для </a:t>
            </a:r>
            <a:r>
              <a:rPr lang="ru-RU" dirty="0" smtClean="0"/>
              <a:t>автомобильных систем, при </a:t>
            </a:r>
            <a:r>
              <a:rPr lang="ru-RU" dirty="0"/>
              <a:t>тестировании может рассматриваться в качестве «черного ящика</a:t>
            </a:r>
            <a:r>
              <a:rPr lang="ru-RU" dirty="0" smtClean="0"/>
              <a:t>». </a:t>
            </a:r>
            <a:r>
              <a:rPr lang="ru-RU" dirty="0"/>
              <a:t>Проанализировав требования и спецификации </a:t>
            </a:r>
            <a:r>
              <a:rPr lang="ru-RU" dirty="0" err="1"/>
              <a:t>тестировщик</a:t>
            </a:r>
            <a:r>
              <a:rPr lang="ru-RU" dirty="0"/>
              <a:t> </a:t>
            </a:r>
            <a:r>
              <a:rPr lang="ru-RU" dirty="0" smtClean="0"/>
              <a:t>определяет </a:t>
            </a:r>
            <a:r>
              <a:rPr lang="ru-RU" dirty="0"/>
              <a:t>набор тестовых сценариев для проверки различной функциональности тестируемой </a:t>
            </a:r>
            <a:r>
              <a:rPr lang="ru-RU" dirty="0" smtClean="0"/>
              <a:t>системы.</a:t>
            </a:r>
          </a:p>
          <a:p>
            <a:pPr lvl="0"/>
            <a:r>
              <a:rPr lang="ru-RU" dirty="0"/>
              <a:t>В марте 2006 года Дэн </a:t>
            </a:r>
            <a:r>
              <a:rPr lang="ru-RU" dirty="0" err="1"/>
              <a:t>Норт</a:t>
            </a:r>
            <a:r>
              <a:rPr lang="ru-RU" dirty="0"/>
              <a:t> предложил методологию «разработки через поведение» (</a:t>
            </a:r>
            <a:r>
              <a:rPr lang="ru-RU" dirty="0" err="1"/>
              <a:t>behaviour-driven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, BDD), основанную на гибкой методологии разработки. </a:t>
            </a:r>
          </a:p>
          <a:p>
            <a:pPr marL="274320" lvl="1" indent="0">
              <a:buNone/>
            </a:pPr>
            <a:r>
              <a:rPr lang="ru-RU" b="1" dirty="0"/>
              <a:t>Идея:</a:t>
            </a:r>
            <a:r>
              <a:rPr lang="ru-RU" dirty="0"/>
              <a:t> </a:t>
            </a:r>
            <a:r>
              <a:rPr lang="ru-RU" i="1" dirty="0"/>
              <a:t>в процессе написания требования для разрабатываемого ПО аналитики должны описать тестовые сценарии таким образом, чтобы их смог понять и разработчик, и </a:t>
            </a:r>
            <a:r>
              <a:rPr lang="ru-RU" i="1" dirty="0" err="1"/>
              <a:t>тестировщик</a:t>
            </a:r>
            <a:r>
              <a:rPr lang="ru-RU" i="1" dirty="0"/>
              <a:t>, и заказчик.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Зачастую заказчики и аналитики не имеют достаточных знаний в языках программирования общего назначения, либо использование этих языков не удобно из-за большого количества не относящихся к решаемой задаче деталей </a:t>
            </a:r>
          </a:p>
          <a:p>
            <a:pPr lvl="0"/>
            <a:r>
              <a:rPr lang="ru-RU" dirty="0"/>
              <a:t>Почти в то же время Эрик Эванс опубликовал книгу «Предметно-ориентированное проектирование», в которой описал  идею, что </a:t>
            </a:r>
            <a:r>
              <a:rPr lang="ru-RU" i="1" dirty="0"/>
              <a:t>для бизнеса удобно смоделировать систему, в которой будет определен единый язык (</a:t>
            </a:r>
            <a:r>
              <a:rPr lang="ru-RU" i="1" dirty="0" err="1"/>
              <a:t>Domain</a:t>
            </a:r>
            <a:r>
              <a:rPr lang="ru-RU" i="1" dirty="0"/>
              <a:t> </a:t>
            </a:r>
            <a:r>
              <a:rPr lang="ru-RU" i="1" dirty="0" err="1"/>
              <a:t>specific</a:t>
            </a:r>
            <a:r>
              <a:rPr lang="ru-RU" i="1" dirty="0"/>
              <a:t> </a:t>
            </a:r>
            <a:r>
              <a:rPr lang="ru-RU" i="1" dirty="0" err="1"/>
              <a:t>language</a:t>
            </a:r>
            <a:r>
              <a:rPr lang="ru-RU" i="1" dirty="0"/>
              <a:t>, </a:t>
            </a:r>
            <a:r>
              <a:rPr lang="en-US" i="1" dirty="0"/>
              <a:t>DSL</a:t>
            </a:r>
            <a:r>
              <a:rPr lang="ru-RU" i="1" dirty="0"/>
              <a:t>), основанный на бизнес области, такой, что бизнес словарь смогут использовать как менеджеры, так и инженеры.</a:t>
            </a:r>
          </a:p>
          <a:p>
            <a:r>
              <a:rPr lang="ru-RU" dirty="0"/>
              <a:t>Такой язык обеспечит пользователям возможность коротко и четко сформулировать задачу и позволит уменьшить количество тестовой документации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данный момент производители АС пытаются найти решение, предоставляющее возможность описывать тестовые сценарии </a:t>
            </a:r>
            <a:r>
              <a:rPr lang="ru-RU" dirty="0"/>
              <a:t>в форме, оговариваемой внутри </a:t>
            </a:r>
            <a:r>
              <a:rPr lang="ru-RU" dirty="0" smtClean="0"/>
              <a:t>команды, состоящей заказчика, аналитика, разработчика и </a:t>
            </a:r>
            <a:r>
              <a:rPr lang="ru-RU" dirty="0" err="1" smtClean="0"/>
              <a:t>тестировщика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0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Необходимо </a:t>
            </a:r>
            <a:r>
              <a:rPr lang="ru-RU" sz="3200" dirty="0"/>
              <a:t>разработать проблемно-ориентированный язык </a:t>
            </a:r>
            <a:r>
              <a:rPr lang="ru-RU" sz="3200" dirty="0" smtClean="0"/>
              <a:t>для </a:t>
            </a:r>
            <a:r>
              <a:rPr lang="ru-RU" sz="3200" dirty="0"/>
              <a:t>функционального тестирования автомобильных систем, который позволит использовать методологию «разработки через поведение</a:t>
            </a:r>
            <a:r>
              <a:rPr lang="ru-RU" sz="3200" dirty="0" smtClean="0"/>
              <a:t>», </a:t>
            </a:r>
            <a:r>
              <a:rPr lang="ru-RU" sz="3200" dirty="0"/>
              <a:t>предоставит функционал, необходимый для симуляции работы автомобильных сетей, а также позволит пользователям описывать инструкции сценариев в форме, оговариваемой внутри команды.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существующих инструментов тестирования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10" y="3619334"/>
            <a:ext cx="5420777" cy="28287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5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" y="2584104"/>
            <a:ext cx="5527040" cy="405380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313284" y="2003067"/>
            <a:ext cx="2776728" cy="70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CAPL</a:t>
            </a:r>
            <a:endParaRPr lang="ru-RU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48810" y="2503087"/>
            <a:ext cx="2776728" cy="70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CCDL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97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существующих инструментов тестирования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5075826"/>
            <a:ext cx="6487430" cy="1400370"/>
          </a:xfrm>
          <a:ln>
            <a:solidFill>
              <a:schemeClr val="tx1"/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60" y="2296465"/>
            <a:ext cx="5792008" cy="3277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64090" y="2513772"/>
            <a:ext cx="2776728" cy="70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Cucumber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1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Требования </a:t>
            </a:r>
            <a:r>
              <a:rPr lang="ru-RU" b="1" dirty="0"/>
              <a:t>к работе:</a:t>
            </a:r>
          </a:p>
          <a:p>
            <a:r>
              <a:rPr lang="ru-RU" dirty="0" smtClean="0"/>
              <a:t>Язык </a:t>
            </a:r>
            <a:r>
              <a:rPr lang="ru-RU" dirty="0"/>
              <a:t>должен позволять пользователям описывать инструкции для тестовых сценариев </a:t>
            </a:r>
            <a:r>
              <a:rPr lang="ru-RU" dirty="0" smtClean="0"/>
              <a:t>в форме</a:t>
            </a:r>
            <a:r>
              <a:rPr lang="ru-RU" dirty="0"/>
              <a:t>, оговариваемой внутри бизнес-команды.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Синтаксис </a:t>
            </a:r>
            <a:r>
              <a:rPr lang="ru-RU" dirty="0"/>
              <a:t>языка должен позволять описывать несколько тестовых сценариев в документе.</a:t>
            </a:r>
          </a:p>
          <a:p>
            <a:r>
              <a:rPr lang="ru-RU" dirty="0" smtClean="0"/>
              <a:t>Тестовые </a:t>
            </a:r>
            <a:r>
              <a:rPr lang="ru-RU" dirty="0"/>
              <a:t>сценарии должны выполняться в той очередности, в которой описаны в документе.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предоставить пользователю возможность работы с </a:t>
            </a:r>
            <a:r>
              <a:rPr lang="ru-RU" dirty="0" smtClean="0"/>
              <a:t>шинами </a:t>
            </a:r>
            <a:r>
              <a:rPr lang="en-US" dirty="0" smtClean="0"/>
              <a:t>CAN </a:t>
            </a:r>
            <a:r>
              <a:rPr lang="ru-RU" dirty="0" smtClean="0"/>
              <a:t>и </a:t>
            </a:r>
            <a:r>
              <a:rPr lang="en-US" dirty="0" err="1" smtClean="0"/>
              <a:t>FlexRay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Результаты </a:t>
            </a:r>
            <a:r>
              <a:rPr lang="ru-RU" dirty="0"/>
              <a:t>выполнения тестов должны сохраняться в файл.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реализовать обработчик ошибок.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b="1" dirty="0"/>
              <a:t>Качество решения, представленного в данной работе должно быть проверено следующим образом: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провести опрос среди потенциальных пользователей языка для выявления степени удобства </a:t>
            </a:r>
            <a:r>
              <a:rPr lang="ru-RU" dirty="0" smtClean="0"/>
              <a:t>использования </a:t>
            </a:r>
            <a:r>
              <a:rPr lang="ru-RU" dirty="0"/>
              <a:t>синтаксиса.</a:t>
            </a:r>
          </a:p>
          <a:p>
            <a:r>
              <a:rPr lang="ru-RU" dirty="0" smtClean="0"/>
              <a:t>выполнить тестирование </a:t>
            </a:r>
            <a:r>
              <a:rPr lang="ru-RU" dirty="0"/>
              <a:t>реализации языка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</a:t>
            </a:r>
            <a:r>
              <a:rPr lang="ru-RU" dirty="0" smtClean="0"/>
              <a:t>платформа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8</a:t>
            </a:fld>
            <a:endParaRPr lang="ru-RU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4941718"/>
            <a:ext cx="7724004" cy="9043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62" y="2322446"/>
            <a:ext cx="3815407" cy="2619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3234313"/>
            <a:ext cx="1707405" cy="1707405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218" y="3205643"/>
            <a:ext cx="2441952" cy="1736075"/>
          </a:xfrm>
        </p:spPr>
      </p:pic>
    </p:spTree>
    <p:extLst>
      <p:ext uri="{BB962C8B-B14F-4D97-AF65-F5344CB8AC3E}">
        <p14:creationId xmlns:p14="http://schemas.microsoft.com/office/powerpoint/2010/main" val="8436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9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@</a:t>
            </a:r>
            <a:r>
              <a:rPr lang="ru-RU" b="1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did</a:t>
            </a:r>
            <a:r>
              <a:rPr lang="ru-RU" dirty="0" smtClean="0"/>
              <a:t> </a:t>
            </a:r>
            <a:r>
              <a:rPr lang="ru-RU" dirty="0"/>
              <a:t>0xF101</a:t>
            </a:r>
            <a:r>
              <a:rPr lang="en-US" dirty="0"/>
              <a:t> </a:t>
            </a:r>
            <a:r>
              <a:rPr lang="ru-RU" dirty="0"/>
              <a:t>(Req_NVRAM1)</a:t>
            </a:r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[2E F1 01 00 01 A5]</a:t>
            </a:r>
          </a:p>
          <a:p>
            <a:r>
              <a:rPr lang="ru-RU" b="1" dirty="0"/>
              <a:t>@</a:t>
            </a:r>
            <a:r>
              <a:rPr lang="ru-RU" b="1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[6E F1 01]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Repeat</a:t>
            </a:r>
            <a:r>
              <a:rPr lang="ru-RU" dirty="0"/>
              <a:t>[2][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[22 F1 01]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Pause</a:t>
            </a:r>
            <a:r>
              <a:rPr lang="ru-RU" dirty="0"/>
              <a:t> [100] </a:t>
            </a:r>
            <a:r>
              <a:rPr lang="ru-RU" dirty="0" err="1"/>
              <a:t>ms</a:t>
            </a:r>
            <a:endParaRPr lang="ru-RU" dirty="0"/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[62 F1 01 00 01 A5]</a:t>
            </a:r>
          </a:p>
          <a:p>
            <a:r>
              <a:rPr lang="ru-RU" dirty="0"/>
              <a:t>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1030</TotalTime>
  <Words>964</Words>
  <Application>Microsoft Office PowerPoint</Application>
  <PresentationFormat>Широкоэкранный</PresentationFormat>
  <Paragraphs>140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Rockwell</vt:lpstr>
      <vt:lpstr>Rockwell Condensed</vt:lpstr>
      <vt:lpstr>Times New Roman</vt:lpstr>
      <vt:lpstr>Wingdings</vt:lpstr>
      <vt:lpstr>Дерево</vt:lpstr>
      <vt:lpstr>Разработка и реализация языка описания сценариев тестирования автомобильных систем</vt:lpstr>
      <vt:lpstr>Введение</vt:lpstr>
      <vt:lpstr>Введение</vt:lpstr>
      <vt:lpstr>Формулировка задачи</vt:lpstr>
      <vt:lpstr>Обзор существующих инструментов тестирования</vt:lpstr>
      <vt:lpstr>Обзор существующих инструментов тестирования</vt:lpstr>
      <vt:lpstr>постановка задачи</vt:lpstr>
      <vt:lpstr>Аппаратная платформа</vt:lpstr>
      <vt:lpstr>Разработка языка</vt:lpstr>
      <vt:lpstr>ANTLR4</vt:lpstr>
      <vt:lpstr>AST</vt:lpstr>
      <vt:lpstr>Реализация языка</vt:lpstr>
      <vt:lpstr>Обработчик ошибок</vt:lpstr>
      <vt:lpstr>Тестирование</vt:lpstr>
      <vt:lpstr>Описание полученных результатов </vt:lpstr>
      <vt:lpstr>Результат опроса потенциальных пользователей</vt:lpstr>
      <vt:lpstr>Заключение</vt:lpstr>
      <vt:lpstr>Список литературы</vt:lpstr>
      <vt:lpstr>Спасибо за внимание!</vt:lpstr>
    </vt:vector>
  </TitlesOfParts>
  <Company>Luxoft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языка описания сценариев тестирования автомобильных систем</dc:title>
  <dc:creator>Spaseeva, Anastasiia</dc:creator>
  <cp:lastModifiedBy>Spaseeva, Anastasiia</cp:lastModifiedBy>
  <cp:revision>38</cp:revision>
  <dcterms:created xsi:type="dcterms:W3CDTF">2019-06-17T01:21:23Z</dcterms:created>
  <dcterms:modified xsi:type="dcterms:W3CDTF">2019-06-18T20:37:40Z</dcterms:modified>
</cp:coreProperties>
</file>