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2" r:id="rId5"/>
    <p:sldId id="263" r:id="rId6"/>
    <p:sldId id="278" r:id="rId7"/>
    <p:sldId id="264" r:id="rId8"/>
    <p:sldId id="280" r:id="rId9"/>
    <p:sldId id="281" r:id="rId10"/>
    <p:sldId id="275" r:id="rId11"/>
    <p:sldId id="267" r:id="rId12"/>
    <p:sldId id="273" r:id="rId13"/>
    <p:sldId id="276" r:id="rId14"/>
    <p:sldId id="266" r:id="rId15"/>
    <p:sldId id="265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80"/>
            <p14:sldId id="281"/>
            <p14:sldId id="275"/>
            <p14:sldId id="267"/>
            <p14:sldId id="273"/>
          </p14:sldIdLst>
        </p14:section>
        <p14:section name="Результаты" id="{BDBD1419-9E01-48AB-831E-3C5C5F648A1D}">
          <p14:sldIdLst>
            <p14:sldId id="276"/>
            <p14:sldId id="266"/>
          </p14:sldIdLst>
        </p14:section>
        <p14:section name="Заключение" id="{20E32F91-1C79-4BC3-9FD4-FBA65BDC4AC0}">
          <p14:sldIdLst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C7F5D3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2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647688" y="2563267"/>
            <a:ext cx="4663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smtClean="0"/>
              <a:t>разработки и реализации</a:t>
            </a:r>
            <a:r>
              <a:rPr lang="en-US" dirty="0" smtClean="0"/>
              <a:t> </a:t>
            </a:r>
            <a:r>
              <a:rPr lang="ru-RU" dirty="0" smtClean="0"/>
              <a:t>языка был</a:t>
            </a:r>
            <a:r>
              <a:rPr lang="en-US" dirty="0" smtClean="0"/>
              <a:t> </a:t>
            </a:r>
            <a:r>
              <a:rPr lang="ru-RU" dirty="0"/>
              <a:t>выбран генератор нисходящих анализаторов для формальных языков </a:t>
            </a:r>
            <a:r>
              <a:rPr lang="ru-RU" dirty="0" smtClean="0"/>
              <a:t>ANTLR4. Он </a:t>
            </a:r>
            <a:r>
              <a:rPr lang="ru-RU" dirty="0"/>
              <a:t>преобразует контекстно-свободную грамматику в </a:t>
            </a:r>
            <a:r>
              <a:rPr lang="ru-RU" dirty="0" smtClean="0"/>
              <a:t>РБНФ </a:t>
            </a:r>
            <a:r>
              <a:rPr lang="ru-RU" dirty="0"/>
              <a:t>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28" y="4786884"/>
            <a:ext cx="3486150" cy="14859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" y="2724912"/>
            <a:ext cx="5898872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07077"/>
            <a:ext cx="8443692" cy="4465707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8407" y="5244349"/>
            <a:ext cx="1026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работы с автомобильными сетями </a:t>
            </a:r>
            <a:r>
              <a:rPr lang="ru-RU" dirty="0"/>
              <a:t>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7" y="1690545"/>
            <a:ext cx="5040630" cy="232703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77" y="3447288"/>
            <a:ext cx="5789384" cy="16578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45234"/>
          <a:stretch/>
        </p:blipFill>
        <p:spPr>
          <a:xfrm>
            <a:off x="1267968" y="2212976"/>
            <a:ext cx="4623874" cy="40598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31172"/>
          <a:stretch/>
        </p:blipFill>
        <p:spPr>
          <a:xfrm>
            <a:off x="5927054" y="2411383"/>
            <a:ext cx="5704114" cy="2408355"/>
          </a:xfr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Апробация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sp>
        <p:nvSpPr>
          <p:cNvPr id="9" name="Объект 7"/>
          <p:cNvSpPr>
            <a:spLocks noGrp="1"/>
          </p:cNvSpPr>
          <p:nvPr>
            <p:ph idx="1"/>
          </p:nvPr>
        </p:nvSpPr>
        <p:spPr>
          <a:xfrm>
            <a:off x="914572" y="1966824"/>
            <a:ext cx="7187012" cy="46710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0xF101 (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Req_NVRAM1)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[2E F1 01 00 01 A5]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[6E F1 01]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[62 F1 01 00 01 A5]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34837" y="4070562"/>
            <a:ext cx="659633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did</a:t>
            </a:r>
            <a:r>
              <a:rPr lang="ru-RU" dirty="0"/>
              <a:t> 0xF101 (Req_NVRAM1)</a:t>
            </a:r>
          </a:p>
          <a:p>
            <a:r>
              <a:rPr lang="ru-RU" dirty="0"/>
              <a:t>[6E F1 01] SUCCESS</a:t>
            </a:r>
          </a:p>
          <a:p>
            <a:r>
              <a:rPr lang="ru-RU" dirty="0"/>
              <a:t>[62 F1 01 00 01 A5] FAILED: [7F 22 31]</a:t>
            </a:r>
          </a:p>
          <a:p>
            <a:r>
              <a:rPr lang="ru-RU" dirty="0"/>
              <a:t>[62 F1 01 00 01 A5] FAILED: [7F 22 31]</a:t>
            </a: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 </a:t>
            </a:r>
            <a:r>
              <a:rPr lang="ru-RU" dirty="0"/>
              <a:t>язык</a:t>
            </a:r>
          </a:p>
          <a:p>
            <a:pPr lvl="1"/>
            <a:r>
              <a:rPr lang="ru-RU" dirty="0"/>
              <a:t>Язык </a:t>
            </a:r>
            <a:r>
              <a:rPr lang="ru-RU" dirty="0" smtClean="0"/>
              <a:t>позволяет </a:t>
            </a:r>
            <a:r>
              <a:rPr lang="ru-RU" dirty="0"/>
              <a:t>пользователям описывать инструкции для тестовых сценариев в форме, оговариваемой внутри бизнес-команды.</a:t>
            </a:r>
          </a:p>
          <a:p>
            <a:pPr lvl="1"/>
            <a:r>
              <a:rPr lang="ru-RU" dirty="0"/>
              <a:t>Синтаксис языка </a:t>
            </a:r>
            <a:r>
              <a:rPr lang="ru-RU" dirty="0" smtClean="0"/>
              <a:t>позволяет </a:t>
            </a:r>
            <a:r>
              <a:rPr lang="ru-RU" dirty="0"/>
              <a:t>описывать несколько тестовых сценариев в документе.</a:t>
            </a:r>
          </a:p>
          <a:p>
            <a:r>
              <a:rPr lang="ru-RU" dirty="0" smtClean="0"/>
              <a:t>Реализован </a:t>
            </a:r>
            <a:r>
              <a:rPr lang="ru-RU" dirty="0"/>
              <a:t>интерпретатор</a:t>
            </a:r>
          </a:p>
          <a:p>
            <a:pPr lvl="1"/>
            <a:r>
              <a:rPr lang="ru-RU" dirty="0"/>
              <a:t>Тестовые сценарии </a:t>
            </a:r>
            <a:r>
              <a:rPr lang="ru-RU" dirty="0" smtClean="0"/>
              <a:t>выполняются </a:t>
            </a:r>
            <a:r>
              <a:rPr lang="ru-RU" dirty="0"/>
              <a:t>в той очередности, в которой описаны в документе.</a:t>
            </a:r>
          </a:p>
          <a:p>
            <a:pPr lvl="1"/>
            <a:r>
              <a:rPr lang="ru-RU" dirty="0" smtClean="0"/>
              <a:t>Реализована </a:t>
            </a:r>
            <a:r>
              <a:rPr lang="ru-RU" dirty="0"/>
              <a:t>возможность работы с шинами </a:t>
            </a:r>
            <a:r>
              <a:rPr lang="en-US" dirty="0"/>
              <a:t>CAN </a:t>
            </a:r>
            <a:r>
              <a:rPr lang="ru-RU" dirty="0"/>
              <a:t>и </a:t>
            </a:r>
            <a:r>
              <a:rPr lang="en-US" dirty="0" err="1"/>
              <a:t>FlexRay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Результаты выполнения </a:t>
            </a:r>
            <a:r>
              <a:rPr lang="ru-RU" dirty="0" smtClean="0"/>
              <a:t>тестов сохраняются </a:t>
            </a:r>
            <a:r>
              <a:rPr lang="ru-RU" dirty="0"/>
              <a:t>в файл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Проверено качество решения </a:t>
            </a:r>
          </a:p>
          <a:p>
            <a:pPr lvl="1"/>
            <a:r>
              <a:rPr lang="ru-RU" dirty="0" smtClean="0"/>
              <a:t>Выполнено модульное тестирование интерпретатора.</a:t>
            </a:r>
          </a:p>
          <a:p>
            <a:pPr lvl="1"/>
            <a:r>
              <a:rPr lang="ru-RU" dirty="0" smtClean="0"/>
              <a:t>Проведен опрос </a:t>
            </a:r>
            <a:r>
              <a:rPr lang="ru-RU" dirty="0"/>
              <a:t>среди потенциальных пользователей </a:t>
            </a:r>
            <a:r>
              <a:rPr lang="ru-RU" dirty="0" smtClean="0"/>
              <a:t>для </a:t>
            </a:r>
            <a:r>
              <a:rPr lang="ru-RU" dirty="0"/>
              <a:t>выявления степени удобства </a:t>
            </a:r>
            <a:r>
              <a:rPr lang="ru-RU" dirty="0" smtClean="0"/>
              <a:t>использования языка.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35169" y="2761084"/>
            <a:ext cx="9336656" cy="14688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35254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</a:t>
            </a:r>
            <a:r>
              <a:rPr lang="ru-RU" sz="2400" b="1" dirty="0" smtClean="0"/>
              <a:t> </a:t>
            </a:r>
            <a:r>
              <a:rPr lang="ru-RU" sz="2400" dirty="0" smtClean="0"/>
              <a:t>процессе </a:t>
            </a:r>
            <a:r>
              <a:rPr lang="ru-RU" sz="2400" dirty="0"/>
              <a:t>написания требования для разрабатываемого ПО аналитики должны описать тестовые сценарии таким образом, чтобы их смог понять и разработчик, и тестировщик, и заказчик.</a:t>
            </a:r>
          </a:p>
          <a:p>
            <a:r>
              <a:rPr lang="ru-RU" sz="2400" dirty="0"/>
              <a:t>Зачастую заказчики и аналитики не имеют достаточных знаний в языках программирования общего </a:t>
            </a:r>
            <a:r>
              <a:rPr lang="ru-RU" sz="2400" dirty="0" smtClean="0"/>
              <a:t>назначения.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данный момент производители АС пытаются найти решение, предоставляющее возможность описывать тестовые сценарии в форме, оговариваемой внутри </a:t>
            </a:r>
            <a:r>
              <a:rPr lang="ru-RU" sz="2400" dirty="0" smtClean="0"/>
              <a:t>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48" y="18674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Цель работы: разработка  и реализация проблемно-ориентированного языка для </a:t>
            </a:r>
            <a:r>
              <a:rPr lang="ru-RU" sz="2400" dirty="0"/>
              <a:t>функционального тестирования автомобильных </a:t>
            </a:r>
            <a:r>
              <a:rPr lang="ru-RU" sz="2400" dirty="0" smtClean="0"/>
              <a:t>систем.</a:t>
            </a:r>
          </a:p>
          <a:p>
            <a:pPr marL="0" indent="0">
              <a:buNone/>
            </a:pPr>
            <a:r>
              <a:rPr lang="ru-RU" sz="2400" dirty="0" smtClean="0"/>
              <a:t>Для достижения цели необходимо решить задачи:</a:t>
            </a:r>
            <a:endParaRPr lang="ru-RU" sz="2400" dirty="0"/>
          </a:p>
          <a:p>
            <a:r>
              <a:rPr lang="ru-RU" sz="2400" dirty="0" smtClean="0"/>
              <a:t> </a:t>
            </a:r>
            <a:r>
              <a:rPr lang="ru-RU" sz="2400" dirty="0"/>
              <a:t>Разработать </a:t>
            </a:r>
            <a:r>
              <a:rPr lang="ru-RU" sz="2400" dirty="0" smtClean="0"/>
              <a:t>язык, позволяющий </a:t>
            </a:r>
            <a:r>
              <a:rPr lang="ru-RU" sz="2400" dirty="0"/>
              <a:t>пользователям описывать инструкции для тестовых сценариев в форме, </a:t>
            </a:r>
            <a:r>
              <a:rPr lang="ru-RU" sz="2400" dirty="0" smtClean="0"/>
              <a:t>определяемой пользователем.</a:t>
            </a:r>
            <a:endParaRPr lang="ru-RU" sz="2400" dirty="0"/>
          </a:p>
          <a:p>
            <a:r>
              <a:rPr lang="ru-RU" sz="2400" dirty="0" smtClean="0"/>
              <a:t>Реализовать</a:t>
            </a:r>
            <a:r>
              <a:rPr lang="en-US" sz="2400" dirty="0" smtClean="0"/>
              <a:t> </a:t>
            </a:r>
            <a:r>
              <a:rPr lang="ru-RU" sz="2400" dirty="0" smtClean="0"/>
              <a:t>и протестировать интерпретатор, предоставляющий </a:t>
            </a:r>
            <a:r>
              <a:rPr lang="ru-RU" sz="2400" dirty="0"/>
              <a:t>пользователю возможность работы с </a:t>
            </a:r>
            <a:r>
              <a:rPr lang="ru-RU" sz="2400" dirty="0" smtClean="0"/>
              <a:t>автомобильными сетями.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31914"/>
              </p:ext>
            </p:extLst>
          </p:nvPr>
        </p:nvGraphicFramePr>
        <p:xfrm>
          <a:off x="1069847" y="2093976"/>
          <a:ext cx="10058400" cy="420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91353"/>
                <a:gridCol w="1047515"/>
                <a:gridCol w="1509766"/>
                <a:gridCol w="1509766"/>
              </a:tblGrid>
              <a:tr h="999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ru-RU" sz="2000" baseline="0" smtClean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smtClean="0">
                          <a:solidFill>
                            <a:schemeClr val="tx1"/>
                          </a:solidFill>
                          <a:effectLst/>
                        </a:rPr>
                        <a:t>Инструмент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Критерии сравнения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CAPL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CCDL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Cucumber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7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Возможность описать несколько тестовых сценариев в документе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</a:tr>
              <a:tr h="632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Поддержка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возможности работы с шинами АС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32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Циклическое выполнение тестовых шагов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7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Возможность описывать инструкции тестовых сценариев в свободной форме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8256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i="1" dirty="0" smtClean="0"/>
              <a:t>Требования </a:t>
            </a:r>
            <a:r>
              <a:rPr lang="ru-RU" sz="1600" b="1" i="1" dirty="0"/>
              <a:t>к работе</a:t>
            </a:r>
            <a:r>
              <a:rPr lang="ru-RU" sz="1600" b="1" i="1" dirty="0" smtClean="0"/>
              <a:t>:</a:t>
            </a:r>
          </a:p>
          <a:p>
            <a:r>
              <a:rPr lang="ru-RU" sz="1600" dirty="0" smtClean="0"/>
              <a:t>Разработать язык</a:t>
            </a:r>
            <a:endParaRPr lang="ru-RU" sz="1600" dirty="0"/>
          </a:p>
          <a:p>
            <a:pPr lvl="1"/>
            <a:r>
              <a:rPr lang="ru-RU" sz="1600" dirty="0" smtClean="0"/>
              <a:t>Язык </a:t>
            </a:r>
            <a:r>
              <a:rPr lang="ru-RU" sz="1600" dirty="0"/>
              <a:t>должен позволять пользователям описывать инструкции для тестовых сценариев </a:t>
            </a:r>
            <a:r>
              <a:rPr lang="ru-RU" sz="1600" dirty="0" smtClean="0"/>
              <a:t>в форме</a:t>
            </a:r>
            <a:r>
              <a:rPr lang="ru-RU" sz="1600" dirty="0"/>
              <a:t>, оговариваемой внутри бизнес-команды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Синтаксис </a:t>
            </a:r>
            <a:r>
              <a:rPr lang="ru-RU" sz="1600" dirty="0"/>
              <a:t>языка должен позволять описывать несколько тестовых сценариев в документе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Реализовать интерпретатор</a:t>
            </a:r>
            <a:endParaRPr lang="ru-RU" sz="1600" dirty="0"/>
          </a:p>
          <a:p>
            <a:pPr lvl="1"/>
            <a:r>
              <a:rPr lang="ru-RU" sz="1600" dirty="0" smtClean="0"/>
              <a:t>Тестовые </a:t>
            </a:r>
            <a:r>
              <a:rPr lang="ru-RU" sz="1600" dirty="0"/>
              <a:t>сценарии должны выполняться в той очередности, в которой описаны в документе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Необходимо </a:t>
            </a:r>
            <a:r>
              <a:rPr lang="ru-RU" sz="1600" dirty="0"/>
              <a:t>предоставить пользователю возможность работы с </a:t>
            </a:r>
            <a:r>
              <a:rPr lang="ru-RU" sz="1600" dirty="0" smtClean="0"/>
              <a:t>шинами </a:t>
            </a:r>
            <a:r>
              <a:rPr lang="en-US" sz="1600" dirty="0" smtClean="0"/>
              <a:t>CAN </a:t>
            </a:r>
            <a:r>
              <a:rPr lang="ru-RU" sz="1600" dirty="0" smtClean="0"/>
              <a:t>и </a:t>
            </a:r>
            <a:r>
              <a:rPr lang="en-US" sz="1600" dirty="0" err="1" smtClean="0"/>
              <a:t>FlexRay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Результаты </a:t>
            </a:r>
            <a:r>
              <a:rPr lang="ru-RU" sz="1600" dirty="0"/>
              <a:t>выполнения тестов должны сохраняться в файл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 smtClean="0"/>
          </a:p>
          <a:p>
            <a:pPr marL="0" indent="0">
              <a:buNone/>
            </a:pPr>
            <a:r>
              <a:rPr lang="ru-RU" sz="1600" b="1" i="1" dirty="0" smtClean="0"/>
              <a:t>Качество решения, представленного в работе должно быть проверено следующим образом:</a:t>
            </a:r>
          </a:p>
          <a:p>
            <a:r>
              <a:rPr lang="ru-RU" sz="1600" dirty="0" smtClean="0"/>
              <a:t>Провести </a:t>
            </a:r>
            <a:r>
              <a:rPr lang="ru-RU" sz="1600" dirty="0"/>
              <a:t>опрос </a:t>
            </a:r>
            <a:r>
              <a:rPr lang="ru-RU" sz="1600" dirty="0" smtClean="0"/>
              <a:t>потенциальных </a:t>
            </a:r>
            <a:r>
              <a:rPr lang="ru-RU" sz="1600" dirty="0"/>
              <a:t>пользователей </a:t>
            </a:r>
            <a:r>
              <a:rPr lang="ru-RU" sz="1600" dirty="0" smtClean="0"/>
              <a:t>для </a:t>
            </a:r>
            <a:r>
              <a:rPr lang="ru-RU" sz="1600" dirty="0"/>
              <a:t>выявления степени удобства </a:t>
            </a:r>
            <a:r>
              <a:rPr lang="ru-RU" sz="1600" dirty="0" smtClean="0"/>
              <a:t>использования языка.</a:t>
            </a:r>
            <a:endParaRPr lang="ru-RU" sz="1600" dirty="0"/>
          </a:p>
          <a:p>
            <a:r>
              <a:rPr lang="ru-RU" sz="1600" dirty="0" smtClean="0"/>
              <a:t>Выполнить тестирование </a:t>
            </a:r>
            <a:r>
              <a:rPr lang="ru-RU" sz="1600" dirty="0"/>
              <a:t>реализации языка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2" y="2322446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234313"/>
            <a:ext cx="1707405" cy="170740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69" y="3205643"/>
            <a:ext cx="2441952" cy="1736075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40" y="4963894"/>
            <a:ext cx="8131850" cy="95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7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[100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62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8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[2E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A5]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[6E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01]</a:t>
            </a:r>
            <a:endParaRPr lang="ru-RU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[62 F1 01 00 01 A5]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4111" y="2463588"/>
            <a:ext cx="3909917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</a:p>
          <a:p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6E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ru-RU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Соединительная линия уступом 6"/>
          <p:cNvCxnSpPr>
            <a:stCxn id="3" idx="2"/>
          </p:cNvCxnSpPr>
          <p:nvPr/>
        </p:nvCxnSpPr>
        <p:spPr>
          <a:xfrm rot="5400000">
            <a:off x="9411026" y="4105849"/>
            <a:ext cx="57608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382843" y="4393893"/>
            <a:ext cx="26324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[data]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[data]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A5]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[6E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01]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[62 F1 01 00 01 A5]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1625</TotalTime>
  <Words>829</Words>
  <Application>Microsoft Office PowerPoint</Application>
  <PresentationFormat>Широкоэкранный</PresentationFormat>
  <Paragraphs>154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Формулировка задачи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Разработка языка</vt:lpstr>
      <vt:lpstr>Разработка языка</vt:lpstr>
      <vt:lpstr>ANTLR4</vt:lpstr>
      <vt:lpstr>AST</vt:lpstr>
      <vt:lpstr>Реализация языка</vt:lpstr>
      <vt:lpstr>Тестирование</vt:lpstr>
      <vt:lpstr>Апробация</vt:lpstr>
      <vt:lpstr>Заключение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63</cp:revision>
  <dcterms:created xsi:type="dcterms:W3CDTF">2019-06-17T01:21:23Z</dcterms:created>
  <dcterms:modified xsi:type="dcterms:W3CDTF">2019-06-20T06:41:38Z</dcterms:modified>
</cp:coreProperties>
</file>