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9" r:id="rId4"/>
    <p:sldId id="262" r:id="rId5"/>
    <p:sldId id="263" r:id="rId6"/>
    <p:sldId id="278" r:id="rId7"/>
    <p:sldId id="264" r:id="rId8"/>
    <p:sldId id="280" r:id="rId9"/>
    <p:sldId id="281" r:id="rId10"/>
    <p:sldId id="275" r:id="rId11"/>
    <p:sldId id="267" r:id="rId12"/>
    <p:sldId id="273" r:id="rId13"/>
    <p:sldId id="276" r:id="rId14"/>
    <p:sldId id="266" r:id="rId15"/>
    <p:sldId id="265" r:id="rId16"/>
    <p:sldId id="258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36597B-D4BA-4D03-BB0E-B56D2CB48129}">
          <p14:sldIdLst>
            <p14:sldId id="256"/>
          </p14:sldIdLst>
        </p14:section>
        <p14:section name="Введение" id="{ABC5657D-B2CD-4967-9760-FE30DFFDADBD}">
          <p14:sldIdLst>
            <p14:sldId id="257"/>
          </p14:sldIdLst>
        </p14:section>
        <p14:section name="Формулировка решаемой задачи" id="{F41F6C40-B162-4DFC-A34E-17BA14469416}">
          <p14:sldIdLst>
            <p14:sldId id="259"/>
          </p14:sldIdLst>
        </p14:section>
        <p14:section name="аналоги" id="{CDB02F22-999C-415E-9AD6-9CCF82168808}">
          <p14:sldIdLst>
            <p14:sldId id="262"/>
          </p14:sldIdLst>
        </p14:section>
        <p14:section name="Формальная постановка задачи" id="{C658AF04-98C1-431D-9B16-943414BDF4D5}">
          <p14:sldIdLst>
            <p14:sldId id="263"/>
          </p14:sldIdLst>
        </p14:section>
        <p14:section name="Описание решения" id="{960513E7-81D1-4950-AD15-B683465F1117}">
          <p14:sldIdLst>
            <p14:sldId id="278"/>
            <p14:sldId id="264"/>
            <p14:sldId id="280"/>
            <p14:sldId id="281"/>
            <p14:sldId id="275"/>
            <p14:sldId id="267"/>
            <p14:sldId id="273"/>
          </p14:sldIdLst>
        </p14:section>
        <p14:section name="Результаты" id="{BDBD1419-9E01-48AB-831E-3C5C5F648A1D}">
          <p14:sldIdLst>
            <p14:sldId id="276"/>
            <p14:sldId id="266"/>
          </p14:sldIdLst>
        </p14:section>
        <p14:section name="Заключение" id="{20E32F91-1C79-4BC3-9FD4-FBA65BDC4AC0}">
          <p14:sldIdLst>
            <p14:sldId id="265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F5F9"/>
    <a:srgbClr val="C7F5D3"/>
    <a:srgbClr val="EFEDE3"/>
    <a:srgbClr val="53B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94634" autoAdjust="0"/>
  </p:normalViewPr>
  <p:slideViewPr>
    <p:cSldViewPr snapToGrid="0">
      <p:cViewPr varScale="1">
        <p:scale>
          <a:sx n="84" d="100"/>
          <a:sy n="84" d="100"/>
        </p:scale>
        <p:origin x="4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0893A-67EA-41C8-A2F8-3448B4341065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C9319-CA78-41E2-B84F-3AA867E20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302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4E3B6-72CB-4058-A25B-E330292D697E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20320-9A63-49AD-8486-C17DAEB4E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7341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20320-9A63-49AD-8486-C17DAEB4E8B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353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20320-9A63-49AD-8486-C17DAEB4E8B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924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20320-9A63-49AD-8486-C17DAEB4E8B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50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9177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07698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78282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90290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30C6BFB-7CA1-4523-987B-212D6E1DD8E8}" type="datetime1">
              <a:rPr lang="ru-RU" smtClean="0"/>
              <a:t>19.06.2019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73787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19.06.2019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12481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19.06.2019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98578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19.06.2019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30358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19.06.2019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1549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19.06.2019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24821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19.06.2019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79975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30C6BFB-7CA1-4523-987B-212D6E1DD8E8}" type="datetime1">
              <a:rPr lang="ru-RU" smtClean="0"/>
              <a:t>19.06.2019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89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>
                <a:effectLst/>
              </a:rPr>
              <a:t>Разработка и реализация языка описания сценариев тестирования автомобильных систем</a:t>
            </a:r>
            <a:endParaRPr lang="ru-RU" sz="4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761145"/>
              </p:ext>
            </p:extLst>
          </p:nvPr>
        </p:nvGraphicFramePr>
        <p:xfrm>
          <a:off x="914399" y="4037163"/>
          <a:ext cx="10230930" cy="20896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15465"/>
                <a:gridCol w="5115465"/>
              </a:tblGrid>
              <a:tr h="1069599"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solidFill>
                            <a:schemeClr val="tx1"/>
                          </a:solidFill>
                        </a:rPr>
                        <a:t>выполнил</a:t>
                      </a:r>
                    </a:p>
                    <a:p>
                      <a:r>
                        <a:rPr lang="ru-RU" sz="2800" dirty="0" smtClean="0">
                          <a:solidFill>
                            <a:schemeClr val="tx1"/>
                          </a:solidFill>
                        </a:rPr>
                        <a:t>студент гр. 43504/6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D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solidFill>
                            <a:schemeClr val="tx1"/>
                          </a:solidFill>
                          <a:effectLst/>
                        </a:rPr>
                        <a:t>А. А. </a:t>
                      </a:r>
                      <a:r>
                        <a:rPr lang="ru-RU" sz="2800" dirty="0" err="1" smtClean="0">
                          <a:solidFill>
                            <a:schemeClr val="tx1"/>
                          </a:solidFill>
                          <a:effectLst/>
                        </a:rPr>
                        <a:t>Спасеева</a:t>
                      </a:r>
                      <a:endParaRPr lang="en-US" sz="2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DE3"/>
                    </a:solidFill>
                  </a:tcPr>
                </a:tc>
              </a:tr>
              <a:tr h="1020057"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solidFill>
                            <a:schemeClr val="tx1"/>
                          </a:solidFill>
                          <a:effectLst/>
                        </a:rPr>
                        <a:t>руководитель </a:t>
                      </a:r>
                    </a:p>
                    <a:p>
                      <a:r>
                        <a:rPr lang="ru-RU" sz="2800" dirty="0" smtClean="0">
                          <a:solidFill>
                            <a:schemeClr val="tx1"/>
                          </a:solidFill>
                          <a:effectLst/>
                        </a:rPr>
                        <a:t>к.т.н., доцент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D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solidFill>
                            <a:schemeClr val="tx1"/>
                          </a:solidFill>
                          <a:effectLst/>
                        </a:rPr>
                        <a:t>А. В. </a:t>
                      </a:r>
                      <a:r>
                        <a:rPr lang="ru-RU" sz="2800" dirty="0" err="1" smtClean="0">
                          <a:solidFill>
                            <a:schemeClr val="tx1"/>
                          </a:solidFill>
                          <a:effectLst/>
                        </a:rPr>
                        <a:t>Самочадин</a:t>
                      </a:r>
                      <a:endParaRPr lang="ru-RU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DE3"/>
                    </a:solidFill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-66136" y="698613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Данная выпускная </a:t>
            </a:r>
            <a:r>
              <a:rPr lang="ru-RU" dirty="0"/>
              <a:t>квалификационная работа посвящена разработке языка описания сценариев тестирования автомобильных систем. </a:t>
            </a:r>
          </a:p>
        </p:txBody>
      </p:sp>
    </p:spTree>
    <p:extLst>
      <p:ext uri="{BB962C8B-B14F-4D97-AF65-F5344CB8AC3E}">
        <p14:creationId xmlns:p14="http://schemas.microsoft.com/office/powerpoint/2010/main" val="204329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ANTLR4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10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647688" y="2563267"/>
            <a:ext cx="46634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/>
              <a:t>Для </a:t>
            </a:r>
            <a:r>
              <a:rPr lang="ru-RU" dirty="0" smtClean="0"/>
              <a:t>разработки и реализации</a:t>
            </a:r>
            <a:r>
              <a:rPr lang="en-US" dirty="0" smtClean="0"/>
              <a:t> </a:t>
            </a:r>
            <a:r>
              <a:rPr lang="ru-RU" dirty="0" smtClean="0"/>
              <a:t>языка был</a:t>
            </a:r>
            <a:r>
              <a:rPr lang="en-US" dirty="0" smtClean="0"/>
              <a:t> </a:t>
            </a:r>
            <a:r>
              <a:rPr lang="ru-RU" dirty="0"/>
              <a:t>выбран генератор нисходящих анализаторов для формальных языков </a:t>
            </a:r>
            <a:r>
              <a:rPr lang="ru-RU" dirty="0" smtClean="0"/>
              <a:t>ANTLR4. Он </a:t>
            </a:r>
            <a:r>
              <a:rPr lang="ru-RU" dirty="0"/>
              <a:t>преобразует контекстно-свободную грамматику в </a:t>
            </a:r>
            <a:r>
              <a:rPr lang="ru-RU" dirty="0" smtClean="0"/>
              <a:t>РБНФ </a:t>
            </a:r>
            <a:r>
              <a:rPr lang="ru-RU" dirty="0"/>
              <a:t>в программу на </a:t>
            </a:r>
            <a:r>
              <a:rPr lang="ru-RU" dirty="0" err="1" smtClean="0"/>
              <a:t>Java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628" y="4786884"/>
            <a:ext cx="3486150" cy="14859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27" y="2724912"/>
            <a:ext cx="5898872" cy="35478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497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AST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807077"/>
            <a:ext cx="8443692" cy="4465707"/>
          </a:xfrm>
          <a:prstGeom prst="rect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586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языка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2365248"/>
            <a:ext cx="11338560" cy="3898392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en-US" dirty="0" smtClean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12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978407" y="5244349"/>
            <a:ext cx="10268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Для </a:t>
            </a:r>
            <a:r>
              <a:rPr lang="ru-RU" dirty="0" smtClean="0"/>
              <a:t>работы с </a:t>
            </a:r>
            <a:r>
              <a:rPr lang="ru-RU" dirty="0" smtClean="0"/>
              <a:t>автомобильными сетями </a:t>
            </a:r>
            <a:r>
              <a:rPr lang="ru-RU" dirty="0"/>
              <a:t>используется универсальный программный интерфейс</a:t>
            </a:r>
            <a:r>
              <a:rPr lang="ru-RU" b="1" dirty="0"/>
              <a:t> </a:t>
            </a:r>
            <a:r>
              <a:rPr lang="en-US" b="1" dirty="0"/>
              <a:t>XL-Driver-Library</a:t>
            </a:r>
            <a:r>
              <a:rPr lang="en-US" dirty="0"/>
              <a:t>, </a:t>
            </a:r>
            <a:r>
              <a:rPr lang="ru-RU" dirty="0"/>
              <a:t>позволяющий получить доступ к интерфейсам аппаратных средств </a:t>
            </a:r>
            <a:r>
              <a:rPr lang="en-US" dirty="0"/>
              <a:t>Vector. 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07" y="1690545"/>
            <a:ext cx="5040630" cy="232703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177" y="3447288"/>
            <a:ext cx="5789384" cy="165786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5476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13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r="45234"/>
          <a:stretch/>
        </p:blipFill>
        <p:spPr>
          <a:xfrm>
            <a:off x="1267968" y="2212976"/>
            <a:ext cx="4623874" cy="4059807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3" t="31172"/>
          <a:stretch/>
        </p:blipFill>
        <p:spPr>
          <a:xfrm>
            <a:off x="5927054" y="2411383"/>
            <a:ext cx="5704114" cy="2408355"/>
          </a:xfrm>
        </p:spPr>
      </p:pic>
    </p:spTree>
    <p:extLst>
      <p:ext uri="{BB962C8B-B14F-4D97-AF65-F5344CB8AC3E}">
        <p14:creationId xmlns:p14="http://schemas.microsoft.com/office/powerpoint/2010/main" val="30947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Апробация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14</a:t>
            </a:fld>
            <a:endParaRPr lang="ru-RU"/>
          </a:p>
        </p:txBody>
      </p:sp>
      <p:sp>
        <p:nvSpPr>
          <p:cNvPr id="9" name="Объект 7"/>
          <p:cNvSpPr>
            <a:spLocks noGrp="1"/>
          </p:cNvSpPr>
          <p:nvPr>
            <p:ph idx="1"/>
          </p:nvPr>
        </p:nvSpPr>
        <p:spPr>
          <a:xfrm>
            <a:off x="914572" y="1966824"/>
            <a:ext cx="7187012" cy="4671086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NVRAM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functionality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did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0xF101 (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Req_NVRAM1)</a:t>
            </a: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ignition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[2E F1 01 00 01 A5]</a:t>
            </a: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Receive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[6E F1 01]</a:t>
            </a: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ignition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off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ignition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Repeat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[2][</a:t>
            </a:r>
          </a:p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[22 F1 01]</a:t>
            </a:r>
          </a:p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Pause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[100]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[62 F1 01 00 01 A5]</a:t>
            </a:r>
          </a:p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ignition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off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034837" y="4070562"/>
            <a:ext cx="659633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dirty="0" err="1"/>
              <a:t>TestCase</a:t>
            </a:r>
            <a:r>
              <a:rPr lang="ru-RU" dirty="0"/>
              <a:t> </a:t>
            </a:r>
            <a:r>
              <a:rPr lang="ru-RU" dirty="0" err="1"/>
              <a:t>test</a:t>
            </a:r>
            <a:r>
              <a:rPr lang="ru-RU" dirty="0"/>
              <a:t> NVRAM </a:t>
            </a:r>
            <a:r>
              <a:rPr lang="ru-RU" dirty="0" err="1"/>
              <a:t>functionality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did</a:t>
            </a:r>
            <a:r>
              <a:rPr lang="ru-RU" dirty="0"/>
              <a:t> 0xF101 (Req_NVRAM1)</a:t>
            </a:r>
          </a:p>
          <a:p>
            <a:r>
              <a:rPr lang="ru-RU" dirty="0"/>
              <a:t>[6E F1 01] SUCCESS</a:t>
            </a:r>
          </a:p>
          <a:p>
            <a:r>
              <a:rPr lang="ru-RU" dirty="0"/>
              <a:t>[62 F1 01 00 01 A5] FAILED: [7F 22 31]</a:t>
            </a:r>
          </a:p>
          <a:p>
            <a:r>
              <a:rPr lang="ru-RU" dirty="0"/>
              <a:t>[62 F1 01 00 01 A5] FAILED: [7F 22 31]</a:t>
            </a:r>
          </a:p>
        </p:txBody>
      </p:sp>
    </p:spTree>
    <p:extLst>
      <p:ext uri="{BB962C8B-B14F-4D97-AF65-F5344CB8AC3E}">
        <p14:creationId xmlns:p14="http://schemas.microsoft.com/office/powerpoint/2010/main" val="245621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Разработан </a:t>
            </a:r>
            <a:r>
              <a:rPr lang="ru-RU" dirty="0"/>
              <a:t>язык</a:t>
            </a:r>
          </a:p>
          <a:p>
            <a:pPr lvl="1"/>
            <a:r>
              <a:rPr lang="ru-RU" dirty="0"/>
              <a:t>Язык </a:t>
            </a:r>
            <a:r>
              <a:rPr lang="ru-RU" dirty="0" smtClean="0"/>
              <a:t>позволяет </a:t>
            </a:r>
            <a:r>
              <a:rPr lang="ru-RU" dirty="0"/>
              <a:t>пользователям описывать инструкции для тестовых сценариев в форме, оговариваемой внутри бизнес-команды.</a:t>
            </a:r>
          </a:p>
          <a:p>
            <a:pPr lvl="1"/>
            <a:r>
              <a:rPr lang="ru-RU" dirty="0"/>
              <a:t>Синтаксис языка </a:t>
            </a:r>
            <a:r>
              <a:rPr lang="ru-RU" dirty="0" smtClean="0"/>
              <a:t>позволяет </a:t>
            </a:r>
            <a:r>
              <a:rPr lang="ru-RU" dirty="0"/>
              <a:t>описывать несколько тестовых сценариев в документе.</a:t>
            </a:r>
          </a:p>
          <a:p>
            <a:r>
              <a:rPr lang="ru-RU" dirty="0" smtClean="0"/>
              <a:t>Реализован </a:t>
            </a:r>
            <a:r>
              <a:rPr lang="ru-RU" dirty="0"/>
              <a:t>интерпретатор</a:t>
            </a:r>
          </a:p>
          <a:p>
            <a:pPr lvl="1"/>
            <a:r>
              <a:rPr lang="ru-RU" dirty="0"/>
              <a:t>Тестовые сценарии </a:t>
            </a:r>
            <a:r>
              <a:rPr lang="ru-RU" dirty="0" smtClean="0"/>
              <a:t>выполняются </a:t>
            </a:r>
            <a:r>
              <a:rPr lang="ru-RU" dirty="0"/>
              <a:t>в той очередности, в которой описаны в документе.</a:t>
            </a:r>
          </a:p>
          <a:p>
            <a:pPr lvl="1"/>
            <a:r>
              <a:rPr lang="ru-RU" dirty="0" smtClean="0"/>
              <a:t>Реализована </a:t>
            </a:r>
            <a:r>
              <a:rPr lang="ru-RU" dirty="0"/>
              <a:t>возможность работы с шинами </a:t>
            </a:r>
            <a:r>
              <a:rPr lang="en-US" dirty="0"/>
              <a:t>CAN </a:t>
            </a:r>
            <a:r>
              <a:rPr lang="ru-RU" dirty="0"/>
              <a:t>и </a:t>
            </a:r>
            <a:r>
              <a:rPr lang="en-US" dirty="0" err="1"/>
              <a:t>FlexRay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Результаты выполнения </a:t>
            </a:r>
            <a:r>
              <a:rPr lang="ru-RU" dirty="0" smtClean="0"/>
              <a:t>тестов сохраняются </a:t>
            </a:r>
            <a:r>
              <a:rPr lang="ru-RU" dirty="0"/>
              <a:t>в файл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Проверено качество решения </a:t>
            </a:r>
          </a:p>
          <a:p>
            <a:pPr lvl="1"/>
            <a:r>
              <a:rPr lang="ru-RU" dirty="0" smtClean="0"/>
              <a:t>Выполнено модульное тестирование интерпретатора.</a:t>
            </a:r>
          </a:p>
          <a:p>
            <a:pPr lvl="1"/>
            <a:r>
              <a:rPr lang="ru-RU" dirty="0" smtClean="0"/>
              <a:t>Проведен опрос </a:t>
            </a:r>
            <a:r>
              <a:rPr lang="ru-RU" dirty="0"/>
              <a:t>среди потенциальных пользователей </a:t>
            </a:r>
            <a:r>
              <a:rPr lang="ru-RU" dirty="0" smtClean="0"/>
              <a:t>для </a:t>
            </a:r>
            <a:r>
              <a:rPr lang="ru-RU" dirty="0"/>
              <a:t>выявления степени удобства </a:t>
            </a:r>
            <a:r>
              <a:rPr lang="ru-RU" dirty="0" smtClean="0"/>
              <a:t>использования языка.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81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35169" y="2761084"/>
            <a:ext cx="9336656" cy="146884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8000" dirty="0" smtClean="0"/>
              <a:t>Спасибо за внимание!</a:t>
            </a:r>
            <a:endParaRPr lang="ru-RU" sz="8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81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2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352544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В</a:t>
            </a:r>
            <a:r>
              <a:rPr lang="ru-RU" sz="2400" b="1" dirty="0" smtClean="0"/>
              <a:t> </a:t>
            </a:r>
            <a:r>
              <a:rPr lang="ru-RU" sz="2400" dirty="0" smtClean="0"/>
              <a:t>процессе </a:t>
            </a:r>
            <a:r>
              <a:rPr lang="ru-RU" sz="2400" dirty="0"/>
              <a:t>написания требования для разрабатываемого ПО аналитики должны описать тестовые сценарии таким образом, чтобы их смог понять и разработчик, и тестировщик, и заказчик.</a:t>
            </a:r>
          </a:p>
          <a:p>
            <a:r>
              <a:rPr lang="ru-RU" sz="2400" dirty="0"/>
              <a:t>Зачастую заказчики и аналитики не имеют достаточных знаний в языках программирования общего </a:t>
            </a:r>
            <a:r>
              <a:rPr lang="ru-RU" sz="2400" dirty="0" smtClean="0"/>
              <a:t>назначения.</a:t>
            </a:r>
            <a:endParaRPr lang="ru-RU" sz="2400" dirty="0" smtClean="0"/>
          </a:p>
          <a:p>
            <a:r>
              <a:rPr lang="ru-RU" sz="2400" dirty="0" smtClean="0"/>
              <a:t>В </a:t>
            </a:r>
            <a:r>
              <a:rPr lang="ru-RU" sz="2400" dirty="0"/>
              <a:t>данный момент производители АС пытаются найти решение, предоставляющее возможность описывать тестовые сценарии в форме, оговариваемой внутри </a:t>
            </a:r>
            <a:r>
              <a:rPr lang="ru-RU" sz="2400" dirty="0" smtClean="0"/>
              <a:t>команды.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66199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Формулировка </a:t>
            </a:r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48" y="1867408"/>
            <a:ext cx="10058400" cy="40507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Цель работы: разработка  и реализация проблемно-ориентированного языка для </a:t>
            </a:r>
            <a:r>
              <a:rPr lang="ru-RU" sz="2400" dirty="0"/>
              <a:t>функционального тестирования автомобильных </a:t>
            </a:r>
            <a:r>
              <a:rPr lang="ru-RU" sz="2400" dirty="0" smtClean="0"/>
              <a:t>систем.</a:t>
            </a:r>
          </a:p>
          <a:p>
            <a:pPr marL="0" indent="0">
              <a:buNone/>
            </a:pPr>
            <a:r>
              <a:rPr lang="ru-RU" sz="2400" dirty="0" smtClean="0"/>
              <a:t>Для достижения цели необходимо решить задачи:</a:t>
            </a:r>
            <a:endParaRPr lang="ru-RU" sz="2400" dirty="0"/>
          </a:p>
          <a:p>
            <a:r>
              <a:rPr lang="ru-RU" sz="2400" dirty="0" smtClean="0"/>
              <a:t> </a:t>
            </a:r>
            <a:r>
              <a:rPr lang="ru-RU" sz="2400" dirty="0"/>
              <a:t>Разработать </a:t>
            </a:r>
            <a:r>
              <a:rPr lang="ru-RU" sz="2400" dirty="0" smtClean="0"/>
              <a:t>язык, позволяющий </a:t>
            </a:r>
            <a:r>
              <a:rPr lang="ru-RU" sz="2400" dirty="0"/>
              <a:t>пользователям описывать инструкции для тестовых сценариев в форме, </a:t>
            </a:r>
            <a:r>
              <a:rPr lang="ru-RU" sz="2400" dirty="0" smtClean="0"/>
              <a:t>определяемой пользователем</a:t>
            </a:r>
            <a:r>
              <a:rPr lang="ru-RU" sz="2400" dirty="0" smtClean="0"/>
              <a:t>.</a:t>
            </a:r>
            <a:endParaRPr lang="ru-RU" sz="2400" dirty="0"/>
          </a:p>
          <a:p>
            <a:r>
              <a:rPr lang="ru-RU" sz="2400" dirty="0" smtClean="0"/>
              <a:t>Реализовать</a:t>
            </a:r>
            <a:r>
              <a:rPr lang="en-US" sz="2400" dirty="0" smtClean="0"/>
              <a:t> </a:t>
            </a:r>
            <a:r>
              <a:rPr lang="ru-RU" sz="2400" dirty="0" smtClean="0"/>
              <a:t>и протестировать интерпретатор, предоставляющий </a:t>
            </a:r>
            <a:r>
              <a:rPr lang="ru-RU" sz="2400" dirty="0"/>
              <a:t>пользователю возможность работы с </a:t>
            </a:r>
            <a:r>
              <a:rPr lang="ru-RU" sz="2400" dirty="0" smtClean="0"/>
              <a:t>автомобильными сетями.</a:t>
            </a:r>
            <a:endParaRPr lang="ru-R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68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Обзор существующих инструментов тестирования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4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231914"/>
              </p:ext>
            </p:extLst>
          </p:nvPr>
        </p:nvGraphicFramePr>
        <p:xfrm>
          <a:off x="1069847" y="2093976"/>
          <a:ext cx="10058400" cy="42094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91353"/>
                <a:gridCol w="1047515"/>
                <a:gridCol w="1509766"/>
                <a:gridCol w="1509766"/>
              </a:tblGrid>
              <a:tr h="9992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effectLst/>
                        </a:rPr>
                        <a:t>                                        </a:t>
                      </a:r>
                      <a:r>
                        <a:rPr lang="ru-RU" sz="2000" smtClean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ru-RU" sz="2000" baseline="0" smtClean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ru-RU" sz="200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ru-RU" sz="2400" smtClean="0">
                          <a:solidFill>
                            <a:schemeClr val="tx1"/>
                          </a:solidFill>
                          <a:effectLst/>
                        </a:rPr>
                        <a:t>Инструмент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Критерии сравнения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CAPL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CCDL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Cucumber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877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Возможность описать несколько тестовых сценариев в документе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F5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F5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F5D3"/>
                    </a:solidFill>
                  </a:tcPr>
                </a:tc>
              </a:tr>
              <a:tr h="6326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Поддержка 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возможности работы с шинами АС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F5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F5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326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Циклическое выполнение тестовых шагов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F5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F5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571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Возможность описывать инструкции тестовых сценариев в свободной форме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F5D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79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48256"/>
            <a:ext cx="10058400" cy="40507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i="1" dirty="0" smtClean="0"/>
              <a:t>Требования </a:t>
            </a:r>
            <a:r>
              <a:rPr lang="ru-RU" sz="1600" b="1" i="1" dirty="0"/>
              <a:t>к работе</a:t>
            </a:r>
            <a:r>
              <a:rPr lang="ru-RU" sz="1600" b="1" i="1" dirty="0" smtClean="0"/>
              <a:t>:</a:t>
            </a:r>
          </a:p>
          <a:p>
            <a:r>
              <a:rPr lang="ru-RU" sz="1600" dirty="0" smtClean="0"/>
              <a:t>Разработать язык</a:t>
            </a:r>
            <a:endParaRPr lang="ru-RU" sz="1600" dirty="0"/>
          </a:p>
          <a:p>
            <a:pPr lvl="1"/>
            <a:r>
              <a:rPr lang="ru-RU" sz="1600" dirty="0" smtClean="0"/>
              <a:t>Язык </a:t>
            </a:r>
            <a:r>
              <a:rPr lang="ru-RU" sz="1600" dirty="0"/>
              <a:t>должен позволять пользователям описывать инструкции для тестовых сценариев </a:t>
            </a:r>
            <a:r>
              <a:rPr lang="ru-RU" sz="1600" dirty="0" smtClean="0"/>
              <a:t>в форме</a:t>
            </a:r>
            <a:r>
              <a:rPr lang="ru-RU" sz="1600" dirty="0"/>
              <a:t>, оговариваемой внутри бизнес-команды</a:t>
            </a:r>
            <a:r>
              <a:rPr lang="ru-RU" sz="1600" dirty="0" smtClean="0"/>
              <a:t>.</a:t>
            </a:r>
            <a:endParaRPr lang="ru-RU" sz="1600" dirty="0"/>
          </a:p>
          <a:p>
            <a:pPr lvl="1"/>
            <a:r>
              <a:rPr lang="ru-RU" sz="1600" dirty="0" smtClean="0"/>
              <a:t>Синтаксис </a:t>
            </a:r>
            <a:r>
              <a:rPr lang="ru-RU" sz="1600" dirty="0"/>
              <a:t>языка должен позволять описывать несколько тестовых сценариев в документе</a:t>
            </a:r>
            <a:r>
              <a:rPr lang="ru-RU" sz="1600" dirty="0" smtClean="0"/>
              <a:t>.</a:t>
            </a:r>
          </a:p>
          <a:p>
            <a:r>
              <a:rPr lang="ru-RU" sz="1600" dirty="0" smtClean="0"/>
              <a:t>Реализовать интерпретатор</a:t>
            </a:r>
            <a:endParaRPr lang="ru-RU" sz="1600" dirty="0"/>
          </a:p>
          <a:p>
            <a:pPr lvl="1"/>
            <a:r>
              <a:rPr lang="ru-RU" sz="1600" dirty="0" smtClean="0"/>
              <a:t>Тестовые </a:t>
            </a:r>
            <a:r>
              <a:rPr lang="ru-RU" sz="1600" dirty="0"/>
              <a:t>сценарии должны выполняться в той очередности, в которой описаны в документе</a:t>
            </a:r>
            <a:r>
              <a:rPr lang="ru-RU" sz="1600" dirty="0" smtClean="0"/>
              <a:t>.</a:t>
            </a:r>
            <a:endParaRPr lang="ru-RU" sz="1600" dirty="0"/>
          </a:p>
          <a:p>
            <a:pPr lvl="1"/>
            <a:r>
              <a:rPr lang="ru-RU" sz="1600" dirty="0" smtClean="0"/>
              <a:t>Необходимо </a:t>
            </a:r>
            <a:r>
              <a:rPr lang="ru-RU" sz="1600" dirty="0"/>
              <a:t>предоставить пользователю возможность работы с </a:t>
            </a:r>
            <a:r>
              <a:rPr lang="ru-RU" sz="1600" dirty="0" smtClean="0"/>
              <a:t>шинами </a:t>
            </a:r>
            <a:r>
              <a:rPr lang="en-US" sz="1600" dirty="0" smtClean="0"/>
              <a:t>CAN </a:t>
            </a:r>
            <a:r>
              <a:rPr lang="ru-RU" sz="1600" dirty="0" smtClean="0"/>
              <a:t>и </a:t>
            </a:r>
            <a:r>
              <a:rPr lang="en-US" sz="1600" dirty="0" err="1" smtClean="0"/>
              <a:t>FlexRay</a:t>
            </a:r>
            <a:r>
              <a:rPr lang="ru-RU" sz="1600" dirty="0" smtClean="0"/>
              <a:t>.</a:t>
            </a:r>
            <a:endParaRPr lang="ru-RU" sz="1600" dirty="0"/>
          </a:p>
          <a:p>
            <a:pPr lvl="1"/>
            <a:r>
              <a:rPr lang="ru-RU" sz="1600" dirty="0" smtClean="0"/>
              <a:t>Результаты </a:t>
            </a:r>
            <a:r>
              <a:rPr lang="ru-RU" sz="1600" dirty="0"/>
              <a:t>выполнения тестов должны сохраняться в файл</a:t>
            </a:r>
            <a:r>
              <a:rPr lang="ru-RU" sz="1600" dirty="0" smtClean="0"/>
              <a:t>.</a:t>
            </a:r>
            <a:r>
              <a:rPr lang="ru-RU" sz="1600" dirty="0"/>
              <a:t/>
            </a:r>
            <a:br>
              <a:rPr lang="ru-RU" sz="1600" dirty="0"/>
            </a:br>
            <a:endParaRPr lang="ru-RU" sz="1600" dirty="0" smtClean="0"/>
          </a:p>
          <a:p>
            <a:pPr marL="0" indent="0">
              <a:buNone/>
            </a:pPr>
            <a:r>
              <a:rPr lang="ru-RU" sz="1600" b="1" i="1" dirty="0" smtClean="0"/>
              <a:t>Качество решения, представленного в работе должно быть проверено следующим образом:</a:t>
            </a:r>
          </a:p>
          <a:p>
            <a:r>
              <a:rPr lang="ru-RU" sz="1600" dirty="0" smtClean="0"/>
              <a:t>Провести </a:t>
            </a:r>
            <a:r>
              <a:rPr lang="ru-RU" sz="1600" dirty="0"/>
              <a:t>опрос </a:t>
            </a:r>
            <a:r>
              <a:rPr lang="ru-RU" sz="1600" dirty="0" smtClean="0"/>
              <a:t>потенциальных </a:t>
            </a:r>
            <a:r>
              <a:rPr lang="ru-RU" sz="1600" dirty="0"/>
              <a:t>пользователей </a:t>
            </a:r>
            <a:r>
              <a:rPr lang="ru-RU" sz="1600" dirty="0" smtClean="0"/>
              <a:t>для </a:t>
            </a:r>
            <a:r>
              <a:rPr lang="ru-RU" sz="1600" dirty="0"/>
              <a:t>выявления степени удобства </a:t>
            </a:r>
            <a:r>
              <a:rPr lang="ru-RU" sz="1600" dirty="0" smtClean="0"/>
              <a:t>использования языка.</a:t>
            </a:r>
            <a:endParaRPr lang="ru-RU" sz="1600" dirty="0"/>
          </a:p>
          <a:p>
            <a:r>
              <a:rPr lang="ru-RU" sz="1600" dirty="0" smtClean="0"/>
              <a:t>Выполнить тестирование </a:t>
            </a:r>
            <a:r>
              <a:rPr lang="ru-RU" sz="1600" dirty="0"/>
              <a:t>реализации языка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98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Аппаратная </a:t>
            </a:r>
            <a:r>
              <a:rPr lang="ru-RU" dirty="0" smtClean="0"/>
              <a:t>платформа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6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662" y="2322446"/>
            <a:ext cx="3815407" cy="26192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120" y="3234313"/>
            <a:ext cx="1707405" cy="1707405"/>
          </a:xfrm>
          <a:prstGeom prst="rect">
            <a:avLst/>
          </a:prstGeom>
        </p:spPr>
      </p:pic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069" y="3205643"/>
            <a:ext cx="2441952" cy="1736075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440" y="4963894"/>
            <a:ext cx="8131850" cy="95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7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Разработка языка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i="1" smtClean="0"/>
              <a:t>7</a:t>
            </a:fld>
            <a:endParaRPr lang="ru-RU" i="1"/>
          </a:p>
        </p:txBody>
      </p:sp>
      <p:sp>
        <p:nvSpPr>
          <p:cNvPr id="6" name="Прямоугольник 5"/>
          <p:cNvSpPr/>
          <p:nvPr/>
        </p:nvSpPr>
        <p:spPr>
          <a:xfrm>
            <a:off x="-274320" y="6199632"/>
            <a:ext cx="119283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069848" y="1848930"/>
            <a:ext cx="6452386" cy="4516501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NVRAM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functionality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did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0xF101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(Req_NVRAM1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ignition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2E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F1 01 00 01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A5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Receive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6E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F1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ignition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off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ignition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Repeat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[2][</a:t>
            </a:r>
          </a:p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22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F1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Pause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[100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62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F1 01 00 01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A5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ignition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off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49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Разработка языка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i="1" smtClean="0"/>
              <a:t>8</a:t>
            </a:fld>
            <a:endParaRPr lang="ru-RU" i="1"/>
          </a:p>
        </p:txBody>
      </p:sp>
      <p:sp>
        <p:nvSpPr>
          <p:cNvPr id="6" name="Прямоугольник 5"/>
          <p:cNvSpPr/>
          <p:nvPr/>
        </p:nvSpPr>
        <p:spPr>
          <a:xfrm>
            <a:off x="-274320" y="6199632"/>
            <a:ext cx="119283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069848" y="1848930"/>
            <a:ext cx="6452386" cy="4516501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NVRAM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functionality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did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0xF101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(Req_NVRAM1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ignition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[2E 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 01 00 01 </a:t>
            </a:r>
            <a:r>
              <a:rPr lang="ru-RU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A5]</a:t>
            </a:r>
            <a:endParaRPr lang="ru-R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 </a:t>
            </a:r>
            <a:r>
              <a:rPr lang="ru-RU" sz="16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ru-RU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[6E </a:t>
            </a:r>
            <a:r>
              <a:rPr lang="ru-RU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 </a:t>
            </a:r>
            <a:r>
              <a:rPr lang="ru-RU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01]</a:t>
            </a:r>
            <a:endParaRPr lang="ru-RU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ignition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off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ignition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Repeat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[2][</a:t>
            </a:r>
          </a:p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[22 F1 01]</a:t>
            </a:r>
          </a:p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Pause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[100]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en-U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ru-RU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[62 F1 01 00 01 A5]</a:t>
            </a:r>
          </a:p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ignition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off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744111" y="2463588"/>
            <a:ext cx="3909917" cy="135421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ru-R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2E 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 01 00 01 </a:t>
            </a:r>
            <a:r>
              <a:rPr lang="ru-RU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A5</a:t>
            </a:r>
          </a:p>
          <a:p>
            <a:r>
              <a:rPr lang="ru-RU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 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 </a:t>
            </a:r>
            <a:r>
              <a:rPr lang="ru-RU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ru-R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 </a:t>
            </a:r>
            <a:r>
              <a:rPr lang="ru-RU" sz="16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ru-RU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6E </a:t>
            </a:r>
            <a:r>
              <a:rPr lang="ru-RU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 </a:t>
            </a:r>
            <a:r>
              <a:rPr lang="ru-RU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  <a:p>
            <a:r>
              <a:rPr lang="ru-RU" sz="1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ru-RU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62 </a:t>
            </a:r>
            <a:r>
              <a:rPr lang="ru-RU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 01 00 01 </a:t>
            </a:r>
            <a:r>
              <a:rPr lang="ru-RU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A5</a:t>
            </a:r>
            <a:endParaRPr lang="ru-RU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Соединительная линия уступом 6"/>
          <p:cNvCxnSpPr>
            <a:stCxn id="3" idx="2"/>
          </p:cNvCxnSpPr>
          <p:nvPr/>
        </p:nvCxnSpPr>
        <p:spPr>
          <a:xfrm rot="5400000">
            <a:off x="9411026" y="4105849"/>
            <a:ext cx="576088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8382843" y="4393893"/>
            <a:ext cx="263245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ru-R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[data]</a:t>
            </a:r>
            <a:endParaRPr lang="ru-R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 </a:t>
            </a:r>
            <a:r>
              <a:rPr lang="ru-RU" sz="16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ru-RU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[data]</a:t>
            </a:r>
            <a:endParaRPr lang="ru-R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15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Разработка языка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i="1" smtClean="0"/>
              <a:t>9</a:t>
            </a:fld>
            <a:endParaRPr lang="ru-RU" i="1"/>
          </a:p>
        </p:txBody>
      </p:sp>
      <p:sp>
        <p:nvSpPr>
          <p:cNvPr id="6" name="Прямоугольник 5"/>
          <p:cNvSpPr/>
          <p:nvPr/>
        </p:nvSpPr>
        <p:spPr>
          <a:xfrm>
            <a:off x="-274320" y="6199632"/>
            <a:ext cx="119283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069848" y="1848930"/>
            <a:ext cx="6452386" cy="4516501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NVRAM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functionality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did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0xF101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(Req_NVRAM1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ignition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[2E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F1 01 00 01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A5]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Receive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[6E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F1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01]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ignition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off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ignition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[2][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[22 F1 01]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Pause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[100] </a:t>
            </a:r>
            <a:r>
              <a:rPr lang="ru-RU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ru-R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ru-RU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[62 F1 01 00 01 A5]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ignition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off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9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1625</TotalTime>
  <Words>829</Words>
  <Application>Microsoft Office PowerPoint</Application>
  <PresentationFormat>Широкоэкранный</PresentationFormat>
  <Paragraphs>154</Paragraphs>
  <Slides>16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</vt:lpstr>
      <vt:lpstr>Rockwell</vt:lpstr>
      <vt:lpstr>Rockwell Condensed</vt:lpstr>
      <vt:lpstr>Times New Roman</vt:lpstr>
      <vt:lpstr>Wingdings</vt:lpstr>
      <vt:lpstr>Дерево</vt:lpstr>
      <vt:lpstr>Разработка и реализация языка описания сценариев тестирования автомобильных систем</vt:lpstr>
      <vt:lpstr>Введение</vt:lpstr>
      <vt:lpstr>Формулировка задачи</vt:lpstr>
      <vt:lpstr>Обзор существующих инструментов тестирования</vt:lpstr>
      <vt:lpstr>постановка задачи</vt:lpstr>
      <vt:lpstr>Аппаратная платформа</vt:lpstr>
      <vt:lpstr>Разработка языка</vt:lpstr>
      <vt:lpstr>Разработка языка</vt:lpstr>
      <vt:lpstr>Разработка языка</vt:lpstr>
      <vt:lpstr>ANTLR4</vt:lpstr>
      <vt:lpstr>AST</vt:lpstr>
      <vt:lpstr>Реализация языка</vt:lpstr>
      <vt:lpstr>Тестирование</vt:lpstr>
      <vt:lpstr>Апробация</vt:lpstr>
      <vt:lpstr>Заключение</vt:lpstr>
      <vt:lpstr>Спасибо за внимание!</vt:lpstr>
    </vt:vector>
  </TitlesOfParts>
  <Company>Luxoft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реализация языка описания сценариев тестирования автомобильных систем</dc:title>
  <dc:creator>Spaseeva, Anastasiia</dc:creator>
  <cp:lastModifiedBy>Spaseeva, Anastasiia</cp:lastModifiedBy>
  <cp:revision>63</cp:revision>
  <dcterms:created xsi:type="dcterms:W3CDTF">2019-06-17T01:21:23Z</dcterms:created>
  <dcterms:modified xsi:type="dcterms:W3CDTF">2019-06-19T23:20:35Z</dcterms:modified>
</cp:coreProperties>
</file>