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7" r:id="rId5"/>
    <p:sldId id="288" r:id="rId6"/>
    <p:sldId id="284" r:id="rId7"/>
    <p:sldId id="258" r:id="rId8"/>
    <p:sldId id="259" r:id="rId9"/>
    <p:sldId id="260" r:id="rId10"/>
    <p:sldId id="261" r:id="rId11"/>
    <p:sldId id="273" r:id="rId12"/>
    <p:sldId id="275" r:id="rId13"/>
    <p:sldId id="262" r:id="rId14"/>
    <p:sldId id="263" r:id="rId15"/>
    <p:sldId id="264" r:id="rId16"/>
    <p:sldId id="282" r:id="rId17"/>
    <p:sldId id="271" r:id="rId18"/>
    <p:sldId id="270" r:id="rId19"/>
    <p:sldId id="272" r:id="rId20"/>
    <p:sldId id="265" r:id="rId21"/>
    <p:sldId id="279" r:id="rId22"/>
    <p:sldId id="266" r:id="rId23"/>
    <p:sldId id="267" r:id="rId24"/>
    <p:sldId id="285" r:id="rId25"/>
    <p:sldId id="280" r:id="rId26"/>
    <p:sldId id="278" r:id="rId27"/>
    <p:sldId id="286" r:id="rId28"/>
    <p:sldId id="268" r:id="rId29"/>
    <p:sldId id="277" r:id="rId30"/>
    <p:sldId id="274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8" autoAdjust="0"/>
    <p:restoredTop sz="82497" autoAdjust="0"/>
  </p:normalViewPr>
  <p:slideViewPr>
    <p:cSldViewPr snapToGrid="0">
      <p:cViewPr varScale="1">
        <p:scale>
          <a:sx n="59" d="100"/>
          <a:sy n="59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B87DF-6310-4044-838F-4C3CC675E7D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9052-479C-4EF8-BCBE-9CF0FE7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https://www.ssc.wisc.edu/~bhansen/390/390Lecture25.pdf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7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 Results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0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Mathy</a:t>
            </a:r>
            <a:r>
              <a:rPr lang="en-US" dirty="0"/>
              <a:t> stuff - http://www.scholarpedia.org/article/Granger_causality</a:t>
            </a:r>
          </a:p>
          <a:p>
            <a:r>
              <a:rPr lang="en-US" dirty="0"/>
              <a:t>More on Granger causality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https://www.r-bloggers.com/chicken-or-the-egg-granger-causality-for-the-masses/</a:t>
            </a:r>
          </a:p>
          <a:p>
            <a:pPr marL="171450" indent="-171450">
              <a:buFontTx/>
              <a:buChar char="-"/>
            </a:pPr>
            <a:r>
              <a:rPr lang="en-US" dirty="0"/>
              <a:t>T-Y procedure: https://davegiles.blogspot.com/2011/04/testing-for-granger-causality.html (Granger Causality, but you don’t first-difference)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Diebold, F. X., &amp; Inoue, A. (2001). Long memory and regime switching.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Econometrics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(1), 131-159.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6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this pattern is obviously not inherently causal—it’s more like it proves the temporal order prerequisite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2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cointegration: http://www.eco.uc3m.es/~jgonzalo/teaching/EconometriaII/cointegration.HTM</a:t>
            </a:r>
          </a:p>
          <a:p>
            <a:r>
              <a:rPr lang="en-US" dirty="0"/>
              <a:t>ECM Paper: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Soroka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N.,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Stecula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 A.,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Wlezien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C. (2015). It's (change in) the (future) economy, stupid: economic indicators, the media, and public opinion.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Journal of Political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457-474.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Conditional Correlations: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J., &amp; Box‐Steffensmeier, J. M. (2008). Dynamic conditional correlations in political science.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Journal of Political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(3), 688-704.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tseries</a:t>
            </a:r>
            <a:r>
              <a:rPr lang="en-US" dirty="0"/>
              <a:t> documentation - https://cran.r-project.org/web/packages/tseries/tseries.pdf</a:t>
            </a:r>
          </a:p>
          <a:p>
            <a:r>
              <a:rPr lang="en-US" dirty="0"/>
              <a:t>Forecast documentation - https://cran.r-project.org/web/packages/tidyr/vignettes/tidy-data.html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Cool other links about VAR: </a:t>
            </a:r>
          </a:p>
          <a:p>
            <a:endParaRPr lang="en-US" dirty="0"/>
          </a:p>
          <a:p>
            <a:r>
              <a:rPr lang="en-US" dirty="0"/>
              <a:t>https://www.ssc.wisc.edu/~bhansen/390/390Lecture25.pdf</a:t>
            </a:r>
          </a:p>
          <a:p>
            <a:r>
              <a:rPr lang="en-US" dirty="0"/>
              <a:t>https://newonlinecourses.science.psu.edu/stat510/node/79/</a:t>
            </a:r>
          </a:p>
          <a:p>
            <a:endParaRPr lang="en-US" dirty="0"/>
          </a:p>
          <a:p>
            <a:r>
              <a:rPr lang="en-US" dirty="0"/>
              <a:t>This model is publishable at top-tier journals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1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priors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variable’s past values + past values of other variables + error.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the number of days or minutes of your time span: https://www.wolframalpha.com [Easter egg: Ask it “What is the answer to life?”]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 the following: days between 6/1/2015 to 11/9/2016 [Wolfram Alpha will tell you how many days are in between your window of time, inclusive of those dates]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useful for time zone differences, and for converting UNIX time stamps to something readable (another tool: https://www.unixtimestamp.com/ 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9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https://www.investopedia.com/terms/e/endogenous-variable.asp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79052-479C-4EF8-BCBE-9CF0FE7C9D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7BA5-123E-4F7E-9A9A-53E9AAA5C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899DE-A0E6-41A7-A2BE-3CA021BE6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ED0A-054C-4395-BA3A-CE14FBC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DF0B-18D5-47D6-A454-9A792710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8BF5-5679-44BD-851C-10EBC179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F50C-2876-4495-AF2A-DBD810E8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FE6B-E36C-4057-85FD-ECAEFFDD1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64A7-814A-410F-A57A-AD32F3A6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DA5D-CB2A-4BCE-B2C8-EBF0C002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14E7-BB8F-4D41-A23C-483FEC6A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08918-9E9F-47C0-831A-99168B84D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8D0AB-4F83-403A-8E22-C2AADE26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FB0A-C360-48EF-BB19-1AABCF39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7555-C86D-497F-874C-5BDDAD63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AFF0-460A-4C58-9289-DB14EF47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6691-9743-49A0-9DC2-F9CA89BE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3307-C7B4-4628-997C-12A22344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7F61-A2D3-4D29-8FB9-45A7DA8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CB78-49FB-4959-A3B7-B2C1F553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1D14-2360-41E6-9A85-28ADB5E2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EDF6-277D-445B-ACA8-3B20F58C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98F95-9BDD-4C65-B18E-4B39F2F3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2263-D367-4B1D-B1DB-09CBA7D9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1CCC-E50B-4297-8E78-F1EAF01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F9D0-F47D-4464-AA36-723B1B96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7B6B-5CA9-467C-A022-BD13A499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301A-2BE5-4A7F-A7E7-427F9BC80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D1860-2F86-424F-860B-C1D09F33E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D704C-DD76-43A4-8BF8-9BC55DA5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0A591-24E4-4E5E-8C55-79D8530D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E5F5-D7DD-4E6A-9253-8F0A8F01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5BE4-42D8-48A4-9846-104B9E0E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C1FC-A670-42C1-903A-379AEB3A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DEC8-0570-4BAC-94CA-950C9E03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A069B-E82E-42EA-816A-99DCEB47F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2FCB5-0344-454E-8C84-CA101BB3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85126-A181-4A37-81D1-39CC1D41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0A441-8E7D-4120-8AEC-05B43DCB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239E0-5AEB-4F72-8703-4E63EACC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D802-52FF-447F-AACF-D89A821E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CFAE8-7483-45B2-AB6B-E76D6EAB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D31D1-5D96-422C-8794-9A0610E5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15382-BBBF-4F12-AA7E-35601347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B582E-68EB-4FCD-9C23-0C7AD45E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E24B4-D2A2-4927-BF3E-8875E340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0A1F-4168-4219-B246-FE27250E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4973-0F17-4866-ACCF-242F7AB4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C9F7-8342-4322-9BEB-048EDEEC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6E838-B84E-495E-9C61-95A2FBF5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9637D-94FE-497A-8A1A-3EC997C1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4A2-E5A1-48FD-9F02-0BB5DA6C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4551-2185-4AEA-ADF9-067470F3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0FD-A8EE-425A-8952-8D9D1352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F9D20-BBA3-44B4-8581-DBD4245C8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79EF3-BDBE-4BD7-811B-F2C1188C1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387C-FF4B-401F-A765-794DBD92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3BA1-4D1A-4A4E-99CF-CB6FE249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9EF0-3088-49A3-AF3B-60CFEDFE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3A114-75A1-46E8-A1E3-D54B17A9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BAE86-FEA2-429B-BA56-965E46CD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9B50-B7E3-4F3B-A20B-665C42C72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28BE-D880-4795-817B-2BEA85FF121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2AE5-A9E6-4EB7-BFF6-D41103523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43E1-77E8-4A1E-8692-A693A7CFF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5340-405F-406E-A555-F0CA54AB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9A2-174C-45D1-B37C-06986E037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Boot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C47F4-9103-483A-A586-39A7D662B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76006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F787-8B81-4BB9-AC0B-4F598FD7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VAR(</a:t>
            </a:r>
            <a:r>
              <a:rPr lang="en-US" i="1" dirty="0"/>
              <a:t>p</a:t>
            </a:r>
            <a:r>
              <a:rPr lang="en-US" dirty="0"/>
              <a:t>) vs. Structural Equation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AF08-2589-4961-9FC5-DCA513D26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621F1-C67E-480D-B793-BF67186E02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Theoretically-independent model (in terms of structure)</a:t>
            </a:r>
          </a:p>
          <a:p>
            <a:endParaRPr lang="en-US" dirty="0"/>
          </a:p>
          <a:p>
            <a:r>
              <a:rPr lang="en-US" dirty="0"/>
              <a:t>Requires time series data</a:t>
            </a:r>
          </a:p>
          <a:p>
            <a:endParaRPr lang="en-US" dirty="0"/>
          </a:p>
          <a:p>
            <a:r>
              <a:rPr lang="en-US" dirty="0"/>
              <a:t>NOT CAUSAL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212DDF-407D-43BD-AA75-AA3978D6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Structural Equation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20E8E-7EE1-4808-9DA0-5C713A6E48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Reliance on theory to determine functional form </a:t>
            </a:r>
          </a:p>
          <a:p>
            <a:endParaRPr lang="en-US" dirty="0"/>
          </a:p>
          <a:p>
            <a:r>
              <a:rPr lang="en-US" dirty="0"/>
              <a:t>Does not require time series</a:t>
            </a:r>
          </a:p>
          <a:p>
            <a:endParaRPr lang="en-US" dirty="0"/>
          </a:p>
          <a:p>
            <a:r>
              <a:rPr lang="en-US" dirty="0"/>
              <a:t>NOT CAUSAL</a:t>
            </a:r>
          </a:p>
        </p:txBody>
      </p:sp>
    </p:spTree>
    <p:extLst>
      <p:ext uri="{BB962C8B-B14F-4D97-AF65-F5344CB8AC3E}">
        <p14:creationId xmlns:p14="http://schemas.microsoft.com/office/powerpoint/2010/main" val="372831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EBE-7519-4363-8A59-547CE9EC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“Math”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372AB-0545-4E24-9CAB-F24931C3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Let’s say, you think Russian, U.S. and Chinese relationships are all related to one another.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relationships can be modeled using SEM or VAR!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FCFC3E19-1C2C-4F51-9A86-25AF627E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89" y="3167706"/>
            <a:ext cx="1613303" cy="10750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hinese flag">
            <a:extLst>
              <a:ext uri="{FF2B5EF4-FFF2-40B4-BE49-F238E27FC236}">
                <a16:creationId xmlns:a16="http://schemas.microsoft.com/office/drawing/2014/main" id="{763CEAA0-D595-4718-88C5-860BE717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571" y="3202481"/>
            <a:ext cx="1612557" cy="10750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C1B143FA-6782-4C85-8B5A-49F13659D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0" r="6897" b="22702"/>
          <a:stretch/>
        </p:blipFill>
        <p:spPr bwMode="auto">
          <a:xfrm>
            <a:off x="8466107" y="3212962"/>
            <a:ext cx="1612557" cy="10540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0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C8E1-FA79-46A1-9702-550B17ED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this in SEM form!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3A19-DAB9-4A2C-A5B8-4419F4C8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94" y="1690688"/>
            <a:ext cx="9039612" cy="47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EBE-7519-4363-8A59-547CE9EC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this in VAR form!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FDF36-3CBC-4B76-A842-A896D62B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690688"/>
            <a:ext cx="9077325" cy="3895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5EABF1-C95A-45F8-B749-94C829166847}"/>
              </a:ext>
            </a:extLst>
          </p:cNvPr>
          <p:cNvSpPr/>
          <p:nvPr/>
        </p:nvSpPr>
        <p:spPr>
          <a:xfrm>
            <a:off x="3296653" y="2009274"/>
            <a:ext cx="1660358" cy="1070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85BFC-7F72-4E8B-8802-7717785244D9}"/>
              </a:ext>
            </a:extLst>
          </p:cNvPr>
          <p:cNvSpPr/>
          <p:nvPr/>
        </p:nvSpPr>
        <p:spPr>
          <a:xfrm>
            <a:off x="5329365" y="2020308"/>
            <a:ext cx="4031203" cy="1070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533C9-6D9D-4C9B-A9CD-A40B829907FB}"/>
              </a:ext>
            </a:extLst>
          </p:cNvPr>
          <p:cNvSpPr/>
          <p:nvPr/>
        </p:nvSpPr>
        <p:spPr>
          <a:xfrm>
            <a:off x="9673385" y="2027332"/>
            <a:ext cx="625648" cy="1070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9AE3C-E3F2-47C3-BCF9-3DBED070068B}"/>
              </a:ext>
            </a:extLst>
          </p:cNvPr>
          <p:cNvSpPr txBox="1"/>
          <p:nvPr/>
        </p:nvSpPr>
        <p:spPr>
          <a:xfrm>
            <a:off x="3371849" y="1684923"/>
            <a:ext cx="140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Past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26D1E-EDC1-4209-92EC-CBD75E5D0C3D}"/>
              </a:ext>
            </a:extLst>
          </p:cNvPr>
          <p:cNvSpPr txBox="1"/>
          <p:nvPr/>
        </p:nvSpPr>
        <p:spPr>
          <a:xfrm>
            <a:off x="6302415" y="1719555"/>
            <a:ext cx="241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Past values of other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04EDA-A3FA-47F1-A9E1-51E972D8C808}"/>
              </a:ext>
            </a:extLst>
          </p:cNvPr>
          <p:cNvSpPr txBox="1"/>
          <p:nvPr/>
        </p:nvSpPr>
        <p:spPr>
          <a:xfrm>
            <a:off x="9539535" y="1518108"/>
            <a:ext cx="94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White Noise</a:t>
            </a:r>
          </a:p>
        </p:txBody>
      </p:sp>
    </p:spTree>
    <p:extLst>
      <p:ext uri="{BB962C8B-B14F-4D97-AF65-F5344CB8AC3E}">
        <p14:creationId xmlns:p14="http://schemas.microsoft.com/office/powerpoint/2010/main" val="15773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0488-59A8-496C-AC5F-9A8B15D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Pro’s and Con’s of a VAR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2EFE-AC59-4443-A36D-AFE2E4D1A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EFF81-A26A-41F5-BCAD-57190A519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Inductive (a-theoretical)</a:t>
            </a:r>
          </a:p>
          <a:p>
            <a:r>
              <a:rPr lang="en-US" dirty="0"/>
              <a:t>Great forecasting capabilities</a:t>
            </a:r>
          </a:p>
          <a:p>
            <a:r>
              <a:rPr lang="en-US" dirty="0"/>
              <a:t>Handles exogenous and endogenous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0CFD6B-B36C-4D46-8471-D2E8A345B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Con’s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F03B2F-848A-4C10-9432-B40F698915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Fixed lag for whole model</a:t>
            </a:r>
          </a:p>
          <a:p>
            <a:r>
              <a:rPr lang="en-US" dirty="0"/>
              <a:t>Cannot be used for panel data</a:t>
            </a:r>
          </a:p>
          <a:p>
            <a:r>
              <a:rPr lang="en-US" dirty="0"/>
              <a:t>Not good for simultaneous relationships</a:t>
            </a:r>
          </a:p>
          <a:p>
            <a:r>
              <a:rPr lang="en-US" dirty="0"/>
              <a:t>Requires uniform level of time series aggregation</a:t>
            </a:r>
          </a:p>
        </p:txBody>
      </p:sp>
    </p:spTree>
    <p:extLst>
      <p:ext uri="{BB962C8B-B14F-4D97-AF65-F5344CB8AC3E}">
        <p14:creationId xmlns:p14="http://schemas.microsoft.com/office/powerpoint/2010/main" val="236745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534D-ED46-42C0-9128-2C24995E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 of a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E361-9F7E-4974-A541-D75F263D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variables are stationary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least 40 data points are needed (100+ is optimal)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Uniform data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time series must be continuous (regularly spaced)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must be able to construct a “tidy” data structure (tidy time!)</a:t>
            </a:r>
          </a:p>
        </p:txBody>
      </p:sp>
    </p:spTree>
    <p:extLst>
      <p:ext uri="{BB962C8B-B14F-4D97-AF65-F5344CB8AC3E}">
        <p14:creationId xmlns:p14="http://schemas.microsoft.com/office/powerpoint/2010/main" val="416730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8DE0-A449-4380-890D-DBCFD36C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C463-25BB-4357-9692-CCC9F4F6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value, per variable, per time point</a:t>
            </a:r>
          </a:p>
          <a:p>
            <a:pPr lvl="1"/>
            <a:r>
              <a:rPr lang="en-US" dirty="0"/>
              <a:t>(observation = time point)</a:t>
            </a:r>
          </a:p>
          <a:p>
            <a:r>
              <a:rPr lang="en-US" dirty="0"/>
              <a:t>No duplicate time points</a:t>
            </a:r>
          </a:p>
          <a:p>
            <a:r>
              <a:rPr lang="en-US" dirty="0"/>
              <a:t>No missing time points (continuous)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A7185-2236-4A8F-8298-399FBB99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2" y="419100"/>
            <a:ext cx="46767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2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CCB6-A2DB-424E-B9D1-9A0DF9CC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VAR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516-7DF2-479A-84D7-B6FA0F7C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Model specification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| Construction | </a:t>
            </a:r>
            <a:r>
              <a:rPr lang="en-US" i="1" dirty="0">
                <a:solidFill>
                  <a:srgbClr val="0070C0"/>
                </a:solidFill>
              </a:rPr>
              <a:t>Analysis and Model Checking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First-difference any integrated univariate time series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Determine order, and endogenous/exogenous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Identify the optimal lag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a VAR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70C0"/>
                </a:solidFill>
              </a:rPr>
              <a:t>Run Granger Causality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70C0"/>
                </a:solidFill>
              </a:rPr>
              <a:t>Run Impulse Response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70C0"/>
                </a:solidFill>
              </a:rPr>
              <a:t>Check residuals of model</a:t>
            </a:r>
          </a:p>
        </p:txBody>
      </p:sp>
    </p:spTree>
    <p:extLst>
      <p:ext uri="{BB962C8B-B14F-4D97-AF65-F5344CB8AC3E}">
        <p14:creationId xmlns:p14="http://schemas.microsoft.com/office/powerpoint/2010/main" val="357264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3691-63C4-4F47-B7FB-13CD5F28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Exogenous vs. Endogenous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CB37-EDC6-474F-89F6-14B55745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Endogenous</a:t>
            </a:r>
            <a:r>
              <a:rPr lang="en-US" dirty="0"/>
              <a:t> – A variable that can be explained by the relationship of other variables in a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Exogenous</a:t>
            </a:r>
            <a:r>
              <a:rPr lang="en-US" dirty="0"/>
              <a:t> – A variable that is cannot be explained by the relationship of other variables in a model</a:t>
            </a:r>
          </a:p>
          <a:p>
            <a:pPr lvl="1"/>
            <a:r>
              <a:rPr lang="en-US" dirty="0"/>
              <a:t>It may be explained by things </a:t>
            </a:r>
            <a:r>
              <a:rPr lang="en-US" b="1" dirty="0"/>
              <a:t>outside</a:t>
            </a:r>
            <a:r>
              <a:rPr lang="en-US" dirty="0"/>
              <a:t> of the model, </a:t>
            </a:r>
            <a:br>
              <a:rPr lang="en-US" dirty="0"/>
            </a:br>
            <a:r>
              <a:rPr lang="en-US" dirty="0"/>
              <a:t>but it’s not explained by things </a:t>
            </a:r>
            <a:r>
              <a:rPr lang="en-US" b="1" dirty="0"/>
              <a:t>in the model</a:t>
            </a:r>
            <a:r>
              <a:rPr lang="en-US" dirty="0"/>
              <a:t>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59CDF8B-461F-4DEA-8635-FB19D4F8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11" y="2771398"/>
            <a:ext cx="2439100" cy="1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7D8908-5833-46A3-9EF6-73CA7DEAFC74}"/>
              </a:ext>
            </a:extLst>
          </p:cNvPr>
          <p:cNvCxnSpPr>
            <a:cxnSpLocks/>
          </p:cNvCxnSpPr>
          <p:nvPr/>
        </p:nvCxnSpPr>
        <p:spPr>
          <a:xfrm flipH="1">
            <a:off x="4740440" y="3453060"/>
            <a:ext cx="232209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 result for indonesian flag">
            <a:extLst>
              <a:ext uri="{FF2B5EF4-FFF2-40B4-BE49-F238E27FC236}">
                <a16:creationId xmlns:a16="http://schemas.microsoft.com/office/drawing/2014/main" id="{57CBF8DF-1209-4D41-97AC-9D92034F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86" y="2709860"/>
            <a:ext cx="2038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ndonesian weather">
            <a:extLst>
              <a:ext uri="{FF2B5EF4-FFF2-40B4-BE49-F238E27FC236}">
                <a16:creationId xmlns:a16="http://schemas.microsoft.com/office/drawing/2014/main" id="{EFAAECB6-04AD-44AF-9B17-ECCAA6574C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42" y="5032370"/>
            <a:ext cx="2038350" cy="142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229994-F664-41F4-B8C2-5D96F1CB4762}"/>
              </a:ext>
            </a:extLst>
          </p:cNvPr>
          <p:cNvSpPr txBox="1"/>
          <p:nvPr/>
        </p:nvSpPr>
        <p:spPr>
          <a:xfrm>
            <a:off x="9020574" y="3717267"/>
            <a:ext cx="146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6519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F17-0F80-42EA-B1C5-62DB7F01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an appropriate 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1516-485A-4991-A80B-F20650BC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information criteria (AIC or BIC) to determine the appropriate lag</a:t>
            </a:r>
          </a:p>
          <a:p>
            <a:r>
              <a:rPr lang="en-US" dirty="0"/>
              <a:t>Select the lag with the largest number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4715A-A8AA-4004-A629-8077246D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859842"/>
            <a:ext cx="9772650" cy="3705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FAC36-D1E7-4570-9A9A-C7A74FED3DED}"/>
              </a:ext>
            </a:extLst>
          </p:cNvPr>
          <p:cNvSpPr txBox="1"/>
          <p:nvPr/>
        </p:nvSpPr>
        <p:spPr>
          <a:xfrm>
            <a:off x="3597442" y="3037001"/>
            <a:ext cx="206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Dataset of VAR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6DBF7-BC82-4D7A-870B-A66E80AC0450}"/>
              </a:ext>
            </a:extLst>
          </p:cNvPr>
          <p:cNvSpPr txBox="1"/>
          <p:nvPr/>
        </p:nvSpPr>
        <p:spPr>
          <a:xfrm>
            <a:off x="4632157" y="3744164"/>
            <a:ext cx="1463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Tests for 1-8 lags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E4B02-4F47-486C-AA1C-3AA2B7ADEA4C}"/>
              </a:ext>
            </a:extLst>
          </p:cNvPr>
          <p:cNvSpPr txBox="1"/>
          <p:nvPr/>
        </p:nvSpPr>
        <p:spPr>
          <a:xfrm>
            <a:off x="2851483" y="5258055"/>
            <a:ext cx="324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(Shows BIC for models with lags of 1 to 8)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92535-C91B-427A-BBFC-84276839DE06}"/>
              </a:ext>
            </a:extLst>
          </p:cNvPr>
          <p:cNvSpPr/>
          <p:nvPr/>
        </p:nvSpPr>
        <p:spPr>
          <a:xfrm>
            <a:off x="2719133" y="5787189"/>
            <a:ext cx="709865" cy="705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C5495-1E9A-4729-B228-82B38E10199F}"/>
              </a:ext>
            </a:extLst>
          </p:cNvPr>
          <p:cNvSpPr txBox="1"/>
          <p:nvPr/>
        </p:nvSpPr>
        <p:spPr>
          <a:xfrm>
            <a:off x="8128583" y="5986143"/>
            <a:ext cx="227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A lower number is better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4429D5-49A8-4D75-8D84-6F3EE4D2A211}"/>
              </a:ext>
            </a:extLst>
          </p:cNvPr>
          <p:cNvCxnSpPr>
            <a:cxnSpLocks/>
          </p:cNvCxnSpPr>
          <p:nvPr/>
        </p:nvCxnSpPr>
        <p:spPr>
          <a:xfrm flipH="1">
            <a:off x="3428998" y="3190889"/>
            <a:ext cx="168446" cy="32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2CD6C8-42EE-4877-A661-60AF0FD33D24}"/>
              </a:ext>
            </a:extLst>
          </p:cNvPr>
          <p:cNvCxnSpPr>
            <a:cxnSpLocks/>
          </p:cNvCxnSpPr>
          <p:nvPr/>
        </p:nvCxnSpPr>
        <p:spPr>
          <a:xfrm flipH="1" flipV="1">
            <a:off x="4307305" y="3744164"/>
            <a:ext cx="324853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2718-37F0-4162-8AC8-EEF70206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– What are we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F490-F954-4AD3-A95F-BAB9F433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Univariate Analysis Exercise</a:t>
            </a:r>
          </a:p>
          <a:p>
            <a:pPr marL="457200" lvl="1" indent="0">
              <a:buNone/>
            </a:pPr>
            <a:r>
              <a:rPr lang="en-US" dirty="0"/>
              <a:t>Let’s practice some of what we learned from yesterday to code! This will help us as we proceed with the multivariate analysis.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Multivariate Analysis</a:t>
            </a:r>
          </a:p>
          <a:p>
            <a:pPr lvl="1"/>
            <a:r>
              <a:rPr lang="en-US" dirty="0"/>
              <a:t>An analysis of multiple time series</a:t>
            </a:r>
          </a:p>
          <a:p>
            <a:pPr lvl="1"/>
            <a:r>
              <a:rPr lang="en-US" dirty="0"/>
              <a:t>Vector Autoregression</a:t>
            </a:r>
          </a:p>
          <a:p>
            <a:pPr lvl="1"/>
            <a:r>
              <a:rPr lang="en-US" dirty="0"/>
              <a:t>Grainger Causality</a:t>
            </a:r>
          </a:p>
          <a:p>
            <a:pPr lvl="1"/>
            <a:r>
              <a:rPr lang="en-US" dirty="0"/>
              <a:t>(Bonus: Impulse Response Functions)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240B93-01F6-486B-9429-AA1FA4373B20}"/>
              </a:ext>
            </a:extLst>
          </p:cNvPr>
          <p:cNvSpPr txBox="1"/>
          <p:nvPr/>
        </p:nvSpPr>
        <p:spPr>
          <a:xfrm>
            <a:off x="838200" y="5825627"/>
            <a:ext cx="49449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Habel</a:t>
            </a:r>
            <a:r>
              <a:rPr lang="en-US" sz="1500" dirty="0"/>
              <a:t>, P. D. (2012). Following the opinion leaders? The dynamics of influence among media opinion, the public, and politicians. </a:t>
            </a:r>
            <a:r>
              <a:rPr lang="en-US" sz="1500" i="1" dirty="0"/>
              <a:t>Political Communication</a:t>
            </a:r>
            <a:r>
              <a:rPr lang="en-US" sz="1500" dirty="0"/>
              <a:t>, </a:t>
            </a:r>
            <a:r>
              <a:rPr lang="en-US" sz="1500" i="1" dirty="0"/>
              <a:t>29</a:t>
            </a:r>
            <a:r>
              <a:rPr lang="en-US" sz="1500" dirty="0"/>
              <a:t>(3), 257-277.</a:t>
            </a:r>
            <a:endParaRPr lang="en-US" sz="1500" b="1" i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F9392-6FD9-4DAB-ACC0-DFACFDF7ED50}"/>
              </a:ext>
            </a:extLst>
          </p:cNvPr>
          <p:cNvSpPr txBox="1"/>
          <p:nvPr/>
        </p:nvSpPr>
        <p:spPr>
          <a:xfrm>
            <a:off x="838200" y="1690688"/>
            <a:ext cx="5502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 this [fractionally integrated] VAR, </a:t>
            </a:r>
            <a:r>
              <a:rPr lang="en-US" sz="2800" dirty="0" err="1"/>
              <a:t>Habel</a:t>
            </a:r>
            <a:r>
              <a:rPr lang="en-US" sz="2800" dirty="0"/>
              <a:t> focuses on </a:t>
            </a:r>
            <a:r>
              <a:rPr lang="en-US" sz="2800" i="1" dirty="0"/>
              <a:t>The New York Times</a:t>
            </a:r>
            <a:r>
              <a:rPr lang="en-US" sz="2800" dirty="0"/>
              <a:t> as the dependent variable. He notes, “the </a:t>
            </a:r>
            <a:r>
              <a:rPr lang="en-US" sz="2800" i="1" dirty="0"/>
              <a:t>Times</a:t>
            </a:r>
            <a:r>
              <a:rPr lang="en-US" sz="2800" dirty="0"/>
              <a:t> responds to the Democratic party median in the House and the Senate at a statistically significant level” (p. 270)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78706-6CBD-40FD-9DDE-B2135F93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97" y="0"/>
            <a:ext cx="4626645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00FE138-9A9B-496C-9054-6E62FFD2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 Results</a:t>
            </a:r>
          </a:p>
        </p:txBody>
      </p:sp>
    </p:spTree>
    <p:extLst>
      <p:ext uri="{BB962C8B-B14F-4D97-AF65-F5344CB8AC3E}">
        <p14:creationId xmlns:p14="http://schemas.microsoft.com/office/powerpoint/2010/main" val="20510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52D-E802-467B-8A66-A3B6DE7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people gloss over the VAR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68E2-5FC9-4172-A0AE-91088FB0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model results are in a reduced form, so the coefficients are difficult to interpret (the coefficient is only one part of the model—there is also a function for each endogenous variable)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 models are </a:t>
            </a:r>
            <a:r>
              <a:rPr lang="en-US" b="1" dirty="0"/>
              <a:t>long</a:t>
            </a:r>
            <a:r>
              <a:rPr lang="en-US" dirty="0"/>
              <a:t> (the more variables you include, the longer your chart gets)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27A5-B656-4C30-A942-F3B20A73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people use instead?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D75-D79D-4EE6-83AB-85169AE6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  <a:p>
            <a:r>
              <a:rPr lang="en-US" dirty="0"/>
              <a:t>Impulse Response Functions</a:t>
            </a:r>
          </a:p>
        </p:txBody>
      </p:sp>
    </p:spTree>
    <p:extLst>
      <p:ext uri="{BB962C8B-B14F-4D97-AF65-F5344CB8AC3E}">
        <p14:creationId xmlns:p14="http://schemas.microsoft.com/office/powerpoint/2010/main" val="158997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1911-B46F-499B-A7FD-34311C07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5CC5-A47F-4811-BC84-A044BD86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r>
              <a:rPr lang="en-US" dirty="0"/>
              <a:t>Granger, C. W. (1969). Investigating causal relations by econometric models and cross-spectral methods. </a:t>
            </a:r>
            <a:r>
              <a:rPr lang="en-US" i="1" dirty="0" err="1"/>
              <a:t>Econometrica</a:t>
            </a:r>
            <a:r>
              <a:rPr lang="en-US" i="1" dirty="0"/>
              <a:t>: Journal of the Econometric Society</a:t>
            </a:r>
            <a:r>
              <a:rPr lang="en-US" dirty="0"/>
              <a:t>, 424-438.</a:t>
            </a:r>
          </a:p>
          <a:p>
            <a:r>
              <a:rPr lang="en-US" dirty="0"/>
              <a:t>Relies on the VAR model</a:t>
            </a:r>
          </a:p>
          <a:p>
            <a:r>
              <a:rPr lang="en-US" dirty="0"/>
              <a:t>When </a:t>
            </a:r>
            <a:r>
              <a:rPr lang="en-US" i="1" dirty="0"/>
              <a:t>X</a:t>
            </a:r>
            <a:r>
              <a:rPr lang="en-US" dirty="0"/>
              <a:t> “granger causes” </a:t>
            </a:r>
            <a:r>
              <a:rPr lang="en-US" i="1" dirty="0"/>
              <a:t>Y</a:t>
            </a:r>
            <a:r>
              <a:rPr lang="en-US" dirty="0"/>
              <a:t>, it means </a:t>
            </a:r>
            <a:r>
              <a:rPr lang="en-US" i="1" dirty="0"/>
              <a:t>Y</a:t>
            </a:r>
            <a:r>
              <a:rPr lang="en-US" dirty="0"/>
              <a:t> can be better predicted (or forecasted) with the inclusion of </a:t>
            </a:r>
            <a:r>
              <a:rPr lang="en-US" i="1" dirty="0"/>
              <a:t>X</a:t>
            </a:r>
            <a:r>
              <a:rPr lang="en-US" dirty="0"/>
              <a:t> than by </a:t>
            </a:r>
            <a:r>
              <a:rPr lang="en-US" i="1" dirty="0"/>
              <a:t>Y</a:t>
            </a:r>
            <a:r>
              <a:rPr lang="en-US" dirty="0"/>
              <a:t> itself (Diebold, 2001)</a:t>
            </a:r>
          </a:p>
          <a:p>
            <a:endParaRPr lang="en-US" b="1" dirty="0"/>
          </a:p>
          <a:p>
            <a:r>
              <a:rPr lang="en-US" b="1" dirty="0"/>
              <a:t>Granger causality is NOT </a:t>
            </a:r>
            <a:r>
              <a:rPr lang="en-US" b="1" u="sng" dirty="0"/>
              <a:t>causality</a:t>
            </a:r>
          </a:p>
          <a:p>
            <a:r>
              <a:rPr lang="en-US" dirty="0"/>
              <a:t>Because this is not an experiment, we cannot control “everything.” Therefore, omitted variables could still affect the causality hypothesis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57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E69-3BF6-45D4-B9AC-C3BBC1F3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C332-A5FC-4394-99CD-6983F4A3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blog.projectpiglet.com/wp-content/uploads/2018/01/640px-GrangerCausalityIllustration.svg_-1.png">
            <a:extLst>
              <a:ext uri="{FF2B5EF4-FFF2-40B4-BE49-F238E27FC236}">
                <a16:creationId xmlns:a16="http://schemas.microsoft.com/office/drawing/2014/main" id="{E91DDB89-938E-477B-BF51-85A8C041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11" y="1308894"/>
            <a:ext cx="8242377" cy="42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A547E-AE43-4E03-84A4-E8318C3D2403}"/>
              </a:ext>
            </a:extLst>
          </p:cNvPr>
          <p:cNvSpPr txBox="1"/>
          <p:nvPr/>
        </p:nvSpPr>
        <p:spPr>
          <a:xfrm>
            <a:off x="566247" y="6185098"/>
            <a:ext cx="689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Source: </a:t>
            </a:r>
            <a:r>
              <a:rPr lang="en-US" sz="1400" dirty="0"/>
              <a:t>https://blog.projectpiglet.com/2018/01/limits-of-granger-causality/</a:t>
            </a:r>
          </a:p>
        </p:txBody>
      </p:sp>
    </p:spTree>
    <p:extLst>
      <p:ext uri="{BB962C8B-B14F-4D97-AF65-F5344CB8AC3E}">
        <p14:creationId xmlns:p14="http://schemas.microsoft.com/office/powerpoint/2010/main" val="57393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610C-43D7-42E2-8137-51607EE2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Granger Causality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5B17-BEF6-4687-98A8-783A6AF5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Granger causality tests are really focused on time-lagged relationships. In other words, things that occur simultaneously cannot be “teased out” to see if one Granger causes another.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have to be endogenous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2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E809-880A-431C-B92A-6E1D41A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A7D5F-E04A-4501-A96E-54CBF6090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7"/>
          <a:stretch/>
        </p:blipFill>
        <p:spPr>
          <a:xfrm>
            <a:off x="1816412" y="1383632"/>
            <a:ext cx="8559175" cy="4832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A9E7A-3DC1-4BAD-9FD3-EE06740C9077}"/>
              </a:ext>
            </a:extLst>
          </p:cNvPr>
          <p:cNvSpPr txBox="1"/>
          <p:nvPr/>
        </p:nvSpPr>
        <p:spPr>
          <a:xfrm>
            <a:off x="511344" y="6215876"/>
            <a:ext cx="11169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Tan, Y., &amp; Weaver, D. H. (2007). Agenda-setting effects among the media, the public, and congress, 1946–2004. </a:t>
            </a:r>
            <a:r>
              <a:rPr lang="en-US" sz="1500" i="1" dirty="0"/>
              <a:t>Journalism &amp; Mass Communication Quarterly</a:t>
            </a:r>
            <a:r>
              <a:rPr lang="en-US" sz="1500" dirty="0"/>
              <a:t>, </a:t>
            </a:r>
            <a:r>
              <a:rPr lang="en-US" sz="1500" i="1" dirty="0"/>
              <a:t>84</a:t>
            </a:r>
            <a:r>
              <a:rPr lang="en-US" sz="1500" dirty="0"/>
              <a:t>(4), 729-744.</a:t>
            </a:r>
            <a:endParaRPr lang="en-US" sz="1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1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72CC-26FD-4771-8F57-67BEBC37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 and Mass Comm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8F82-62FD-4826-9B20-68ADCB2C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Agenda setting</a:t>
            </a:r>
          </a:p>
          <a:p>
            <a:pPr lvl="1"/>
            <a:r>
              <a:rPr lang="en-US" dirty="0"/>
              <a:t>Tan, Y., &amp; Weaver, D. H. (2007). Agenda-setting effects among the media, the public, and congress, 1946–2004. </a:t>
            </a:r>
            <a:r>
              <a:rPr lang="en-US" i="1" dirty="0"/>
              <a:t>Journalism &amp; Mass Communication Quarterly</a:t>
            </a:r>
            <a:r>
              <a:rPr lang="en-US" dirty="0"/>
              <a:t>, </a:t>
            </a:r>
            <a:r>
              <a:rPr lang="en-US" i="1" dirty="0"/>
              <a:t>84</a:t>
            </a:r>
            <a:r>
              <a:rPr lang="en-US" dirty="0"/>
              <a:t>(4), 729-744.</a:t>
            </a:r>
          </a:p>
          <a:p>
            <a:pPr lvl="1"/>
            <a:r>
              <a:rPr lang="en-US" dirty="0" err="1"/>
              <a:t>Meraz</a:t>
            </a:r>
            <a:r>
              <a:rPr lang="en-US" dirty="0"/>
              <a:t>, S. (2011). Using time series analysis to measure intermedia agenda-setting influence in traditional media and political blog networks. </a:t>
            </a:r>
            <a:r>
              <a:rPr lang="en-US" i="1" dirty="0"/>
              <a:t>Journalism &amp; Mass Communication Quarterly</a:t>
            </a:r>
            <a:r>
              <a:rPr lang="en-US" dirty="0"/>
              <a:t>, </a:t>
            </a:r>
            <a:r>
              <a:rPr lang="en-US" i="1" dirty="0"/>
              <a:t>88</a:t>
            </a:r>
            <a:r>
              <a:rPr lang="en-US" dirty="0"/>
              <a:t>(1), 176-194.</a:t>
            </a:r>
          </a:p>
          <a:p>
            <a:r>
              <a:rPr lang="en-US" b="1" u="sng" dirty="0"/>
              <a:t>Content + secondary data</a:t>
            </a:r>
          </a:p>
          <a:p>
            <a:pPr lvl="1"/>
            <a:r>
              <a:rPr lang="en-US" dirty="0" err="1"/>
              <a:t>Groshek</a:t>
            </a:r>
            <a:r>
              <a:rPr lang="en-US" dirty="0"/>
              <a:t>, J. (2011). Media, instability, and democracy: Examining the Granger-causal relationships of 122 Countries from 1946 to 2003. </a:t>
            </a:r>
            <a:r>
              <a:rPr lang="en-US" i="1" dirty="0"/>
              <a:t>Journal of Communication</a:t>
            </a:r>
            <a:r>
              <a:rPr lang="en-US" dirty="0"/>
              <a:t>, </a:t>
            </a:r>
            <a:r>
              <a:rPr lang="en-US" i="1" dirty="0"/>
              <a:t>61</a:t>
            </a:r>
            <a:r>
              <a:rPr lang="en-US" dirty="0"/>
              <a:t>(6), 1161-1182.</a:t>
            </a:r>
          </a:p>
        </p:txBody>
      </p:sp>
    </p:spTree>
    <p:extLst>
      <p:ext uri="{BB962C8B-B14F-4D97-AF65-F5344CB8AC3E}">
        <p14:creationId xmlns:p14="http://schemas.microsoft.com/office/powerpoint/2010/main" val="324239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BAA-8CF0-4300-B658-4C2185DA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7A4A-6C06-455F-A2A2-FAD896F0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identify what happens to one variable (Y) when another variable in the model (X) is “shocked” </a:t>
            </a:r>
          </a:p>
          <a:p>
            <a:r>
              <a:rPr lang="en-US" dirty="0"/>
              <a:t>Both X and Y have to be endogenous variables</a:t>
            </a:r>
          </a:p>
          <a:p>
            <a:r>
              <a:rPr lang="en-US" dirty="0"/>
              <a:t>Allows you to see how long a shock in one variable influences another variable (across a longer period of time)</a:t>
            </a:r>
          </a:p>
          <a:p>
            <a:endParaRPr lang="en-US" dirty="0"/>
          </a:p>
          <a:p>
            <a:r>
              <a:rPr lang="en-US" dirty="0"/>
              <a:t>In mass comm research, these are less common compared to VARs and Granger Causality tests</a:t>
            </a:r>
          </a:p>
        </p:txBody>
      </p:sp>
    </p:spTree>
    <p:extLst>
      <p:ext uri="{BB962C8B-B14F-4D97-AF65-F5344CB8AC3E}">
        <p14:creationId xmlns:p14="http://schemas.microsoft.com/office/powerpoint/2010/main" val="2925509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FB85-9CC2-4246-8D51-53C71AD1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IRF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4D2A8-0FF5-4F22-8C42-D667501B3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499" y="1910138"/>
            <a:ext cx="8325001" cy="3037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D557C-F0F3-45D8-B405-3C3B462B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89" y="1690688"/>
            <a:ext cx="984761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0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050C-D262-4152-A600-042F6D3E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EB0F-DAB6-4A38-8695-97ACCC77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tseries</a:t>
            </a:r>
            <a:r>
              <a:rPr lang="en-US" dirty="0"/>
              <a:t> and forecast package</a:t>
            </a:r>
          </a:p>
          <a:p>
            <a:r>
              <a:rPr lang="en-US" dirty="0"/>
              <a:t>Download the one of the datasets in the </a:t>
            </a:r>
            <a:r>
              <a:rPr lang="en-US" b="1" dirty="0"/>
              <a:t>exercise_day2 </a:t>
            </a:r>
            <a:r>
              <a:rPr lang="en-US" dirty="0"/>
              <a:t>folder</a:t>
            </a:r>
          </a:p>
          <a:p>
            <a:r>
              <a:rPr lang="en-US" dirty="0"/>
              <a:t>Determine if the data has a unit root </a:t>
            </a:r>
          </a:p>
          <a:p>
            <a:pPr lvl="1"/>
            <a:r>
              <a:rPr lang="en-US" dirty="0"/>
              <a:t>(hint: </a:t>
            </a:r>
            <a:r>
              <a:rPr lang="en-US" dirty="0" err="1"/>
              <a:t>tseries</a:t>
            </a:r>
            <a:r>
              <a:rPr lang="en-US" dirty="0"/>
              <a:t>::</a:t>
            </a:r>
            <a:r>
              <a:rPr lang="en-US" dirty="0" err="1"/>
              <a:t>kpss.test</a:t>
            </a:r>
            <a:r>
              <a:rPr lang="en-US" dirty="0"/>
              <a:t> // </a:t>
            </a:r>
            <a:r>
              <a:rPr lang="en-US" dirty="0" err="1"/>
              <a:t>tseries</a:t>
            </a:r>
            <a:r>
              <a:rPr lang="en-US" dirty="0"/>
              <a:t>::</a:t>
            </a:r>
            <a:r>
              <a:rPr lang="en-US" dirty="0" err="1"/>
              <a:t>adf.test</a:t>
            </a:r>
            <a:r>
              <a:rPr lang="en-US" dirty="0"/>
              <a:t>)</a:t>
            </a:r>
          </a:p>
          <a:p>
            <a:r>
              <a:rPr lang="en-US" dirty="0"/>
              <a:t>Use </a:t>
            </a:r>
            <a:r>
              <a:rPr lang="en-US" dirty="0" err="1"/>
              <a:t>auto.arima</a:t>
            </a:r>
            <a:r>
              <a:rPr lang="en-US" dirty="0"/>
              <a:t>() to find the optimal ARIMA(</a:t>
            </a:r>
            <a:r>
              <a:rPr lang="en-US" i="1" dirty="0" err="1"/>
              <a:t>p,d,q</a:t>
            </a:r>
            <a:r>
              <a:rPr lang="en-US" dirty="0"/>
              <a:t>)</a:t>
            </a:r>
          </a:p>
          <a:p>
            <a:r>
              <a:rPr lang="en-US" dirty="0"/>
              <a:t>Forecast the next 5-10 days</a:t>
            </a:r>
          </a:p>
          <a:p>
            <a:r>
              <a:rPr lang="en-US" dirty="0"/>
              <a:t>Plot the time series!</a:t>
            </a:r>
          </a:p>
        </p:txBody>
      </p:sp>
    </p:spTree>
    <p:extLst>
      <p:ext uri="{BB962C8B-B14F-4D97-AF65-F5344CB8AC3E}">
        <p14:creationId xmlns:p14="http://schemas.microsoft.com/office/powerpoint/2010/main" val="2986580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72C1-4B79-47DE-B98F-37ED5146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Multivariate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04F4-DE1A-4FF5-8BEE-CFEEC049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Correction Models</a:t>
            </a:r>
          </a:p>
          <a:p>
            <a:pPr lvl="1"/>
            <a:r>
              <a:rPr lang="en-US" dirty="0"/>
              <a:t>A different way of dealing with integrated time series (sometimes necessary)</a:t>
            </a:r>
          </a:p>
          <a:p>
            <a:r>
              <a:rPr lang="en-US" dirty="0"/>
              <a:t>ARCH/GARCH</a:t>
            </a:r>
          </a:p>
          <a:p>
            <a:pPr lvl="1"/>
            <a:r>
              <a:rPr lang="en-US" dirty="0"/>
              <a:t>Accounts for change in variance over time</a:t>
            </a:r>
          </a:p>
          <a:p>
            <a:r>
              <a:rPr lang="en-US" dirty="0"/>
              <a:t>Dynamic Conditional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228744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E8C6-A813-409F-813F-F27E526E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tomorrow (Coding Day!)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CD95-C054-4108-A349-D384D521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re-applying some of our new ARIMA skills to new data, we will be focusing on the following topics: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Jordan &amp; Jo’s favorite packages for time series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bit on data wrangling for VAR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Constructing a VAR model (+ Granger causality tests and IRFs)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Post-hoc Univariate and Multivariate Model 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visualization (static and interactive)</a:t>
            </a:r>
          </a:p>
        </p:txBody>
      </p:sp>
    </p:spTree>
    <p:extLst>
      <p:ext uri="{BB962C8B-B14F-4D97-AF65-F5344CB8AC3E}">
        <p14:creationId xmlns:p14="http://schemas.microsoft.com/office/powerpoint/2010/main" val="256680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FCAB1-F3C9-4CB5-A845-3055A120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4" y="88206"/>
            <a:ext cx="10726647" cy="3172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B91AC3-8580-47CC-A2E8-2A7A3CBD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3" y="3597526"/>
            <a:ext cx="1072664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67B0-4CA3-4F15-AC30-343F48B6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for daily vs. weekly time series?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E15A6-67C6-4FEA-B4BD-A140B8D4F96C}"/>
              </a:ext>
            </a:extLst>
          </p:cNvPr>
          <p:cNvSpPr txBox="1"/>
          <p:nvPr/>
        </p:nvSpPr>
        <p:spPr>
          <a:xfrm>
            <a:off x="838200" y="2517603"/>
            <a:ext cx="737698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Daily</a:t>
            </a:r>
            <a:r>
              <a:rPr lang="en-US" sz="4800" dirty="0"/>
              <a:t>: ARIMA(3,1,2)</a:t>
            </a:r>
          </a:p>
          <a:p>
            <a:endParaRPr lang="en-US" sz="4800" dirty="0"/>
          </a:p>
          <a:p>
            <a:r>
              <a:rPr lang="en-US" sz="4800" b="1" dirty="0"/>
              <a:t>Weekly</a:t>
            </a:r>
            <a:r>
              <a:rPr lang="en-US" sz="4800" dirty="0"/>
              <a:t>: ARIMA(0,1,0)</a:t>
            </a:r>
            <a:endParaRPr 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36133-044F-43EE-9E97-D21EE9177C5B}"/>
              </a:ext>
            </a:extLst>
          </p:cNvPr>
          <p:cNvSpPr txBox="1"/>
          <p:nvPr/>
        </p:nvSpPr>
        <p:spPr>
          <a:xfrm>
            <a:off x="838198" y="5299128"/>
            <a:ext cx="113538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Daily with Seasonal</a:t>
            </a:r>
            <a:r>
              <a:rPr lang="en-US" sz="4800" dirty="0"/>
              <a:t>: ARIMA(1,1,1)(0,0,2)[7]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8948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6D8E9-01E3-4CB3-87C4-F9DC65DE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Time Series!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2AA15-6F2F-4E3F-BDD3-E6CF58D37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7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08B6-E689-48E7-92B8-1E3FB5B9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F154-935E-4BA3-8A97-411911A1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methods that look at many types of relationships</a:t>
            </a:r>
          </a:p>
          <a:p>
            <a:r>
              <a:rPr lang="en-US" dirty="0"/>
              <a:t>We will focus on one frequently used model, but keep in mind that there are many other models that may be useful (a few will be listed at the end)</a:t>
            </a:r>
          </a:p>
        </p:txBody>
      </p:sp>
    </p:spTree>
    <p:extLst>
      <p:ext uri="{BB962C8B-B14F-4D97-AF65-F5344CB8AC3E}">
        <p14:creationId xmlns:p14="http://schemas.microsoft.com/office/powerpoint/2010/main" val="410652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D3BE-A414-4166-94A0-F41E4257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time and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9FC-4A9B-4022-A72F-270343A4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Time-order is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one</a:t>
            </a:r>
            <a:r>
              <a:rPr lang="en-US" dirty="0"/>
              <a:t> prerequisite of causality</a:t>
            </a:r>
          </a:p>
          <a:p>
            <a:r>
              <a:rPr lang="en-US" dirty="0"/>
              <a:t>Time series analysis allows you to establish </a:t>
            </a:r>
            <a:r>
              <a:rPr lang="en-US" b="1" dirty="0"/>
              <a:t>temporal precedence</a:t>
            </a:r>
            <a:r>
              <a:rPr lang="en-US" dirty="0"/>
              <a:t>, but does not actually prove </a:t>
            </a:r>
            <a:r>
              <a:rPr lang="en-US" b="1" dirty="0"/>
              <a:t>causality</a:t>
            </a:r>
            <a:r>
              <a:rPr lang="en-US" dirty="0"/>
              <a:t>.</a:t>
            </a:r>
          </a:p>
          <a:p>
            <a:r>
              <a:rPr lang="en-US" dirty="0"/>
              <a:t>This is important for writing results</a:t>
            </a:r>
          </a:p>
          <a:p>
            <a:endParaRPr lang="en-US" dirty="0"/>
          </a:p>
          <a:p>
            <a:r>
              <a:rPr lang="en-US" dirty="0"/>
              <a:t>However, experiments often have short-term temporal precedence. Because of the data required for time series, more complex temporal relationships can be identified through these techniques</a:t>
            </a:r>
          </a:p>
        </p:txBody>
      </p:sp>
    </p:spTree>
    <p:extLst>
      <p:ext uri="{BB962C8B-B14F-4D97-AF65-F5344CB8AC3E}">
        <p14:creationId xmlns:p14="http://schemas.microsoft.com/office/powerpoint/2010/main" val="380735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4DF7-724A-491D-9783-DBBDD5A9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AutoRegression</a:t>
            </a:r>
            <a:r>
              <a:rPr lang="en-US" dirty="0"/>
              <a:t> (VAR)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0620-88D5-4E49-AC6D-909814AE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Sims, Christopher A. "Macroeconomics and reality." </a:t>
            </a:r>
            <a:r>
              <a:rPr lang="en-US" i="1" dirty="0" err="1"/>
              <a:t>Econometrica</a:t>
            </a:r>
            <a:r>
              <a:rPr lang="en-US" i="1" dirty="0"/>
              <a:t>: journal of the Econometric Society</a:t>
            </a:r>
            <a:r>
              <a:rPr lang="en-US" dirty="0"/>
              <a:t> (1980): 1-48.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on the Autoregressive model (the </a:t>
            </a:r>
            <a:r>
              <a:rPr lang="en-US" b="1" dirty="0"/>
              <a:t>AR</a:t>
            </a:r>
            <a:r>
              <a:rPr lang="en-US" dirty="0"/>
              <a:t> in ARIMA)</a:t>
            </a:r>
          </a:p>
          <a:p>
            <a:r>
              <a:rPr lang="en-US" dirty="0"/>
              <a:t>Highly inductive approach</a:t>
            </a:r>
          </a:p>
          <a:p>
            <a:r>
              <a:rPr lang="en-US" dirty="0"/>
              <a:t>This is built on the idea that each variable in a VAR can be modeled as a combination of the variable’s past values + past values of other variables + white noise.</a:t>
            </a:r>
          </a:p>
          <a:p>
            <a:r>
              <a:rPr lang="en-US" dirty="0"/>
              <a:t>VAR(</a:t>
            </a:r>
            <a:r>
              <a:rPr lang="en-US" i="1" dirty="0"/>
              <a:t>p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p is the 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5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1545</Words>
  <Application>Microsoft Office PowerPoint</Application>
  <PresentationFormat>Widescreen</PresentationFormat>
  <Paragraphs>208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Time Series Boot Camp</vt:lpstr>
      <vt:lpstr>Day 2 – What are we doing today?</vt:lpstr>
      <vt:lpstr>Univariate Analysis Exercise</vt:lpstr>
      <vt:lpstr>PowerPoint Presentation</vt:lpstr>
      <vt:lpstr>ARIMA for daily vs. weekly time series?</vt:lpstr>
      <vt:lpstr>Multivariate Time Series!</vt:lpstr>
      <vt:lpstr>Multivariate Time Series</vt:lpstr>
      <vt:lpstr>A note about time and causality</vt:lpstr>
      <vt:lpstr>Vector AutoRegression (VAR)</vt:lpstr>
      <vt:lpstr>VAR(p) vs. Structural Equation</vt:lpstr>
      <vt:lpstr>VAR “Math”</vt:lpstr>
      <vt:lpstr>Let’s see this in SEM form!</vt:lpstr>
      <vt:lpstr>Let’s see this in VAR form!</vt:lpstr>
      <vt:lpstr>Pro’s and Con’s of a VAR Model</vt:lpstr>
      <vt:lpstr>Preconditions of a VAR</vt:lpstr>
      <vt:lpstr>Tidy time!</vt:lpstr>
      <vt:lpstr>Steps to a VAR Analysis</vt:lpstr>
      <vt:lpstr>Exogenous vs. Endogenous Variables</vt:lpstr>
      <vt:lpstr>Determining an appropriate lag</vt:lpstr>
      <vt:lpstr>VAR Results</vt:lpstr>
      <vt:lpstr>Why do people gloss over the VAR model?</vt:lpstr>
      <vt:lpstr>What do people use instead?</vt:lpstr>
      <vt:lpstr>Granger Causality</vt:lpstr>
      <vt:lpstr>PowerPoint Presentation</vt:lpstr>
      <vt:lpstr>Limits of Granger Causality Tests</vt:lpstr>
      <vt:lpstr>Granger Causality Results</vt:lpstr>
      <vt:lpstr>Granger Causality and Mass Comm</vt:lpstr>
      <vt:lpstr>Impulse Response Functions</vt:lpstr>
      <vt:lpstr>IRF Example</vt:lpstr>
      <vt:lpstr>Other Multivariate Models</vt:lpstr>
      <vt:lpstr>Plan for tomorrow (Coding Day!)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Boot Camp</dc:title>
  <dc:creator>jlukito</dc:creator>
  <cp:lastModifiedBy>jlukito</cp:lastModifiedBy>
  <cp:revision>52</cp:revision>
  <dcterms:created xsi:type="dcterms:W3CDTF">2019-02-18T05:20:18Z</dcterms:created>
  <dcterms:modified xsi:type="dcterms:W3CDTF">2019-03-12T17:12:14Z</dcterms:modified>
</cp:coreProperties>
</file>