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31"/>
  </p:notesMasterIdLst>
  <p:sldIdLst>
    <p:sldId id="256" r:id="rId2"/>
    <p:sldId id="257" r:id="rId3"/>
    <p:sldId id="258" r:id="rId4"/>
    <p:sldId id="260" r:id="rId5"/>
    <p:sldId id="301" r:id="rId6"/>
    <p:sldId id="259" r:id="rId7"/>
    <p:sldId id="298" r:id="rId8"/>
    <p:sldId id="299" r:id="rId9"/>
    <p:sldId id="300" r:id="rId10"/>
    <p:sldId id="269" r:id="rId11"/>
    <p:sldId id="261" r:id="rId12"/>
    <p:sldId id="271" r:id="rId13"/>
    <p:sldId id="272" r:id="rId14"/>
    <p:sldId id="273" r:id="rId15"/>
    <p:sldId id="274" r:id="rId16"/>
    <p:sldId id="295" r:id="rId17"/>
    <p:sldId id="280" r:id="rId18"/>
    <p:sldId id="294" r:id="rId19"/>
    <p:sldId id="263" r:id="rId20"/>
    <p:sldId id="289" r:id="rId21"/>
    <p:sldId id="282" r:id="rId22"/>
    <p:sldId id="297" r:id="rId23"/>
    <p:sldId id="281" r:id="rId24"/>
    <p:sldId id="275" r:id="rId25"/>
    <p:sldId id="290" r:id="rId26"/>
    <p:sldId id="291" r:id="rId27"/>
    <p:sldId id="292" r:id="rId28"/>
    <p:sldId id="277" r:id="rId29"/>
    <p:sldId id="278" r:id="rId3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60"/>
  </p:normalViewPr>
  <p:slideViewPr>
    <p:cSldViewPr>
      <p:cViewPr varScale="1">
        <p:scale>
          <a:sx n="70" d="100"/>
          <a:sy n="70" d="100"/>
        </p:scale>
        <p:origin x="13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5A032476-6E47-4714-8CAB-9F6AD6C42FEB}" type="datetimeFigureOut">
              <a:rPr lang="en-US" smtClean="0"/>
              <a:t>6/24/2024</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96AB519A-EA11-469B-8878-7BCDD39BD5F9}" type="slidenum">
              <a:rPr lang="en-US" smtClean="0"/>
              <a:t>‹#›</a:t>
            </a:fld>
            <a:endParaRPr lang="en-US"/>
          </a:p>
        </p:txBody>
      </p:sp>
    </p:spTree>
    <p:extLst>
      <p:ext uri="{BB962C8B-B14F-4D97-AF65-F5344CB8AC3E}">
        <p14:creationId xmlns:p14="http://schemas.microsoft.com/office/powerpoint/2010/main" val="4274583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B519A-EA11-469B-8878-7BCDD39BD5F9}" type="slidenum">
              <a:rPr lang="en-US" smtClean="0"/>
              <a:t>6</a:t>
            </a:fld>
            <a:endParaRPr lang="en-US"/>
          </a:p>
        </p:txBody>
      </p:sp>
    </p:spTree>
    <p:extLst>
      <p:ext uri="{BB962C8B-B14F-4D97-AF65-F5344CB8AC3E}">
        <p14:creationId xmlns:p14="http://schemas.microsoft.com/office/powerpoint/2010/main" val="247116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B519A-EA11-469B-8878-7BCDD39BD5F9}" type="slidenum">
              <a:rPr lang="en-US" smtClean="0"/>
              <a:t>10</a:t>
            </a:fld>
            <a:endParaRPr lang="en-US"/>
          </a:p>
        </p:txBody>
      </p:sp>
    </p:spTree>
    <p:extLst>
      <p:ext uri="{BB962C8B-B14F-4D97-AF65-F5344CB8AC3E}">
        <p14:creationId xmlns:p14="http://schemas.microsoft.com/office/powerpoint/2010/main" val="1981274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AB519A-EA11-469B-8878-7BCDD39BD5F9}" type="slidenum">
              <a:rPr lang="en-US" smtClean="0"/>
              <a:t>21</a:t>
            </a:fld>
            <a:endParaRPr lang="en-US"/>
          </a:p>
        </p:txBody>
      </p:sp>
    </p:spTree>
    <p:extLst>
      <p:ext uri="{BB962C8B-B14F-4D97-AF65-F5344CB8AC3E}">
        <p14:creationId xmlns:p14="http://schemas.microsoft.com/office/powerpoint/2010/main" val="3362355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2D5EA8C-31D8-4AE2-B882-84C84F479477}" type="datetimeFigureOut">
              <a:rPr lang="en-US"/>
              <a:pPr>
                <a:defRPr/>
              </a:pPr>
              <a:t>6/24/2024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1F5670-D3F4-45C7-B985-727ECBBC4E31}" type="slidenum">
              <a:rPr lang="en-US"/>
              <a:pPr>
                <a:defRPr/>
              </a:pPr>
              <a:t>‹#›</a:t>
            </a:fld>
            <a:endParaRPr lang="en-US"/>
          </a:p>
        </p:txBody>
      </p:sp>
    </p:spTree>
    <p:extLst>
      <p:ext uri="{BB962C8B-B14F-4D97-AF65-F5344CB8AC3E}">
        <p14:creationId xmlns:p14="http://schemas.microsoft.com/office/powerpoint/2010/main" val="3352248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59876BE-1A06-47CE-A4A2-6C5C1D1C326F}" type="datetimeFigureOut">
              <a:rPr lang="en-US"/>
              <a:pPr>
                <a:defRPr/>
              </a:pPr>
              <a:t>6/24/2024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3F1DD-6A4D-4A6A-9723-33B3A792EBB9}" type="slidenum">
              <a:rPr lang="en-US"/>
              <a:pPr>
                <a:defRPr/>
              </a:pPr>
              <a:t>‹#›</a:t>
            </a:fld>
            <a:endParaRPr lang="en-US"/>
          </a:p>
        </p:txBody>
      </p:sp>
    </p:spTree>
    <p:extLst>
      <p:ext uri="{BB962C8B-B14F-4D97-AF65-F5344CB8AC3E}">
        <p14:creationId xmlns:p14="http://schemas.microsoft.com/office/powerpoint/2010/main" val="1992841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CE2D721-3603-4DC2-ACAB-C8C719AFE1B1}" type="datetimeFigureOut">
              <a:rPr lang="en-US"/>
              <a:pPr>
                <a:defRPr/>
              </a:pPr>
              <a:t>6/24/2024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A63DAF-319D-456B-AC92-51897CFD44FC}" type="slidenum">
              <a:rPr lang="en-US"/>
              <a:pPr>
                <a:defRPr/>
              </a:pPr>
              <a:t>‹#›</a:t>
            </a:fld>
            <a:endParaRPr lang="en-US"/>
          </a:p>
        </p:txBody>
      </p:sp>
    </p:spTree>
    <p:extLst>
      <p:ext uri="{BB962C8B-B14F-4D97-AF65-F5344CB8AC3E}">
        <p14:creationId xmlns:p14="http://schemas.microsoft.com/office/powerpoint/2010/main" val="3900284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D9CD17A-954D-467D-91A5-E7BCAA89A8CF}" type="datetimeFigureOut">
              <a:rPr lang="en-US"/>
              <a:pPr>
                <a:defRPr/>
              </a:pPr>
              <a:t>6/24/2024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E33BD-E18E-4BE1-9714-EE4282389175}" type="slidenum">
              <a:rPr lang="en-US"/>
              <a:pPr>
                <a:defRPr/>
              </a:pPr>
              <a:t>‹#›</a:t>
            </a:fld>
            <a:endParaRPr lang="en-US"/>
          </a:p>
        </p:txBody>
      </p:sp>
    </p:spTree>
    <p:extLst>
      <p:ext uri="{BB962C8B-B14F-4D97-AF65-F5344CB8AC3E}">
        <p14:creationId xmlns:p14="http://schemas.microsoft.com/office/powerpoint/2010/main" val="723689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B7D8F27-B1E0-4579-A0D4-F4DE761D87B0}" type="datetimeFigureOut">
              <a:rPr lang="en-US"/>
              <a:pPr>
                <a:defRPr/>
              </a:pPr>
              <a:t>6/24/2024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94A030-EF6A-4762-B30C-DE8655F57C18}" type="slidenum">
              <a:rPr lang="en-US"/>
              <a:pPr>
                <a:defRPr/>
              </a:pPr>
              <a:t>‹#›</a:t>
            </a:fld>
            <a:endParaRPr lang="en-US"/>
          </a:p>
        </p:txBody>
      </p:sp>
    </p:spTree>
    <p:extLst>
      <p:ext uri="{BB962C8B-B14F-4D97-AF65-F5344CB8AC3E}">
        <p14:creationId xmlns:p14="http://schemas.microsoft.com/office/powerpoint/2010/main" val="3735137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1E9A495-73A6-4F65-8AAC-5D89FFE343E7}" type="datetimeFigureOut">
              <a:rPr lang="en-US"/>
              <a:pPr>
                <a:defRPr/>
              </a:pPr>
              <a:t>6/24/2024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67087B-68C8-47F2-B5D0-EF32CB23F865}" type="slidenum">
              <a:rPr lang="en-US"/>
              <a:pPr>
                <a:defRPr/>
              </a:pPr>
              <a:t>‹#›</a:t>
            </a:fld>
            <a:endParaRPr lang="en-US"/>
          </a:p>
        </p:txBody>
      </p:sp>
    </p:spTree>
    <p:extLst>
      <p:ext uri="{BB962C8B-B14F-4D97-AF65-F5344CB8AC3E}">
        <p14:creationId xmlns:p14="http://schemas.microsoft.com/office/powerpoint/2010/main" val="1671121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4590D62-48B1-4815-B83E-6D1A5DC794AF}" type="datetimeFigureOut">
              <a:rPr lang="en-US"/>
              <a:pPr>
                <a:defRPr/>
              </a:pPr>
              <a:t>6/24/2024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497330-42CC-42AC-87F9-5A3675C691E0}" type="slidenum">
              <a:rPr lang="en-US"/>
              <a:pPr>
                <a:defRPr/>
              </a:pPr>
              <a:t>‹#›</a:t>
            </a:fld>
            <a:endParaRPr lang="en-US"/>
          </a:p>
        </p:txBody>
      </p:sp>
    </p:spTree>
    <p:extLst>
      <p:ext uri="{BB962C8B-B14F-4D97-AF65-F5344CB8AC3E}">
        <p14:creationId xmlns:p14="http://schemas.microsoft.com/office/powerpoint/2010/main" val="2098574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FD49768-A570-41B7-95C0-54055C4A81EA}" type="datetimeFigureOut">
              <a:rPr lang="en-US"/>
              <a:pPr>
                <a:defRPr/>
              </a:pPr>
              <a:t>6/24/2024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6CAFDE-0C38-456D-B802-21864C3F830D}" type="slidenum">
              <a:rPr lang="en-US"/>
              <a:pPr>
                <a:defRPr/>
              </a:pPr>
              <a:t>‹#›</a:t>
            </a:fld>
            <a:endParaRPr lang="en-US"/>
          </a:p>
        </p:txBody>
      </p:sp>
    </p:spTree>
    <p:extLst>
      <p:ext uri="{BB962C8B-B14F-4D97-AF65-F5344CB8AC3E}">
        <p14:creationId xmlns:p14="http://schemas.microsoft.com/office/powerpoint/2010/main" val="3005093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23B2D8-3E52-4F62-9DC4-54C38533946B}" type="datetimeFigureOut">
              <a:rPr lang="en-US"/>
              <a:pPr>
                <a:defRPr/>
              </a:pPr>
              <a:t>6/24/2024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B0D651-56A8-4CE0-9D94-65BDDFDEBFA7}" type="slidenum">
              <a:rPr lang="en-US"/>
              <a:pPr>
                <a:defRPr/>
              </a:pPr>
              <a:t>‹#›</a:t>
            </a:fld>
            <a:endParaRPr lang="en-US"/>
          </a:p>
        </p:txBody>
      </p:sp>
    </p:spTree>
    <p:extLst>
      <p:ext uri="{BB962C8B-B14F-4D97-AF65-F5344CB8AC3E}">
        <p14:creationId xmlns:p14="http://schemas.microsoft.com/office/powerpoint/2010/main" val="2623457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B30D5C-5BFF-46B6-BA99-36AC4468BF79}" type="datetimeFigureOut">
              <a:rPr lang="en-US"/>
              <a:pPr>
                <a:defRPr/>
              </a:pPr>
              <a:t>6/24/2024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7F8457-8BC5-42F4-9665-36B7DF8528E8}" type="slidenum">
              <a:rPr lang="en-US"/>
              <a:pPr>
                <a:defRPr/>
              </a:pPr>
              <a:t>‹#›</a:t>
            </a:fld>
            <a:endParaRPr lang="en-US"/>
          </a:p>
        </p:txBody>
      </p:sp>
    </p:spTree>
    <p:extLst>
      <p:ext uri="{BB962C8B-B14F-4D97-AF65-F5344CB8AC3E}">
        <p14:creationId xmlns:p14="http://schemas.microsoft.com/office/powerpoint/2010/main" val="506741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F9CFCE-761F-40B2-848A-CB9D594FBAFC}" type="datetimeFigureOut">
              <a:rPr lang="en-US"/>
              <a:pPr>
                <a:defRPr/>
              </a:pPr>
              <a:t>6/24/2024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70734B-61FB-498A-8F45-B91ADB27494E}" type="slidenum">
              <a:rPr lang="en-US"/>
              <a:pPr>
                <a:defRPr/>
              </a:pPr>
              <a:t>‹#›</a:t>
            </a:fld>
            <a:endParaRPr lang="en-US"/>
          </a:p>
        </p:txBody>
      </p:sp>
    </p:spTree>
    <p:extLst>
      <p:ext uri="{BB962C8B-B14F-4D97-AF65-F5344CB8AC3E}">
        <p14:creationId xmlns:p14="http://schemas.microsoft.com/office/powerpoint/2010/main" val="401547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0E64A2-E0A4-4DC6-9829-7CF64BBF5B65}" type="datetimeFigureOut">
              <a:rPr lang="en-US"/>
              <a:pPr>
                <a:defRPr/>
              </a:pPr>
              <a:t>6/24/2024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6E01495-F694-4C46-966A-5FC739EB7C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r="-5000"/>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Final Year Project</a:t>
            </a:r>
          </a:p>
        </p:txBody>
      </p:sp>
      <p:sp>
        <p:nvSpPr>
          <p:cNvPr id="5123" name="Subtitle 2"/>
          <p:cNvSpPr>
            <a:spLocks noGrp="1"/>
          </p:cNvSpPr>
          <p:nvPr>
            <p:ph type="subTitle" idx="1"/>
          </p:nvPr>
        </p:nvSpPr>
        <p:spPr/>
        <p:txBody>
          <a:bodyPr rtlCol="0">
            <a:normAutofit/>
          </a:bodyPr>
          <a:lstStyle/>
          <a:p>
            <a:pPr marL="63500" eaLnBrk="1" fontAlgn="auto" hangingPunct="1">
              <a:spcAft>
                <a:spcPts val="0"/>
              </a:spcAft>
              <a:buFont typeface="Arial" pitchFamily="34" charset="0"/>
              <a:buNone/>
              <a:defRPr/>
            </a:pPr>
            <a:r>
              <a:rPr lang="en-US" dirty="0"/>
              <a:t>Re-Wear </a:t>
            </a:r>
          </a:p>
          <a:p>
            <a:pPr marL="63500" eaLnBrk="1" fontAlgn="auto" hangingPunct="1">
              <a:spcAft>
                <a:spcPts val="0"/>
              </a:spcAft>
              <a:buFont typeface="Arial" pitchFamily="34" charset="0"/>
              <a:buNone/>
              <a:defRPr/>
            </a:pPr>
            <a:r>
              <a:rPr lang="en-US" dirty="0"/>
              <a:t>Upgrading Sustainable Fashion</a:t>
            </a:r>
          </a:p>
          <a:p>
            <a:pPr marL="63500" eaLnBrk="1" fontAlgn="auto" hangingPunct="1">
              <a:spcAft>
                <a:spcPts val="0"/>
              </a:spcAft>
              <a:buFont typeface="Arial" pitchFamily="34" charset="0"/>
              <a:buNone/>
              <a:defRPr/>
            </a:pPr>
            <a:r>
              <a:rPr lang="en-US" sz="1400" dirty="0"/>
              <a:t>Supervised By: Sir Ahmad Nawaz (Lecturer)</a:t>
            </a:r>
          </a:p>
        </p:txBody>
      </p:sp>
      <p:pic>
        <p:nvPicPr>
          <p:cNvPr id="2052" name="Picture 3" descr="Riphah.jpg"/>
          <p:cNvPicPr>
            <a:picLocks noChangeAspect="1"/>
          </p:cNvPicPr>
          <p:nvPr/>
        </p:nvPicPr>
        <p:blipFill>
          <a:blip r:embed="rId3" cstate="print">
            <a:extLst>
              <a:ext uri="{28A0092B-C50C-407E-A947-70E740481C1C}">
                <a14:useLocalDpi xmlns:a14="http://schemas.microsoft.com/office/drawing/2010/main" val="0"/>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4" name="Content Placeholder 2">
            <a:extLst>
              <a:ext uri="{FF2B5EF4-FFF2-40B4-BE49-F238E27FC236}">
                <a16:creationId xmlns:a16="http://schemas.microsoft.com/office/drawing/2014/main" id="{0394E000-9AEF-44C6-B185-F2D81B36AA38}"/>
              </a:ext>
            </a:extLst>
          </p:cNvPr>
          <p:cNvSpPr>
            <a:spLocks noGrp="1"/>
          </p:cNvSpPr>
          <p:nvPr>
            <p:ph idx="1"/>
          </p:nvPr>
        </p:nvSpPr>
        <p:spPr>
          <a:xfrm>
            <a:off x="457200" y="1402260"/>
            <a:ext cx="8229600" cy="3931739"/>
          </a:xfrm>
        </p:spPr>
        <p:txBody>
          <a:bodyPr/>
          <a:lstStyle/>
          <a:p>
            <a:pPr marL="0" indent="0" rtl="0">
              <a:lnSpc>
                <a:spcPct val="150000"/>
              </a:lnSpc>
              <a:spcBef>
                <a:spcPts val="0"/>
              </a:spcBef>
              <a:spcAft>
                <a:spcPts val="0"/>
              </a:spcAft>
              <a:buNone/>
            </a:pPr>
            <a:r>
              <a:rPr lang="en-US" sz="1800" b="0" dirty="0" err="1">
                <a:effectLst/>
                <a:latin typeface="+mj-lt"/>
                <a:cs typeface="Times New Roman" panose="02020603050405020304" pitchFamily="18" charset="0"/>
              </a:rPr>
              <a:t>ReWear</a:t>
            </a:r>
            <a:r>
              <a:rPr lang="en-US" sz="1800" b="0" dirty="0">
                <a:effectLst/>
                <a:latin typeface="+mj-lt"/>
                <a:cs typeface="Times New Roman" panose="02020603050405020304" pitchFamily="18" charset="0"/>
              </a:rPr>
              <a:t> is not like other apparel platforms. It's a one-stop store for tailors and environmentally aware shoppers alike. This is the idea:</a:t>
            </a:r>
          </a:p>
          <a:p>
            <a:pPr marL="0" indent="0" rtl="0">
              <a:lnSpc>
                <a:spcPct val="150000"/>
              </a:lnSpc>
              <a:spcBef>
                <a:spcPts val="0"/>
              </a:spcBef>
              <a:spcAft>
                <a:spcPts val="0"/>
              </a:spcAft>
              <a:buNone/>
            </a:pPr>
            <a:endParaRPr lang="en-US" sz="1800" b="0" dirty="0">
              <a:effectLst/>
              <a:latin typeface="+mj-lt"/>
              <a:cs typeface="Times New Roman" panose="02020603050405020304" pitchFamily="18" charset="0"/>
            </a:endParaRPr>
          </a:p>
          <a:p>
            <a:pPr>
              <a:lnSpc>
                <a:spcPct val="150000"/>
              </a:lnSpc>
              <a:spcBef>
                <a:spcPts val="0"/>
              </a:spcBef>
              <a:spcAft>
                <a:spcPts val="0"/>
              </a:spcAft>
            </a:pPr>
            <a:r>
              <a:rPr lang="en-US" sz="1800" b="0" dirty="0">
                <a:effectLst/>
                <a:latin typeface="+mj-lt"/>
                <a:cs typeface="Times New Roman" panose="02020603050405020304" pitchFamily="18" charset="0"/>
              </a:rPr>
              <a:t>At incredibly low costs, explore a treasure trove of pre-owned apparel, including designer items like groom and wedding gowns. </a:t>
            </a:r>
          </a:p>
          <a:p>
            <a:pPr>
              <a:lnSpc>
                <a:spcPct val="150000"/>
              </a:lnSpc>
              <a:spcBef>
                <a:spcPts val="0"/>
              </a:spcBef>
              <a:spcAft>
                <a:spcPts val="0"/>
              </a:spcAft>
            </a:pPr>
            <a:endParaRPr lang="en-US" sz="1800" b="0" dirty="0">
              <a:effectLst/>
              <a:latin typeface="+mj-lt"/>
              <a:cs typeface="Times New Roman" panose="02020603050405020304" pitchFamily="18" charset="0"/>
            </a:endParaRPr>
          </a:p>
          <a:p>
            <a:pPr>
              <a:lnSpc>
                <a:spcPct val="150000"/>
              </a:lnSpc>
              <a:spcBef>
                <a:spcPts val="0"/>
              </a:spcBef>
              <a:spcAft>
                <a:spcPts val="0"/>
              </a:spcAft>
            </a:pPr>
            <a:r>
              <a:rPr lang="en-US" sz="1800" b="0" dirty="0">
                <a:effectLst/>
                <a:latin typeface="+mj-lt"/>
                <a:cs typeface="Times New Roman" panose="02020603050405020304" pitchFamily="18" charset="0"/>
              </a:rPr>
              <a:t>With our comprehensive tailoring service, you may give your old clothing a new lease on life or discover the ideal fit for gently used items. Skillfully competing for your bids, tailors guarantee skilled changes and competitive pricing.</a:t>
            </a:r>
          </a:p>
          <a:p>
            <a:pPr marL="0" indent="0" rtl="0">
              <a:lnSpc>
                <a:spcPct val="150000"/>
              </a:lnSpc>
              <a:spcBef>
                <a:spcPts val="0"/>
              </a:spcBef>
              <a:spcAft>
                <a:spcPts val="0"/>
              </a:spcAft>
              <a:buNone/>
            </a:pPr>
            <a:endParaRPr lang="en-US" sz="1800" b="0" dirty="0">
              <a:effectLst/>
              <a:latin typeface="+mj-lt"/>
              <a:cs typeface="Times New Roman" panose="02020603050405020304" pitchFamily="18" charset="0"/>
            </a:endParaRPr>
          </a:p>
          <a:p>
            <a:pPr marL="0" indent="0" rtl="0">
              <a:lnSpc>
                <a:spcPct val="150000"/>
              </a:lnSpc>
              <a:spcBef>
                <a:spcPts val="0"/>
              </a:spcBef>
              <a:spcAft>
                <a:spcPts val="0"/>
              </a:spcAft>
              <a:buNone/>
            </a:pPr>
            <a:endParaRPr lang="en-US" sz="2400" b="0" dirty="0">
              <a:effectLst/>
              <a:latin typeface="+mj-lt"/>
              <a:cs typeface="Times New Roman" panose="02020603050405020304" pitchFamily="18" charset="0"/>
            </a:endParaRPr>
          </a:p>
        </p:txBody>
      </p:sp>
    </p:spTree>
    <p:extLst>
      <p:ext uri="{BB962C8B-B14F-4D97-AF65-F5344CB8AC3E}">
        <p14:creationId xmlns:p14="http://schemas.microsoft.com/office/powerpoint/2010/main" val="2962273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PROGRESS REPORT</a:t>
            </a:r>
            <a:br>
              <a:rPr lang="en-US" dirty="0"/>
            </a:br>
            <a:r>
              <a:rPr lang="en-US" dirty="0"/>
              <a:t>Summary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a:xfrm>
            <a:off x="457200" y="1600200"/>
            <a:ext cx="8229600" cy="4525963"/>
          </a:xfrm>
        </p:spPr>
        <p:txBody>
          <a:bodyPr/>
          <a:lstStyle/>
          <a:p>
            <a:r>
              <a:rPr lang="en-US" dirty="0"/>
              <a:t>Elicitation Techniques</a:t>
            </a:r>
          </a:p>
          <a:p>
            <a:pPr lvl="1"/>
            <a:r>
              <a:rPr lang="en-US" dirty="0"/>
              <a:t>Online Survey</a:t>
            </a:r>
          </a:p>
          <a:p>
            <a:pPr lvl="1"/>
            <a:r>
              <a:rPr lang="en-US" dirty="0"/>
              <a:t>Brain Storming Technique</a:t>
            </a:r>
          </a:p>
        </p:txBody>
      </p:sp>
    </p:spTree>
    <p:extLst>
      <p:ext uri="{BB962C8B-B14F-4D97-AF65-F5344CB8AC3E}">
        <p14:creationId xmlns:p14="http://schemas.microsoft.com/office/powerpoint/2010/main" val="1744384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a:xfrm>
            <a:off x="457200" y="1828800"/>
            <a:ext cx="8229600" cy="3810000"/>
          </a:xfrm>
        </p:spPr>
        <p:txBody>
          <a:bodyPr/>
          <a:lstStyle/>
          <a:p>
            <a:r>
              <a:rPr lang="en-US" dirty="0"/>
              <a:t>Functional Requirements – 45</a:t>
            </a:r>
          </a:p>
          <a:p>
            <a:pPr lvl="2"/>
            <a:r>
              <a:rPr lang="en-US" dirty="0"/>
              <a:t>Tailor – 15 requirements</a:t>
            </a:r>
          </a:p>
          <a:p>
            <a:pPr lvl="2"/>
            <a:r>
              <a:rPr lang="en-US" dirty="0"/>
              <a:t>Buyer – 10 requirements</a:t>
            </a:r>
          </a:p>
          <a:p>
            <a:pPr lvl="2"/>
            <a:r>
              <a:rPr lang="en-US" dirty="0"/>
              <a:t>Admin – 9 requirements</a:t>
            </a:r>
          </a:p>
          <a:p>
            <a:pPr lvl="2"/>
            <a:r>
              <a:rPr lang="en-US" dirty="0"/>
              <a:t>Seller – 7 requirements</a:t>
            </a:r>
          </a:p>
          <a:p>
            <a:pPr lvl="2"/>
            <a:endParaRPr lang="en-US" dirty="0"/>
          </a:p>
          <a:p>
            <a:r>
              <a:rPr lang="en-US" dirty="0">
                <a:solidFill>
                  <a:srgbClr val="000000"/>
                </a:solidFill>
                <a:cs typeface="Times New Roman" panose="02020603050405020304" pitchFamily="18" charset="0"/>
              </a:rPr>
              <a:t>Non – Functional Requirements – 1</a:t>
            </a:r>
          </a:p>
          <a:p>
            <a:pPr lvl="1"/>
            <a:r>
              <a:rPr lang="en-US" sz="2000" dirty="0"/>
              <a:t>Security – 1 requirements</a:t>
            </a:r>
          </a:p>
          <a:p>
            <a:endParaRPr lang="en-US" dirty="0">
              <a:solidFill>
                <a:srgbClr val="000000"/>
              </a:solidFill>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69178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dirty="0"/>
              <a:t>Detailed Design</a:t>
            </a:r>
          </a:p>
          <a:p>
            <a:pPr lvl="1"/>
            <a:r>
              <a:rPr lang="en-US" dirty="0"/>
              <a:t>UML Diagrams</a:t>
            </a:r>
          </a:p>
          <a:p>
            <a:pPr lvl="2"/>
            <a:r>
              <a:rPr lang="en-US" dirty="0"/>
              <a:t>Use Case Diagrams</a:t>
            </a:r>
          </a:p>
          <a:p>
            <a:pPr lvl="2"/>
            <a:r>
              <a:rPr lang="en-US" dirty="0"/>
              <a:t>Activity Diagrams</a:t>
            </a:r>
          </a:p>
          <a:p>
            <a:pPr lvl="2"/>
            <a:r>
              <a:rPr lang="en-US" dirty="0"/>
              <a:t>Component Diagram</a:t>
            </a:r>
          </a:p>
          <a:p>
            <a:pPr lvl="2"/>
            <a:r>
              <a:rPr lang="en-US" dirty="0"/>
              <a:t>Deployment Diagram</a:t>
            </a:r>
          </a:p>
          <a:p>
            <a:pPr lvl="1"/>
            <a:r>
              <a:rPr lang="en-US" dirty="0"/>
              <a:t>Schema Diagram </a:t>
            </a:r>
          </a:p>
        </p:txBody>
      </p:sp>
    </p:spTree>
    <p:extLst>
      <p:ext uri="{BB962C8B-B14F-4D97-AF65-F5344CB8AC3E}">
        <p14:creationId xmlns:p14="http://schemas.microsoft.com/office/powerpoint/2010/main" val="2923985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List Development Tools &amp; Technologies</a:t>
            </a:r>
          </a:p>
          <a:p>
            <a:pPr lvl="1"/>
            <a:r>
              <a:rPr lang="en-US" dirty="0"/>
              <a:t>React </a:t>
            </a:r>
          </a:p>
          <a:p>
            <a:pPr lvl="1"/>
            <a:r>
              <a:rPr lang="en-US" dirty="0"/>
              <a:t>Express</a:t>
            </a:r>
          </a:p>
          <a:p>
            <a:pPr lvl="1"/>
            <a:r>
              <a:rPr lang="en-US" dirty="0"/>
              <a:t>Node JS</a:t>
            </a:r>
          </a:p>
          <a:p>
            <a:pPr lvl="1"/>
            <a:r>
              <a:rPr lang="en-US" dirty="0"/>
              <a:t>Boot Strap</a:t>
            </a:r>
          </a:p>
          <a:p>
            <a:pPr lvl="1"/>
            <a:r>
              <a:rPr lang="en-US" dirty="0"/>
              <a:t>MongoDB</a:t>
            </a:r>
          </a:p>
        </p:txBody>
      </p:sp>
      <p:sp>
        <p:nvSpPr>
          <p:cNvPr id="4" name="Content Placeholder 2">
            <a:extLst>
              <a:ext uri="{FF2B5EF4-FFF2-40B4-BE49-F238E27FC236}">
                <a16:creationId xmlns:a16="http://schemas.microsoft.com/office/drawing/2014/main" id="{260658E8-A9D0-434D-91FF-F6558AC28C18}"/>
              </a:ext>
            </a:extLst>
          </p:cNvPr>
          <p:cNvSpPr txBox="1">
            <a:spLocks/>
          </p:cNvSpPr>
          <p:nvPr/>
        </p:nvSpPr>
        <p:spPr bwMode="auto">
          <a:xfrm>
            <a:off x="4550664" y="2133600"/>
            <a:ext cx="3886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Calibri" panose="020F0502020204030204" pitchFamily="34" charset="0"/>
              <a:buChar char="−"/>
            </a:pPr>
            <a:r>
              <a:rPr lang="en-US" sz="2800" dirty="0"/>
              <a:t>VS Code</a:t>
            </a:r>
          </a:p>
          <a:p>
            <a:pPr>
              <a:buFont typeface="Calibri" panose="020F0502020204030204" pitchFamily="34" charset="0"/>
              <a:buChar char="−"/>
            </a:pPr>
            <a:r>
              <a:rPr lang="en-US" sz="2800" dirty="0"/>
              <a:t>Draw.io</a:t>
            </a:r>
          </a:p>
          <a:p>
            <a:pPr>
              <a:buFont typeface="Calibri" panose="020F0502020204030204" pitchFamily="34" charset="0"/>
              <a:buChar char="−"/>
            </a:pPr>
            <a:r>
              <a:rPr lang="en-US" sz="2800" dirty="0"/>
              <a:t>Figma</a:t>
            </a:r>
          </a:p>
          <a:p>
            <a:pPr>
              <a:buFont typeface="Calibri" panose="020F0502020204030204" pitchFamily="34" charset="0"/>
              <a:buChar char="−"/>
            </a:pPr>
            <a:r>
              <a:rPr lang="en-US" sz="2800" dirty="0"/>
              <a:t>Git</a:t>
            </a:r>
          </a:p>
          <a:p>
            <a:pPr>
              <a:buFont typeface="Calibri" panose="020F0502020204030204" pitchFamily="34" charset="0"/>
              <a:buChar char="−"/>
            </a:pPr>
            <a:endParaRPr lang="en-US" sz="2800" dirty="0"/>
          </a:p>
        </p:txBody>
      </p:sp>
    </p:spTree>
    <p:extLst>
      <p:ext uri="{BB962C8B-B14F-4D97-AF65-F5344CB8AC3E}">
        <p14:creationId xmlns:p14="http://schemas.microsoft.com/office/powerpoint/2010/main" val="2536390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457200" y="1600201"/>
            <a:ext cx="8229600" cy="3810000"/>
          </a:xfrm>
        </p:spPr>
        <p:txBody>
          <a:bodyPr/>
          <a:lstStyle/>
          <a:p>
            <a:r>
              <a:rPr lang="en-US" dirty="0"/>
              <a:t>List Best Practices / Coding Standards</a:t>
            </a:r>
          </a:p>
          <a:p>
            <a:pPr lvl="1"/>
            <a:r>
              <a:rPr lang="en-US" dirty="0"/>
              <a:t>React</a:t>
            </a:r>
          </a:p>
          <a:p>
            <a:pPr lvl="2"/>
            <a:r>
              <a:rPr lang="en-US" dirty="0"/>
              <a:t>Use props</a:t>
            </a:r>
          </a:p>
          <a:p>
            <a:pPr lvl="2"/>
            <a:r>
              <a:rPr lang="en-US" dirty="0"/>
              <a:t>Use Hooks</a:t>
            </a:r>
          </a:p>
          <a:p>
            <a:pPr lvl="1"/>
            <a:r>
              <a:rPr lang="en-US" dirty="0"/>
              <a:t>Node JS</a:t>
            </a:r>
          </a:p>
          <a:p>
            <a:pPr lvl="2"/>
            <a:r>
              <a:rPr lang="en-US" dirty="0"/>
              <a:t>Keep Database Clean</a:t>
            </a:r>
          </a:p>
          <a:p>
            <a:pPr lvl="2"/>
            <a:r>
              <a:rPr lang="en-US" dirty="0"/>
              <a:t>Use the latest version</a:t>
            </a:r>
          </a:p>
          <a:p>
            <a:pPr lvl="2"/>
            <a:r>
              <a:rPr lang="en-US" dirty="0"/>
              <a:t>Define Models</a:t>
            </a:r>
          </a:p>
          <a:p>
            <a:pPr marL="0" indent="0">
              <a:buNone/>
            </a:pPr>
            <a:endParaRPr lang="en-US" dirty="0"/>
          </a:p>
        </p:txBody>
      </p:sp>
    </p:spTree>
    <p:extLst>
      <p:ext uri="{BB962C8B-B14F-4D97-AF65-F5344CB8AC3E}">
        <p14:creationId xmlns:p14="http://schemas.microsoft.com/office/powerpoint/2010/main" val="1230588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normAutofit/>
          </a:bodyPr>
          <a:lstStyle/>
          <a:p>
            <a:r>
              <a:rPr lang="en-US" dirty="0"/>
              <a:t>Requirements Testing</a:t>
            </a:r>
          </a:p>
          <a:p>
            <a:pPr lvl="1"/>
            <a:r>
              <a:rPr lang="en-US" dirty="0"/>
              <a:t>Defect identification</a:t>
            </a:r>
          </a:p>
          <a:p>
            <a:pPr lvl="2"/>
            <a:r>
              <a:rPr lang="en-US" dirty="0"/>
              <a:t>Checklist inspection</a:t>
            </a:r>
          </a:p>
          <a:p>
            <a:pPr lvl="1"/>
            <a:r>
              <a:rPr lang="en-US" dirty="0"/>
              <a:t>Defect detection</a:t>
            </a:r>
          </a:p>
          <a:p>
            <a:pPr lvl="2"/>
            <a:r>
              <a:rPr lang="en-US" dirty="0"/>
              <a:t>Black box test case design</a:t>
            </a:r>
          </a:p>
        </p:txBody>
      </p:sp>
    </p:spTree>
    <p:extLst>
      <p:ext uri="{BB962C8B-B14F-4D97-AF65-F5344CB8AC3E}">
        <p14:creationId xmlns:p14="http://schemas.microsoft.com/office/powerpoint/2010/main" val="4143119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r>
              <a:rPr lang="en-US" dirty="0"/>
              <a:t>Design Testing</a:t>
            </a:r>
          </a:p>
          <a:p>
            <a:pPr lvl="1"/>
            <a:r>
              <a:rPr lang="en-US" dirty="0"/>
              <a:t>Defect detection</a:t>
            </a:r>
          </a:p>
          <a:p>
            <a:pPr lvl="2"/>
            <a:r>
              <a:rPr lang="en-US" dirty="0"/>
              <a:t>Black box test case design</a:t>
            </a:r>
          </a:p>
          <a:p>
            <a:pPr marL="914400" lvl="2" indent="0">
              <a:buNone/>
            </a:pPr>
            <a:endParaRPr lang="en-US" dirty="0"/>
          </a:p>
          <a:p>
            <a:r>
              <a:rPr lang="en-US" dirty="0"/>
              <a:t>Code Testing</a:t>
            </a:r>
          </a:p>
          <a:p>
            <a:pPr lvl="1"/>
            <a:r>
              <a:rPr lang="en-US" dirty="0"/>
              <a:t>Defect detection </a:t>
            </a:r>
          </a:p>
          <a:p>
            <a:pPr lvl="2"/>
            <a:r>
              <a:rPr lang="en-US" dirty="0"/>
              <a:t>White box test case design</a:t>
            </a:r>
          </a:p>
          <a:p>
            <a:pPr marL="0" indent="0">
              <a:buNone/>
            </a:pPr>
            <a:endParaRPr lang="en-US" dirty="0"/>
          </a:p>
        </p:txBody>
      </p:sp>
    </p:spTree>
    <p:extLst>
      <p:ext uri="{BB962C8B-B14F-4D97-AF65-F5344CB8AC3E}">
        <p14:creationId xmlns:p14="http://schemas.microsoft.com/office/powerpoint/2010/main" val="1546143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Endeavour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Project Team</a:t>
            </a:r>
          </a:p>
        </p:txBody>
      </p:sp>
      <p:sp>
        <p:nvSpPr>
          <p:cNvPr id="3075" name="Content Placeholder 2"/>
          <p:cNvSpPr>
            <a:spLocks noGrp="1"/>
          </p:cNvSpPr>
          <p:nvPr>
            <p:ph idx="1"/>
          </p:nvPr>
        </p:nvSpPr>
        <p:spPr/>
        <p:txBody>
          <a:bodyPr/>
          <a:lstStyle/>
          <a:p>
            <a:pPr eaLnBrk="1" hangingPunct="1"/>
            <a:r>
              <a:rPr lang="en-US" dirty="0"/>
              <a:t>Muhammad Talha Masood (29423)</a:t>
            </a:r>
          </a:p>
          <a:p>
            <a:pPr eaLnBrk="1" hangingPunct="1"/>
            <a:r>
              <a:rPr lang="en-US" dirty="0" err="1"/>
              <a:t>Sfwan</a:t>
            </a:r>
            <a:r>
              <a:rPr lang="en-US" dirty="0"/>
              <a:t> Ali (13408)</a:t>
            </a:r>
          </a:p>
          <a:p>
            <a:pPr eaLnBrk="1" hangingPunct="1"/>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p:txBody>
          <a:bodyPr/>
          <a:lstStyle/>
          <a:p>
            <a:r>
              <a:rPr lang="en-US" dirty="0"/>
              <a:t>Describe roles of your team members</a:t>
            </a:r>
          </a:p>
          <a:p>
            <a:pPr marL="0" indent="0">
              <a:buNone/>
            </a:pPr>
            <a:endParaRPr lang="en-US" dirty="0"/>
          </a:p>
        </p:txBody>
      </p:sp>
      <p:graphicFrame>
        <p:nvGraphicFramePr>
          <p:cNvPr id="4" name="Table 3">
            <a:extLst>
              <a:ext uri="{FF2B5EF4-FFF2-40B4-BE49-F238E27FC236}">
                <a16:creationId xmlns:a16="http://schemas.microsoft.com/office/drawing/2014/main" id="{F50443F0-D976-4C80-9EFA-560FD10A43F2}"/>
              </a:ext>
            </a:extLst>
          </p:cNvPr>
          <p:cNvGraphicFramePr>
            <a:graphicFrameLocks noGrp="1"/>
          </p:cNvGraphicFramePr>
          <p:nvPr>
            <p:extLst>
              <p:ext uri="{D42A27DB-BD31-4B8C-83A1-F6EECF244321}">
                <p14:modId xmlns:p14="http://schemas.microsoft.com/office/powerpoint/2010/main" val="414322196"/>
              </p:ext>
            </p:extLst>
          </p:nvPr>
        </p:nvGraphicFramePr>
        <p:xfrm>
          <a:off x="484239" y="2580481"/>
          <a:ext cx="8229600" cy="2204720"/>
        </p:xfrm>
        <a:graphic>
          <a:graphicData uri="http://schemas.openxmlformats.org/drawingml/2006/table">
            <a:tbl>
              <a:tblPr firstRow="1" bandRow="1">
                <a:tableStyleId>{5940675A-B579-460E-94D1-54222C63F5DA}</a:tableStyleId>
              </a:tblPr>
              <a:tblGrid>
                <a:gridCol w="3352800">
                  <a:extLst>
                    <a:ext uri="{9D8B030D-6E8A-4147-A177-3AD203B41FA5}">
                      <a16:colId xmlns:a16="http://schemas.microsoft.com/office/drawing/2014/main" val="3143797578"/>
                    </a:ext>
                  </a:extLst>
                </a:gridCol>
                <a:gridCol w="4876800">
                  <a:extLst>
                    <a:ext uri="{9D8B030D-6E8A-4147-A177-3AD203B41FA5}">
                      <a16:colId xmlns:a16="http://schemas.microsoft.com/office/drawing/2014/main" val="1785530975"/>
                    </a:ext>
                  </a:extLst>
                </a:gridCol>
              </a:tblGrid>
              <a:tr h="370840">
                <a:tc>
                  <a:txBody>
                    <a:bodyPr/>
                    <a:lstStyle/>
                    <a:p>
                      <a:pPr algn="ctr"/>
                      <a:r>
                        <a:rPr lang="en-US" b="1" dirty="0"/>
                        <a:t>Name &amp; Sap Id</a:t>
                      </a:r>
                    </a:p>
                  </a:txBody>
                  <a:tcPr anchor="ctr"/>
                </a:tc>
                <a:tc>
                  <a:txBody>
                    <a:bodyPr/>
                    <a:lstStyle/>
                    <a:p>
                      <a:pPr algn="ctr"/>
                      <a:r>
                        <a:rPr lang="en-US" b="1" dirty="0"/>
                        <a:t>Roles</a:t>
                      </a:r>
                    </a:p>
                  </a:txBody>
                  <a:tcPr anchor="ctr"/>
                </a:tc>
                <a:extLst>
                  <a:ext uri="{0D108BD9-81ED-4DB2-BD59-A6C34878D82A}">
                    <a16:rowId xmlns:a16="http://schemas.microsoft.com/office/drawing/2014/main" val="3680599600"/>
                  </a:ext>
                </a:extLst>
              </a:tr>
              <a:tr h="370840">
                <a:tc>
                  <a:txBody>
                    <a:bodyPr/>
                    <a:lstStyle/>
                    <a:p>
                      <a:pPr algn="l"/>
                      <a:r>
                        <a:rPr lang="en-US" dirty="0"/>
                        <a:t>Muhammad Talha Masood (29423)</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Team Lead</a:t>
                      </a:r>
                    </a:p>
                    <a:p>
                      <a:pPr marL="285750" indent="-285750" algn="l">
                        <a:buFont typeface="Arial" panose="020B0604020202020204" pitchFamily="34" charset="0"/>
                        <a:buChar char="•"/>
                      </a:pPr>
                      <a:r>
                        <a:rPr lang="en-US" dirty="0"/>
                        <a:t>Documentation</a:t>
                      </a:r>
                    </a:p>
                    <a:p>
                      <a:pPr marL="285750" indent="-285750" algn="l">
                        <a:buFont typeface="Arial" panose="020B0604020202020204" pitchFamily="34" charset="0"/>
                        <a:buChar char="•"/>
                      </a:pPr>
                      <a:r>
                        <a:rPr lang="en-US" dirty="0"/>
                        <a:t>Graphic Designer</a:t>
                      </a:r>
                    </a:p>
                    <a:p>
                      <a:pPr marL="285750" indent="-285750" algn="l">
                        <a:buFont typeface="Arial" panose="020B0604020202020204" pitchFamily="34" charset="0"/>
                        <a:buChar char="•"/>
                      </a:pPr>
                      <a:r>
                        <a:rPr lang="en-US" dirty="0"/>
                        <a:t>UI/UX Designer</a:t>
                      </a:r>
                    </a:p>
                    <a:p>
                      <a:pPr marL="285750" indent="-285750" algn="l">
                        <a:buFont typeface="Arial" panose="020B0604020202020204" pitchFamily="34" charset="0"/>
                        <a:buChar char="•"/>
                      </a:pPr>
                      <a:r>
                        <a:rPr lang="en-US" dirty="0"/>
                        <a:t>Backend Developer</a:t>
                      </a:r>
                    </a:p>
                  </a:txBody>
                  <a:tcPr anchor="ctr"/>
                </a:tc>
                <a:extLst>
                  <a:ext uri="{0D108BD9-81ED-4DB2-BD59-A6C34878D82A}">
                    <a16:rowId xmlns:a16="http://schemas.microsoft.com/office/drawing/2014/main" val="1554395106"/>
                  </a:ext>
                </a:extLst>
              </a:tr>
              <a:tr h="370840">
                <a:tc>
                  <a:txBody>
                    <a:bodyPr/>
                    <a:lstStyle/>
                    <a:p>
                      <a:pPr algn="l"/>
                      <a:r>
                        <a:rPr lang="en-US" dirty="0" err="1"/>
                        <a:t>Sfwan</a:t>
                      </a:r>
                      <a:r>
                        <a:rPr lang="en-US" dirty="0"/>
                        <a:t> Ali (13408)</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Frontend &amp; Backend Developer</a:t>
                      </a:r>
                    </a:p>
                  </a:txBody>
                  <a:tcPr anchor="ctr"/>
                </a:tc>
                <a:extLst>
                  <a:ext uri="{0D108BD9-81ED-4DB2-BD59-A6C34878D82A}">
                    <a16:rowId xmlns:a16="http://schemas.microsoft.com/office/drawing/2014/main" val="310958934"/>
                  </a:ext>
                </a:extLst>
              </a:tr>
            </a:tbl>
          </a:graphicData>
        </a:graphic>
      </p:graphicFrame>
    </p:spTree>
    <p:extLst>
      <p:ext uri="{BB962C8B-B14F-4D97-AF65-F5344CB8AC3E}">
        <p14:creationId xmlns:p14="http://schemas.microsoft.com/office/powerpoint/2010/main" val="1158284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a:xfrm>
            <a:off x="492457" y="1449744"/>
            <a:ext cx="8229600" cy="1295400"/>
          </a:xfrm>
        </p:spPr>
        <p:txBody>
          <a:bodyPr/>
          <a:lstStyle/>
          <a:p>
            <a:r>
              <a:rPr lang="en-US" dirty="0"/>
              <a:t>Describe your software development process</a:t>
            </a:r>
          </a:p>
          <a:p>
            <a:pPr lvl="1"/>
            <a:r>
              <a:rPr lang="en-US" dirty="0"/>
              <a:t>We employ an Iterative approach</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pic>
        <p:nvPicPr>
          <p:cNvPr id="1034" name="Picture 10">
            <a:extLst>
              <a:ext uri="{FF2B5EF4-FFF2-40B4-BE49-F238E27FC236}">
                <a16:creationId xmlns:a16="http://schemas.microsoft.com/office/drawing/2014/main" id="{C47B9682-62E3-A637-5F32-55C48220C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9" y="2728118"/>
            <a:ext cx="3185319" cy="3185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467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p:txBody>
          <a:bodyPr/>
          <a:lstStyle/>
          <a:p>
            <a:r>
              <a:rPr lang="en-US" dirty="0"/>
              <a:t>Describe your way of working as a team</a:t>
            </a:r>
          </a:p>
          <a:p>
            <a:pPr lvl="1"/>
            <a:r>
              <a:rPr lang="en-US" dirty="0"/>
              <a:t>Weekly half-minutes meetings with the supervisor to review project progress and share updates.</a:t>
            </a:r>
          </a:p>
          <a:p>
            <a:pPr lvl="1"/>
            <a:r>
              <a:rPr lang="en-US" dirty="0"/>
              <a:t>Each team member specializes in their designated area.</a:t>
            </a:r>
          </a:p>
          <a:p>
            <a:pPr lvl="1"/>
            <a:r>
              <a:rPr lang="en-US" dirty="0"/>
              <a:t>Progress was discussed daily.</a:t>
            </a:r>
          </a:p>
          <a:p>
            <a:pPr lvl="1"/>
            <a:r>
              <a:rPr lang="en-US" dirty="0"/>
              <a:t>Daily basis Task will assigned by team Lead.</a:t>
            </a:r>
          </a:p>
        </p:txBody>
      </p:sp>
    </p:spTree>
    <p:extLst>
      <p:ext uri="{BB962C8B-B14F-4D97-AF65-F5344CB8AC3E}">
        <p14:creationId xmlns:p14="http://schemas.microsoft.com/office/powerpoint/2010/main" val="1320024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Work Break Down </a:t>
            </a:r>
          </a:p>
        </p:txBody>
      </p:sp>
    </p:spTree>
    <p:extLst>
      <p:ext uri="{BB962C8B-B14F-4D97-AF65-F5344CB8AC3E}">
        <p14:creationId xmlns:p14="http://schemas.microsoft.com/office/powerpoint/2010/main" val="2216199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eaLnBrk="1" hangingPunct="1"/>
            <a:r>
              <a:rPr lang="en-US" sz="2400" dirty="0"/>
              <a:t>Report / Documentation</a:t>
            </a:r>
          </a:p>
          <a:p>
            <a:pPr lvl="1" eaLnBrk="1" hangingPunct="1"/>
            <a:r>
              <a:rPr lang="en-US" sz="2000" strike="sngStrike" dirty="0"/>
              <a:t>Teams Members Declaration</a:t>
            </a:r>
          </a:p>
          <a:p>
            <a:pPr lvl="1" eaLnBrk="1" hangingPunct="1"/>
            <a:r>
              <a:rPr lang="en-US" sz="2000" strike="sngStrike" dirty="0"/>
              <a:t>Initial Project Proposal</a:t>
            </a:r>
          </a:p>
          <a:p>
            <a:pPr lvl="1" eaLnBrk="1" hangingPunct="1"/>
            <a:r>
              <a:rPr lang="en-US" sz="2000" strike="sngStrike" dirty="0"/>
              <a:t>Project Proposal Document</a:t>
            </a:r>
          </a:p>
          <a:p>
            <a:pPr lvl="2" eaLnBrk="1" hangingPunct="1"/>
            <a:r>
              <a:rPr lang="en-US" sz="1600" strike="sngStrike" dirty="0"/>
              <a:t>Opportunities and Stakeholders</a:t>
            </a:r>
          </a:p>
          <a:p>
            <a:pPr lvl="2" eaLnBrk="1" hangingPunct="1"/>
            <a:r>
              <a:rPr lang="en-US" sz="1600" strike="sngStrike" dirty="0"/>
              <a:t>Existing Systems</a:t>
            </a:r>
          </a:p>
          <a:p>
            <a:pPr lvl="2" eaLnBrk="1" hangingPunct="1"/>
            <a:r>
              <a:rPr lang="en-US" sz="1600" strike="sngStrike" dirty="0"/>
              <a:t>Problem Statement</a:t>
            </a:r>
          </a:p>
          <a:p>
            <a:pPr lvl="2" eaLnBrk="1" hangingPunct="1"/>
            <a:r>
              <a:rPr lang="en-US" sz="1600" strike="sngStrike" dirty="0"/>
              <a:t>Proposed Solution</a:t>
            </a:r>
          </a:p>
          <a:p>
            <a:pPr lvl="2" eaLnBrk="1" hangingPunct="1"/>
            <a:r>
              <a:rPr lang="en-US" sz="1600" strike="sngStrike" dirty="0"/>
              <a:t>Project Scope</a:t>
            </a:r>
          </a:p>
          <a:p>
            <a:pPr lvl="3" eaLnBrk="1" hangingPunct="1"/>
            <a:r>
              <a:rPr lang="en-US" sz="1400" strike="sngStrike" dirty="0"/>
              <a:t>Admin</a:t>
            </a:r>
          </a:p>
          <a:p>
            <a:pPr lvl="3" eaLnBrk="1" hangingPunct="1"/>
            <a:r>
              <a:rPr lang="en-US" sz="1400" strike="sngStrike" dirty="0"/>
              <a:t>Buyer </a:t>
            </a:r>
          </a:p>
          <a:p>
            <a:pPr lvl="3" eaLnBrk="1" hangingPunct="1"/>
            <a:r>
              <a:rPr lang="en-US" sz="1400" strike="sngStrike" dirty="0"/>
              <a:t>Seller</a:t>
            </a:r>
          </a:p>
          <a:p>
            <a:pPr lvl="3" eaLnBrk="1" hangingPunct="1"/>
            <a:r>
              <a:rPr lang="en-US" sz="1400" strike="sngStrike" dirty="0"/>
              <a:t>Tailor</a:t>
            </a:r>
            <a:endParaRPr lang="en-US" sz="1600" strike="sngStrike" dirty="0"/>
          </a:p>
        </p:txBody>
      </p:sp>
      <p:sp>
        <p:nvSpPr>
          <p:cNvPr id="2" name="Content Placeholder 1"/>
          <p:cNvSpPr>
            <a:spLocks noGrp="1"/>
          </p:cNvSpPr>
          <p:nvPr>
            <p:ph sz="half" idx="2"/>
          </p:nvPr>
        </p:nvSpPr>
        <p:spPr>
          <a:xfrm>
            <a:off x="4648202" y="1648326"/>
            <a:ext cx="4038600" cy="3200400"/>
          </a:xfrm>
        </p:spPr>
        <p:txBody>
          <a:bodyPr/>
          <a:lstStyle/>
          <a:p>
            <a:pPr eaLnBrk="1" hangingPunct="1"/>
            <a:r>
              <a:rPr lang="en-US" sz="2400" dirty="0"/>
              <a:t>Project Plan</a:t>
            </a:r>
          </a:p>
          <a:p>
            <a:pPr lvl="1" eaLnBrk="1" hangingPunct="1"/>
            <a:r>
              <a:rPr lang="en-US" sz="2000" strike="sngStrike" dirty="0"/>
              <a:t>Change Record</a:t>
            </a:r>
          </a:p>
          <a:p>
            <a:pPr lvl="1" eaLnBrk="1" hangingPunct="1"/>
            <a:r>
              <a:rPr lang="en-US" sz="2000" strike="sngStrike" dirty="0"/>
              <a:t>List of faculties proposed changes</a:t>
            </a:r>
          </a:p>
          <a:p>
            <a:pPr lvl="1" eaLnBrk="1" hangingPunct="1"/>
            <a:r>
              <a:rPr lang="en-US" sz="2000" strike="sngStrike" dirty="0"/>
              <a:t>Work Breakdown Structure</a:t>
            </a:r>
          </a:p>
          <a:p>
            <a:pPr lvl="1" eaLnBrk="1" hangingPunct="1"/>
            <a:r>
              <a:rPr lang="en-US" sz="2000" strike="sngStrike" dirty="0"/>
              <a:t>Roles and Responsibility Matrix</a:t>
            </a:r>
          </a:p>
          <a:p>
            <a:pPr eaLnBrk="1" hangingPunct="1"/>
            <a:r>
              <a:rPr lang="en-US" sz="2400" strike="sngStrike" dirty="0"/>
              <a:t>Scheduling Documentation</a:t>
            </a:r>
          </a:p>
        </p:txBody>
      </p:sp>
    </p:spTree>
    <p:extLst>
      <p:ext uri="{BB962C8B-B14F-4D97-AF65-F5344CB8AC3E}">
        <p14:creationId xmlns:p14="http://schemas.microsoft.com/office/powerpoint/2010/main" val="578138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a:xfrm>
            <a:off x="457199" y="1465764"/>
            <a:ext cx="4038600" cy="4419600"/>
          </a:xfrm>
        </p:spPr>
        <p:txBody>
          <a:bodyPr/>
          <a:lstStyle/>
          <a:p>
            <a:pPr eaLnBrk="1" hangingPunct="1"/>
            <a:r>
              <a:rPr lang="en-US" sz="2400" dirty="0"/>
              <a:t>Progress Report FYP -1</a:t>
            </a:r>
            <a:endParaRPr lang="en-US" sz="2000" dirty="0"/>
          </a:p>
          <a:p>
            <a:pPr lvl="1" eaLnBrk="1" hangingPunct="1"/>
            <a:r>
              <a:rPr lang="en-US" sz="2000" strike="sngStrike" dirty="0"/>
              <a:t>Chapter 1: Introduction</a:t>
            </a:r>
          </a:p>
          <a:p>
            <a:pPr lvl="1" eaLnBrk="1" hangingPunct="1"/>
            <a:r>
              <a:rPr lang="en-US" sz="2000" strike="sngStrike" dirty="0"/>
              <a:t>Chapter 2: Literature</a:t>
            </a:r>
          </a:p>
          <a:p>
            <a:pPr lvl="2" eaLnBrk="1" hangingPunct="1"/>
            <a:r>
              <a:rPr lang="en-US" sz="1600" strike="sngStrike" dirty="0"/>
              <a:t>Online Survey</a:t>
            </a:r>
          </a:p>
          <a:p>
            <a:pPr lvl="2" eaLnBrk="1" hangingPunct="1"/>
            <a:r>
              <a:rPr lang="en-US" sz="1600" strike="sngStrike" dirty="0"/>
              <a:t>Brain Storming</a:t>
            </a:r>
          </a:p>
          <a:p>
            <a:pPr lvl="1" eaLnBrk="1" hangingPunct="1"/>
            <a:r>
              <a:rPr lang="en-US" sz="2000" strike="sngStrike" dirty="0"/>
              <a:t>Chapter 3: Requirements Analysis</a:t>
            </a:r>
            <a:endParaRPr lang="en-US" sz="1600" strike="sngStrike" dirty="0"/>
          </a:p>
          <a:p>
            <a:pPr lvl="2" eaLnBrk="1" hangingPunct="1"/>
            <a:r>
              <a:rPr lang="en-US" sz="1600" strike="sngStrike" dirty="0"/>
              <a:t>Functional Requirements</a:t>
            </a:r>
          </a:p>
          <a:p>
            <a:pPr lvl="2" eaLnBrk="1" hangingPunct="1"/>
            <a:r>
              <a:rPr lang="en-US" sz="1600" strike="sngStrike" dirty="0"/>
              <a:t>Non-Functional Requirements</a:t>
            </a:r>
          </a:p>
          <a:p>
            <a:pPr lvl="2" eaLnBrk="1" hangingPunct="1"/>
            <a:r>
              <a:rPr lang="en-US" sz="1600" strike="sngStrike" dirty="0"/>
              <a:t>SQA Activities</a:t>
            </a:r>
          </a:p>
          <a:p>
            <a:pPr lvl="3" eaLnBrk="1" hangingPunct="1"/>
            <a:r>
              <a:rPr lang="en-US" sz="1400" strike="sngStrike" dirty="0"/>
              <a:t>Defect identification through checklist inspection</a:t>
            </a:r>
          </a:p>
          <a:p>
            <a:pPr lvl="3" eaLnBrk="1" hangingPunct="1"/>
            <a:r>
              <a:rPr lang="en-US" sz="1400" strike="sngStrike" dirty="0"/>
              <a:t>Defect detection through black box test case design</a:t>
            </a:r>
          </a:p>
        </p:txBody>
      </p:sp>
      <p:sp>
        <p:nvSpPr>
          <p:cNvPr id="2" name="Content Placeholder 1"/>
          <p:cNvSpPr>
            <a:spLocks noGrp="1"/>
          </p:cNvSpPr>
          <p:nvPr>
            <p:ph sz="half" idx="2"/>
          </p:nvPr>
        </p:nvSpPr>
        <p:spPr>
          <a:xfrm>
            <a:off x="4648203" y="1417638"/>
            <a:ext cx="4038600" cy="4602162"/>
          </a:xfrm>
        </p:spPr>
        <p:txBody>
          <a:bodyPr/>
          <a:lstStyle/>
          <a:p>
            <a:pPr lvl="1" eaLnBrk="1" hangingPunct="1"/>
            <a:r>
              <a:rPr lang="en-US" sz="2000" strike="sngStrike" dirty="0"/>
              <a:t>Chapter4: System Design</a:t>
            </a:r>
          </a:p>
          <a:p>
            <a:pPr lvl="2" eaLnBrk="1" hangingPunct="1">
              <a:buFont typeface="Calibri" panose="020F0502020204030204" pitchFamily="34" charset="0"/>
              <a:buChar char="−"/>
            </a:pPr>
            <a:r>
              <a:rPr lang="en-US" strike="sngStrike" dirty="0"/>
              <a:t>Architectural Design</a:t>
            </a:r>
            <a:endParaRPr lang="en-US" sz="1000" strike="sngStrike" dirty="0"/>
          </a:p>
          <a:p>
            <a:pPr lvl="3">
              <a:buFont typeface="Arial" panose="020B0604020202020204" pitchFamily="34" charset="0"/>
              <a:buChar char="•"/>
            </a:pPr>
            <a:r>
              <a:rPr lang="en-US" strike="sngStrike" dirty="0"/>
              <a:t>Software Architecture Diagram</a:t>
            </a:r>
            <a:endParaRPr lang="en-US" sz="1600" strike="sngStrike" dirty="0"/>
          </a:p>
          <a:p>
            <a:pPr lvl="2">
              <a:buFont typeface="Calibri" panose="020F0502020204030204" pitchFamily="34" charset="0"/>
              <a:buChar char="−"/>
            </a:pPr>
            <a:r>
              <a:rPr lang="en-US" strike="sngStrike" dirty="0"/>
              <a:t>Detailed Design</a:t>
            </a:r>
            <a:endParaRPr lang="en-US" sz="1800" strike="sngStrike" dirty="0"/>
          </a:p>
          <a:p>
            <a:pPr lvl="3">
              <a:buFont typeface="Arial" panose="020B0604020202020204" pitchFamily="34" charset="0"/>
              <a:buChar char="•"/>
            </a:pPr>
            <a:r>
              <a:rPr lang="en-US" strike="sngStrike" dirty="0"/>
              <a:t>Use Case Diagrams</a:t>
            </a:r>
            <a:endParaRPr lang="en-US" sz="1600" strike="sngStrike" dirty="0"/>
          </a:p>
          <a:p>
            <a:pPr lvl="3">
              <a:buFont typeface="Arial" panose="020B0604020202020204" pitchFamily="34" charset="0"/>
              <a:buChar char="•"/>
            </a:pPr>
            <a:r>
              <a:rPr lang="en-US" strike="sngStrike" dirty="0"/>
              <a:t>Fully Dressed use cases</a:t>
            </a:r>
            <a:endParaRPr lang="en-US" sz="1600" strike="sngStrike" dirty="0"/>
          </a:p>
          <a:p>
            <a:pPr lvl="3">
              <a:buFont typeface="Arial" panose="020B0604020202020204" pitchFamily="34" charset="0"/>
              <a:buChar char="•"/>
            </a:pPr>
            <a:r>
              <a:rPr lang="en-US" strike="sngStrike" dirty="0"/>
              <a:t>Activity Diagrams</a:t>
            </a:r>
            <a:endParaRPr lang="en-US" sz="1600" strike="sngStrike" dirty="0"/>
          </a:p>
          <a:p>
            <a:pPr lvl="3">
              <a:buFont typeface="Arial" panose="020B0604020202020204" pitchFamily="34" charset="0"/>
              <a:buChar char="•"/>
            </a:pPr>
            <a:r>
              <a:rPr lang="en-US" strike="sngStrike" dirty="0"/>
              <a:t>Component Diagram</a:t>
            </a:r>
            <a:endParaRPr lang="en-US" sz="1600" strike="sngStrike" dirty="0"/>
          </a:p>
          <a:p>
            <a:pPr lvl="3">
              <a:buFont typeface="Arial" panose="020B0604020202020204" pitchFamily="34" charset="0"/>
              <a:buChar char="•"/>
            </a:pPr>
            <a:r>
              <a:rPr lang="en-US" strike="sngStrike" dirty="0"/>
              <a:t>Schema diagram</a:t>
            </a:r>
            <a:endParaRPr lang="en-US" sz="1600" strike="sngStrike" dirty="0"/>
          </a:p>
          <a:p>
            <a:pPr lvl="3">
              <a:buFont typeface="Arial" panose="020B0604020202020204" pitchFamily="34" charset="0"/>
              <a:buChar char="•"/>
            </a:pPr>
            <a:r>
              <a:rPr lang="en-US" strike="sngStrike" dirty="0"/>
              <a:t>Prototype</a:t>
            </a:r>
          </a:p>
          <a:p>
            <a:pPr lvl="3">
              <a:buFont typeface="Arial" panose="020B0604020202020204" pitchFamily="34" charset="0"/>
              <a:buChar char="•"/>
            </a:pPr>
            <a:r>
              <a:rPr lang="en-US" sz="1600" strike="sngStrike" dirty="0"/>
              <a:t>SQA Activities</a:t>
            </a:r>
          </a:p>
        </p:txBody>
      </p:sp>
    </p:spTree>
    <p:extLst>
      <p:ext uri="{BB962C8B-B14F-4D97-AF65-F5344CB8AC3E}">
        <p14:creationId xmlns:p14="http://schemas.microsoft.com/office/powerpoint/2010/main" val="3338740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a:xfrm>
            <a:off x="457199" y="1465764"/>
            <a:ext cx="4038600" cy="4401636"/>
          </a:xfrm>
        </p:spPr>
        <p:txBody>
          <a:bodyPr/>
          <a:lstStyle/>
          <a:p>
            <a:pPr lvl="1" eaLnBrk="1" hangingPunct="1">
              <a:buFont typeface="Calibri" panose="020F0502020204030204" pitchFamily="34" charset="0"/>
              <a:buChar char="−"/>
            </a:pPr>
            <a:r>
              <a:rPr lang="en-US" sz="1600" strike="sngStrike" dirty="0"/>
              <a:t>Defect detection through black box test case design</a:t>
            </a:r>
          </a:p>
          <a:p>
            <a:pPr lvl="1" eaLnBrk="1" hangingPunct="1"/>
            <a:r>
              <a:rPr lang="en-US" sz="2000" strike="sngStrike" dirty="0"/>
              <a:t>Chapter 5: Implementation</a:t>
            </a:r>
          </a:p>
          <a:p>
            <a:pPr lvl="2" eaLnBrk="1" hangingPunct="1"/>
            <a:r>
              <a:rPr lang="en-US" sz="1600" strike="sngStrike" dirty="0"/>
              <a:t>Endeavour (Team + Work + Way of Working)</a:t>
            </a:r>
          </a:p>
          <a:p>
            <a:pPr lvl="2" eaLnBrk="1" hangingPunct="1"/>
            <a:r>
              <a:rPr lang="en-US" sz="1600" strike="sngStrike" dirty="0"/>
              <a:t>Components, Libraries, Web Services and stubs</a:t>
            </a:r>
          </a:p>
          <a:p>
            <a:pPr lvl="2" eaLnBrk="1" hangingPunct="1"/>
            <a:r>
              <a:rPr lang="en-US" sz="1600" strike="sngStrike" dirty="0"/>
              <a:t>IDE, Tools and Technologies</a:t>
            </a:r>
          </a:p>
          <a:p>
            <a:pPr lvl="2" eaLnBrk="1" hangingPunct="1"/>
            <a:r>
              <a:rPr lang="en-US" sz="1600" strike="sngStrike" dirty="0"/>
              <a:t>Best Practices / Coding Standards</a:t>
            </a:r>
          </a:p>
          <a:p>
            <a:pPr lvl="2" eaLnBrk="1" hangingPunct="1"/>
            <a:r>
              <a:rPr lang="en-US" sz="1600" strike="sngStrike" dirty="0"/>
              <a:t>Software Engineering Practices</a:t>
            </a:r>
          </a:p>
          <a:p>
            <a:pPr lvl="2" eaLnBrk="1" hangingPunct="1"/>
            <a:r>
              <a:rPr lang="en-US" sz="1600" strike="sngStrike" dirty="0"/>
              <a:t>Development Practices &amp; Standards</a:t>
            </a:r>
          </a:p>
          <a:p>
            <a:pPr lvl="2" eaLnBrk="1" hangingPunct="1"/>
            <a:r>
              <a:rPr lang="en-US" sz="1600" strike="sngStrike" dirty="0"/>
              <a:t>Deployment Environment</a:t>
            </a:r>
          </a:p>
          <a:p>
            <a:pPr lvl="2" eaLnBrk="1" hangingPunct="1"/>
            <a:r>
              <a:rPr lang="en-US" sz="1600" strike="sngStrike" dirty="0"/>
              <a:t>Deployment diagram</a:t>
            </a:r>
          </a:p>
          <a:p>
            <a:pPr lvl="2" eaLnBrk="1" hangingPunct="1"/>
            <a:r>
              <a:rPr lang="en-US" sz="1600" strike="sngStrike" dirty="0"/>
              <a:t>SQA activities: Defect Detection</a:t>
            </a:r>
          </a:p>
        </p:txBody>
      </p:sp>
      <p:sp>
        <p:nvSpPr>
          <p:cNvPr id="2" name="Content Placeholder 1"/>
          <p:cNvSpPr>
            <a:spLocks noGrp="1"/>
          </p:cNvSpPr>
          <p:nvPr>
            <p:ph sz="half" idx="2"/>
          </p:nvPr>
        </p:nvSpPr>
        <p:spPr>
          <a:xfrm>
            <a:off x="4648203" y="1524000"/>
            <a:ext cx="4038600" cy="4401636"/>
          </a:xfrm>
        </p:spPr>
        <p:txBody>
          <a:bodyPr/>
          <a:lstStyle/>
          <a:p>
            <a:pPr lvl="3">
              <a:buFont typeface="Arial" panose="020B0604020202020204" pitchFamily="34" charset="0"/>
              <a:buChar char="•"/>
            </a:pPr>
            <a:r>
              <a:rPr lang="en-US" sz="1600" strike="sngStrike" dirty="0"/>
              <a:t>Test Case Design (White Box)</a:t>
            </a:r>
          </a:p>
          <a:p>
            <a:pPr eaLnBrk="1" hangingPunct="1"/>
            <a:r>
              <a:rPr lang="en-US" sz="2400" dirty="0"/>
              <a:t>System</a:t>
            </a:r>
          </a:p>
          <a:p>
            <a:pPr lvl="1"/>
            <a:r>
              <a:rPr lang="en-US" sz="2000" strike="sngStrike" dirty="0"/>
              <a:t>Development Environment</a:t>
            </a:r>
            <a:endParaRPr lang="en-US" sz="1800" strike="sngStrike" dirty="0"/>
          </a:p>
          <a:p>
            <a:pPr lvl="2"/>
            <a:r>
              <a:rPr lang="en-US" sz="1800" strike="sngStrike" dirty="0"/>
              <a:t>IDE vs Code</a:t>
            </a:r>
            <a:endParaRPr lang="en-US" sz="1600" strike="sngStrike" dirty="0"/>
          </a:p>
          <a:p>
            <a:pPr lvl="2"/>
            <a:r>
              <a:rPr lang="en-US" sz="1800" strike="sngStrike" dirty="0"/>
              <a:t>Version Control -. git</a:t>
            </a:r>
            <a:endParaRPr lang="en-US" sz="1600" strike="sngStrike" dirty="0"/>
          </a:p>
          <a:p>
            <a:pPr lvl="2"/>
            <a:r>
              <a:rPr lang="en-US" sz="1800" strike="sngStrike" dirty="0"/>
              <a:t>Server - localhost</a:t>
            </a:r>
            <a:endParaRPr lang="en-US" sz="1600" strike="sngStrike" dirty="0"/>
          </a:p>
          <a:p>
            <a:pPr lvl="2"/>
            <a:r>
              <a:rPr lang="en-US" sz="1800" strike="sngStrike" dirty="0"/>
              <a:t>Database – MongoDB</a:t>
            </a:r>
            <a:endParaRPr lang="en-US" sz="1600" strike="sngStrike" dirty="0"/>
          </a:p>
          <a:p>
            <a:pPr lvl="1"/>
            <a:r>
              <a:rPr lang="en-US" sz="2000" dirty="0"/>
              <a:t>Website</a:t>
            </a:r>
          </a:p>
          <a:p>
            <a:pPr lvl="2">
              <a:buFont typeface="Wingdings" panose="05000000000000000000" pitchFamily="2" charset="2"/>
              <a:buChar char="§"/>
            </a:pPr>
            <a:r>
              <a:rPr lang="en-US" sz="1800" dirty="0"/>
              <a:t>Buyer Module</a:t>
            </a:r>
          </a:p>
          <a:p>
            <a:pPr lvl="3"/>
            <a:r>
              <a:rPr lang="en-US" sz="1600" strike="sngStrike" dirty="0"/>
              <a:t>Authentication</a:t>
            </a:r>
          </a:p>
          <a:p>
            <a:pPr lvl="4">
              <a:buFont typeface="Arial" panose="020B0604020202020204" pitchFamily="34" charset="0"/>
              <a:buChar char="•"/>
            </a:pPr>
            <a:r>
              <a:rPr lang="en-US" sz="1600" strike="sngStrike" dirty="0"/>
              <a:t>Register</a:t>
            </a:r>
          </a:p>
          <a:p>
            <a:pPr lvl="4">
              <a:buFont typeface="Arial" panose="020B0604020202020204" pitchFamily="34" charset="0"/>
              <a:buChar char="•"/>
            </a:pPr>
            <a:r>
              <a:rPr lang="en-US" sz="1600" strike="sngStrike" dirty="0"/>
              <a:t>Login</a:t>
            </a:r>
          </a:p>
        </p:txBody>
      </p:sp>
    </p:spTree>
    <p:extLst>
      <p:ext uri="{BB962C8B-B14F-4D97-AF65-F5344CB8AC3E}">
        <p14:creationId xmlns:p14="http://schemas.microsoft.com/office/powerpoint/2010/main" val="1033107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a:xfrm>
            <a:off x="457199" y="1465764"/>
            <a:ext cx="4038600" cy="4401636"/>
          </a:xfrm>
        </p:spPr>
        <p:txBody>
          <a:bodyPr/>
          <a:lstStyle/>
          <a:p>
            <a:pPr lvl="1" eaLnBrk="1" hangingPunct="1">
              <a:buFont typeface="Arial" panose="020B0604020202020204" pitchFamily="34" charset="0"/>
              <a:buChar char="•"/>
            </a:pPr>
            <a:r>
              <a:rPr lang="en-US" sz="1600" strike="sngStrike" dirty="0"/>
              <a:t>Rule and regulation</a:t>
            </a:r>
          </a:p>
          <a:p>
            <a:pPr marL="457200" lvl="1" indent="0" eaLnBrk="1" hangingPunct="1">
              <a:buNone/>
            </a:pPr>
            <a:r>
              <a:rPr lang="en-US" sz="1600" strike="sngStrike" dirty="0"/>
              <a:t>Dashboard</a:t>
            </a:r>
          </a:p>
          <a:p>
            <a:pPr lvl="1" eaLnBrk="1" hangingPunct="1">
              <a:buFont typeface="Arial" panose="020B0604020202020204" pitchFamily="34" charset="0"/>
              <a:buChar char="•"/>
            </a:pPr>
            <a:r>
              <a:rPr lang="en-US" sz="1600" strike="sngStrike" dirty="0"/>
              <a:t>Header</a:t>
            </a:r>
          </a:p>
          <a:p>
            <a:pPr lvl="1" eaLnBrk="1" hangingPunct="1">
              <a:buFont typeface="Arial" panose="020B0604020202020204" pitchFamily="34" charset="0"/>
              <a:buChar char="•"/>
            </a:pPr>
            <a:r>
              <a:rPr lang="en-US" sz="1600" strike="sngStrike" dirty="0"/>
              <a:t>Footer </a:t>
            </a:r>
          </a:p>
          <a:p>
            <a:pPr marL="457200" lvl="1" indent="0" eaLnBrk="1" hangingPunct="1">
              <a:buNone/>
            </a:pPr>
            <a:r>
              <a:rPr lang="en-US" sz="1600" strike="sngStrike" dirty="0"/>
              <a:t>Profile Management</a:t>
            </a:r>
          </a:p>
          <a:p>
            <a:pPr lvl="1" eaLnBrk="1" hangingPunct="1">
              <a:buFont typeface="Arial" panose="020B0604020202020204" pitchFamily="34" charset="0"/>
              <a:buChar char="•"/>
            </a:pPr>
            <a:r>
              <a:rPr lang="en-US" sz="1600" strike="sngStrike" dirty="0"/>
              <a:t>Change Password</a:t>
            </a:r>
          </a:p>
          <a:p>
            <a:pPr lvl="1" eaLnBrk="1" hangingPunct="1">
              <a:buFont typeface="Arial" panose="020B0604020202020204" pitchFamily="34" charset="0"/>
              <a:buChar char="•"/>
            </a:pPr>
            <a:r>
              <a:rPr lang="en-US" sz="1600" strike="sngStrike" dirty="0"/>
              <a:t>Edit Profile</a:t>
            </a:r>
          </a:p>
          <a:p>
            <a:pPr lvl="1" eaLnBrk="1" hangingPunct="1">
              <a:buFont typeface="Arial" panose="020B0604020202020204" pitchFamily="34" charset="0"/>
              <a:buChar char="•"/>
            </a:pPr>
            <a:r>
              <a:rPr lang="en-US" sz="1600" strike="sngStrike" dirty="0"/>
              <a:t>Update Profile </a:t>
            </a:r>
          </a:p>
          <a:p>
            <a:pPr lvl="1" eaLnBrk="1" hangingPunct="1">
              <a:buFont typeface="Wingdings" panose="05000000000000000000" pitchFamily="2" charset="2"/>
              <a:buChar char="§"/>
            </a:pPr>
            <a:r>
              <a:rPr lang="en-US" sz="1800" dirty="0"/>
              <a:t>Seller Module</a:t>
            </a:r>
            <a:endParaRPr lang="en-US" sz="1800" strike="sngStrike" dirty="0"/>
          </a:p>
          <a:p>
            <a:pPr marL="457200" lvl="1" indent="0" eaLnBrk="1" hangingPunct="1">
              <a:buNone/>
            </a:pPr>
            <a:r>
              <a:rPr lang="en-US" sz="1600" strike="sngStrike" dirty="0"/>
              <a:t>Product Managements </a:t>
            </a:r>
          </a:p>
          <a:p>
            <a:pPr lvl="1" eaLnBrk="1" hangingPunct="1">
              <a:buFont typeface="Arial" panose="020B0604020202020204" pitchFamily="34" charset="0"/>
              <a:buChar char="•"/>
            </a:pPr>
            <a:r>
              <a:rPr lang="en-US" sz="1600" strike="sngStrike" dirty="0"/>
              <a:t>Delete Product</a:t>
            </a:r>
          </a:p>
          <a:p>
            <a:pPr lvl="1" eaLnBrk="1" hangingPunct="1">
              <a:buFont typeface="Arial" panose="020B0604020202020204" pitchFamily="34" charset="0"/>
              <a:buChar char="•"/>
            </a:pPr>
            <a:r>
              <a:rPr lang="en-US" sz="1600" strike="sngStrike" dirty="0"/>
              <a:t>Edit Product</a:t>
            </a:r>
          </a:p>
          <a:p>
            <a:pPr lvl="1" eaLnBrk="1" hangingPunct="1">
              <a:buFont typeface="Arial" panose="020B0604020202020204" pitchFamily="34" charset="0"/>
              <a:buChar char="•"/>
            </a:pPr>
            <a:r>
              <a:rPr lang="en-US" sz="1600" strike="sngStrike" dirty="0"/>
              <a:t>List product</a:t>
            </a:r>
          </a:p>
          <a:p>
            <a:pPr marL="457200" lvl="1" indent="0" eaLnBrk="1" hangingPunct="1">
              <a:buNone/>
            </a:pPr>
            <a:r>
              <a:rPr lang="en-US" sz="1600" strike="sngStrike" dirty="0"/>
              <a:t>Dashboard</a:t>
            </a:r>
          </a:p>
          <a:p>
            <a:pPr lvl="1" eaLnBrk="1" hangingPunct="1">
              <a:buFont typeface="Arial" panose="020B0604020202020204" pitchFamily="34" charset="0"/>
              <a:buChar char="•"/>
            </a:pPr>
            <a:r>
              <a:rPr lang="en-US" sz="1600" strike="sngStrike" dirty="0"/>
              <a:t>Weekly sales</a:t>
            </a:r>
          </a:p>
          <a:p>
            <a:pPr marL="457200" lvl="1" indent="0" eaLnBrk="1" hangingPunct="1">
              <a:buNone/>
            </a:pPr>
            <a:endParaRPr lang="en-US" sz="1600" strike="sngStrike" dirty="0"/>
          </a:p>
        </p:txBody>
      </p:sp>
      <p:sp>
        <p:nvSpPr>
          <p:cNvPr id="2" name="Content Placeholder 1"/>
          <p:cNvSpPr>
            <a:spLocks noGrp="1"/>
          </p:cNvSpPr>
          <p:nvPr>
            <p:ph sz="half" idx="2"/>
          </p:nvPr>
        </p:nvSpPr>
        <p:spPr>
          <a:xfrm>
            <a:off x="4648203" y="1524000"/>
            <a:ext cx="4038600" cy="4401636"/>
          </a:xfrm>
        </p:spPr>
        <p:txBody>
          <a:bodyPr/>
          <a:lstStyle/>
          <a:p>
            <a:pPr lvl="1" eaLnBrk="1" hangingPunct="1">
              <a:buFont typeface="Arial" panose="020B0604020202020204" pitchFamily="34" charset="0"/>
              <a:buChar char="•"/>
            </a:pPr>
            <a:r>
              <a:rPr lang="en-US" sz="1600" strike="sngStrike" dirty="0"/>
              <a:t>Total Order</a:t>
            </a:r>
          </a:p>
          <a:p>
            <a:pPr lvl="1" eaLnBrk="1" hangingPunct="1">
              <a:buFont typeface="Arial" panose="020B0604020202020204" pitchFamily="34" charset="0"/>
              <a:buChar char="•"/>
            </a:pPr>
            <a:r>
              <a:rPr lang="en-US" sz="1600" strike="sngStrike" dirty="0"/>
              <a:t>Visit and Sales Statistics</a:t>
            </a:r>
          </a:p>
          <a:p>
            <a:pPr marL="457200" lvl="1" indent="0" eaLnBrk="1" hangingPunct="1">
              <a:buNone/>
            </a:pPr>
            <a:r>
              <a:rPr lang="en-US" sz="1600" strike="sngStrike" dirty="0"/>
              <a:t>Profile Management</a:t>
            </a:r>
          </a:p>
          <a:p>
            <a:pPr lvl="1" eaLnBrk="1" hangingPunct="1">
              <a:buFont typeface="Arial" panose="020B0604020202020204" pitchFamily="34" charset="0"/>
              <a:buChar char="•"/>
            </a:pPr>
            <a:r>
              <a:rPr lang="en-US" sz="1600" strike="sngStrike" dirty="0"/>
              <a:t>Profile Verification </a:t>
            </a:r>
          </a:p>
          <a:p>
            <a:pPr lvl="1" eaLnBrk="1" hangingPunct="1">
              <a:buFont typeface="Wingdings" panose="05000000000000000000" pitchFamily="2" charset="2"/>
              <a:buChar char="§"/>
            </a:pPr>
            <a:r>
              <a:rPr lang="en-US" sz="1600" strike="sngStrike" dirty="0"/>
              <a:t>Edit Profile </a:t>
            </a:r>
          </a:p>
          <a:p>
            <a:pPr lvl="1" eaLnBrk="1" hangingPunct="1">
              <a:buFont typeface="Wingdings" panose="05000000000000000000" pitchFamily="2" charset="2"/>
              <a:buChar char="§"/>
            </a:pPr>
            <a:r>
              <a:rPr lang="en-US" sz="1600" strike="sngStrike" dirty="0"/>
              <a:t>Update Profile</a:t>
            </a:r>
          </a:p>
          <a:p>
            <a:pPr lvl="1" eaLnBrk="1" hangingPunct="1">
              <a:buFont typeface="Wingdings" panose="05000000000000000000" pitchFamily="2" charset="2"/>
              <a:buChar char="§"/>
            </a:pPr>
            <a:r>
              <a:rPr lang="en-US" sz="1800" dirty="0"/>
              <a:t>Tailor Module</a:t>
            </a:r>
            <a:endParaRPr lang="en-US" sz="1200" dirty="0"/>
          </a:p>
          <a:p>
            <a:pPr lvl="1" eaLnBrk="1" hangingPunct="1">
              <a:buFont typeface="Wingdings" panose="05000000000000000000" pitchFamily="2" charset="2"/>
              <a:buChar char="§"/>
            </a:pPr>
            <a:r>
              <a:rPr lang="en-US" sz="1800" dirty="0"/>
              <a:t>Admin Module</a:t>
            </a:r>
            <a:endParaRPr lang="en-US" sz="1800" strike="sngStrike" dirty="0"/>
          </a:p>
          <a:p>
            <a:pPr marL="457200" lvl="1" indent="0" eaLnBrk="1" hangingPunct="1">
              <a:buNone/>
            </a:pPr>
            <a:endParaRPr lang="en-US" sz="1800" strike="sngStrike" dirty="0"/>
          </a:p>
        </p:txBody>
      </p:sp>
    </p:spTree>
    <p:extLst>
      <p:ext uri="{BB962C8B-B14F-4D97-AF65-F5344CB8AC3E}">
        <p14:creationId xmlns:p14="http://schemas.microsoft.com/office/powerpoint/2010/main" val="2255098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Report</a:t>
            </a:r>
          </a:p>
        </p:txBody>
      </p:sp>
    </p:spTree>
    <p:extLst>
      <p:ext uri="{BB962C8B-B14F-4D97-AF65-F5344CB8AC3E}">
        <p14:creationId xmlns:p14="http://schemas.microsoft.com/office/powerpoint/2010/main" val="1880313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Report</a:t>
            </a:r>
          </a:p>
        </p:txBody>
      </p:sp>
      <p:sp>
        <p:nvSpPr>
          <p:cNvPr id="10243" name="Content Placeholder 2"/>
          <p:cNvSpPr>
            <a:spLocks noGrp="1"/>
          </p:cNvSpPr>
          <p:nvPr>
            <p:ph idx="1"/>
          </p:nvPr>
        </p:nvSpPr>
        <p:spPr/>
        <p:txBody>
          <a:bodyPr/>
          <a:lstStyle/>
          <a:p>
            <a:pPr eaLnBrk="1" hangingPunct="1"/>
            <a:r>
              <a:rPr lang="en-US" dirty="0"/>
              <a:t>Chapter 1: Introduction</a:t>
            </a:r>
          </a:p>
          <a:p>
            <a:pPr eaLnBrk="1" hangingPunct="1"/>
            <a:r>
              <a:rPr lang="en-US" dirty="0"/>
              <a:t>Chapter 2: Literature / Market Survey</a:t>
            </a:r>
          </a:p>
          <a:p>
            <a:pPr eaLnBrk="1" hangingPunct="1"/>
            <a:r>
              <a:rPr lang="en-US" dirty="0"/>
              <a:t>Chapter 3: Requirement Analysis</a:t>
            </a:r>
          </a:p>
          <a:p>
            <a:pPr eaLnBrk="1" hangingPunct="1"/>
            <a:r>
              <a:rPr lang="en-US" dirty="0"/>
              <a:t>Chapter 4: System Design</a:t>
            </a:r>
          </a:p>
          <a:p>
            <a:pPr eaLnBrk="1" hangingPunct="1"/>
            <a:r>
              <a:rPr lang="en-US" dirty="0"/>
              <a:t>Chapter 5: Implementation</a:t>
            </a:r>
          </a:p>
        </p:txBody>
      </p:sp>
    </p:spTree>
    <p:extLst>
      <p:ext uri="{BB962C8B-B14F-4D97-AF65-F5344CB8AC3E}">
        <p14:creationId xmlns:p14="http://schemas.microsoft.com/office/powerpoint/2010/main" val="4022013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t>Table of Content</a:t>
            </a:r>
          </a:p>
        </p:txBody>
      </p:sp>
      <p:sp>
        <p:nvSpPr>
          <p:cNvPr id="4099" name="Content Placeholder 2"/>
          <p:cNvSpPr>
            <a:spLocks noGrp="1"/>
          </p:cNvSpPr>
          <p:nvPr>
            <p:ph idx="1"/>
          </p:nvPr>
        </p:nvSpPr>
        <p:spPr/>
        <p:txBody>
          <a:bodyPr/>
          <a:lstStyle/>
          <a:p>
            <a:pPr eaLnBrk="1" hangingPunct="1"/>
            <a:r>
              <a:rPr lang="en-US" sz="2800" dirty="0"/>
              <a:t>Opportunity &amp; Stakeholders </a:t>
            </a:r>
          </a:p>
          <a:p>
            <a:pPr eaLnBrk="1" hangingPunct="1"/>
            <a:r>
              <a:rPr lang="en-US" sz="2800" dirty="0"/>
              <a:t>Problem Statement</a:t>
            </a:r>
          </a:p>
          <a:p>
            <a:pPr eaLnBrk="1" hangingPunct="1"/>
            <a:r>
              <a:rPr lang="en-US" sz="2800" dirty="0"/>
              <a:t>Solution</a:t>
            </a:r>
          </a:p>
          <a:p>
            <a:pPr eaLnBrk="1" hangingPunct="1"/>
            <a:r>
              <a:rPr lang="en-US" sz="2800" dirty="0"/>
              <a:t>Progress Report Summary</a:t>
            </a:r>
          </a:p>
          <a:p>
            <a:pPr lvl="1" eaLnBrk="1" hangingPunct="1"/>
            <a:r>
              <a:rPr lang="en-US" sz="2400" dirty="0"/>
              <a:t>Requirements</a:t>
            </a:r>
          </a:p>
          <a:p>
            <a:pPr lvl="1" eaLnBrk="1" hangingPunct="1"/>
            <a:r>
              <a:rPr lang="en-US" sz="2400" dirty="0"/>
              <a:t>Software System (Design + Implementation + Testing)</a:t>
            </a:r>
          </a:p>
          <a:p>
            <a:pPr lvl="1" eaLnBrk="1" hangingPunct="1"/>
            <a:r>
              <a:rPr lang="en-US" sz="2400" dirty="0"/>
              <a:t>Endeavour (Team + Work + Way of Working)</a:t>
            </a:r>
          </a:p>
          <a:p>
            <a:pPr eaLnBrk="1" hangingPunct="1"/>
            <a:r>
              <a:rPr lang="en-US" sz="2800" dirty="0"/>
              <a:t>Work Break Down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Opportunity &amp; Stakeholders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A221-32EF-985E-72AE-A5D4A451F458}"/>
              </a:ext>
            </a:extLst>
          </p:cNvPr>
          <p:cNvSpPr>
            <a:spLocks noGrp="1"/>
          </p:cNvSpPr>
          <p:nvPr>
            <p:ph type="title"/>
          </p:nvPr>
        </p:nvSpPr>
        <p:spPr/>
        <p:txBody>
          <a:bodyPr/>
          <a:lstStyle/>
          <a:p>
            <a:r>
              <a:rPr lang="en-US" dirty="0"/>
              <a:t>Opportunity</a:t>
            </a:r>
          </a:p>
        </p:txBody>
      </p:sp>
      <p:sp>
        <p:nvSpPr>
          <p:cNvPr id="3" name="Content Placeholder 2">
            <a:extLst>
              <a:ext uri="{FF2B5EF4-FFF2-40B4-BE49-F238E27FC236}">
                <a16:creationId xmlns:a16="http://schemas.microsoft.com/office/drawing/2014/main" id="{8B9CDE20-FAC5-0945-7C65-BDB754C8F78D}"/>
              </a:ext>
            </a:extLst>
          </p:cNvPr>
          <p:cNvSpPr>
            <a:spLocks noGrp="1"/>
          </p:cNvSpPr>
          <p:nvPr>
            <p:ph idx="1"/>
          </p:nvPr>
        </p:nvSpPr>
        <p:spPr>
          <a:xfrm>
            <a:off x="457200" y="1600201"/>
            <a:ext cx="8229600" cy="3352800"/>
          </a:xfrm>
        </p:spPr>
        <p:txBody>
          <a:bodyPr/>
          <a:lstStyle/>
          <a:p>
            <a:r>
              <a:rPr lang="en-US" sz="1800" dirty="0"/>
              <a:t>We aims that Re-Wear is an innovative website that connects buyers, sellers, and tailors to create a one-stop shop for vintage clothing and tailoring services. In addition to providing specific stitching and alterations for a wide range of clothing items, including bridal gowns, groom apparel, shirts, pants, sarees, shoes, accessories, and more, tailors can display and market their expertise. Vendors may post their gently used or new clothing products, giving consumers the opportunity to buy premium, sustainable apparel at moderate costs. To make things even more accessible, customers can choose to pay for their purchases in installments. This special fusion of vintage clothing and custom tailoring guarantees that each item can be precisely tailored to the buyer's measurements, increasing the purchase value and satisfaction overall.</a:t>
            </a:r>
          </a:p>
          <a:p>
            <a:endParaRPr lang="en-US" sz="1800" dirty="0"/>
          </a:p>
        </p:txBody>
      </p:sp>
    </p:spTree>
    <p:extLst>
      <p:ext uri="{BB962C8B-B14F-4D97-AF65-F5344CB8AC3E}">
        <p14:creationId xmlns:p14="http://schemas.microsoft.com/office/powerpoint/2010/main" val="2477871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 &amp; Stakeholders</a:t>
            </a:r>
          </a:p>
        </p:txBody>
      </p:sp>
      <p:sp>
        <p:nvSpPr>
          <p:cNvPr id="4" name="Subtitle 2">
            <a:extLst>
              <a:ext uri="{FF2B5EF4-FFF2-40B4-BE49-F238E27FC236}">
                <a16:creationId xmlns:a16="http://schemas.microsoft.com/office/drawing/2014/main" id="{076F4589-F4C2-44E8-882A-00C27A5A9907}"/>
              </a:ext>
            </a:extLst>
          </p:cNvPr>
          <p:cNvSpPr txBox="1">
            <a:spLocks/>
          </p:cNvSpPr>
          <p:nvPr/>
        </p:nvSpPr>
        <p:spPr bwMode="auto">
          <a:xfrm>
            <a:off x="457200" y="1371600"/>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Arial" panose="020B0604020202020204" pitchFamily="34" charset="0"/>
              <a:buChar char="•"/>
            </a:pPr>
            <a:r>
              <a:rPr lang="en-US" sz="1800" b="1" dirty="0">
                <a:latin typeface="+mj-lt"/>
              </a:rPr>
              <a:t>Stakeholders</a:t>
            </a:r>
          </a:p>
          <a:p>
            <a:pPr lvl="1" algn="just">
              <a:lnSpc>
                <a:spcPct val="150000"/>
              </a:lnSpc>
              <a:buFont typeface="Arial" panose="020B0604020202020204" pitchFamily="34" charset="0"/>
              <a:buChar char="•"/>
            </a:pPr>
            <a:r>
              <a:rPr lang="en-US" sz="1800" b="1" dirty="0">
                <a:latin typeface="+mj-lt"/>
              </a:rPr>
              <a:t>Administrators: </a:t>
            </a:r>
            <a:r>
              <a:rPr lang="en-US" sz="1800" dirty="0">
                <a:effectLst/>
                <a:latin typeface="+mj-lt"/>
                <a:ea typeface="Times New Roman" panose="02020603050405020304" pitchFamily="18" charset="0"/>
              </a:rPr>
              <a:t>They</a:t>
            </a:r>
            <a:r>
              <a:rPr lang="en-US" sz="1800" spc="-35" dirty="0">
                <a:effectLst/>
                <a:latin typeface="+mj-lt"/>
                <a:ea typeface="Times New Roman" panose="02020603050405020304" pitchFamily="18" charset="0"/>
              </a:rPr>
              <a:t> </a:t>
            </a:r>
            <a:r>
              <a:rPr lang="en-US" sz="1800" dirty="0">
                <a:effectLst/>
                <a:latin typeface="+mj-lt"/>
                <a:ea typeface="Times New Roman" panose="02020603050405020304" pitchFamily="18" charset="0"/>
              </a:rPr>
              <a:t>will</a:t>
            </a:r>
            <a:r>
              <a:rPr lang="en-US" sz="1800" spc="-25" dirty="0">
                <a:effectLst/>
                <a:latin typeface="+mj-lt"/>
                <a:ea typeface="Times New Roman" panose="02020603050405020304" pitchFamily="18" charset="0"/>
              </a:rPr>
              <a:t> </a:t>
            </a:r>
            <a:r>
              <a:rPr lang="en-US" sz="1800" dirty="0">
                <a:effectLst/>
                <a:latin typeface="+mj-lt"/>
                <a:ea typeface="Times New Roman" panose="02020603050405020304" pitchFamily="18" charset="0"/>
              </a:rPr>
              <a:t>have</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the</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opportunity</a:t>
            </a:r>
            <a:r>
              <a:rPr lang="en-US" sz="1800" spc="-50" dirty="0">
                <a:effectLst/>
                <a:latin typeface="+mj-lt"/>
                <a:ea typeface="Times New Roman" panose="02020603050405020304" pitchFamily="18" charset="0"/>
              </a:rPr>
              <a:t> </a:t>
            </a:r>
            <a:r>
              <a:rPr lang="en-US" sz="1800" dirty="0">
                <a:effectLst/>
                <a:latin typeface="+mj-lt"/>
                <a:ea typeface="Times New Roman" panose="02020603050405020304" pitchFamily="18" charset="0"/>
              </a:rPr>
              <a:t>and</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authority</a:t>
            </a:r>
            <a:r>
              <a:rPr lang="en-US" sz="1800" spc="-50" dirty="0">
                <a:effectLst/>
                <a:latin typeface="+mj-lt"/>
                <a:ea typeface="Times New Roman" panose="02020603050405020304" pitchFamily="18" charset="0"/>
              </a:rPr>
              <a:t> </a:t>
            </a:r>
            <a:r>
              <a:rPr lang="en-US" sz="1800" dirty="0">
                <a:effectLst/>
                <a:latin typeface="+mj-lt"/>
                <a:ea typeface="Times New Roman" panose="02020603050405020304" pitchFamily="18" charset="0"/>
              </a:rPr>
              <a:t>to</a:t>
            </a:r>
            <a:r>
              <a:rPr lang="en-US" sz="1800" spc="-25" dirty="0">
                <a:effectLst/>
                <a:latin typeface="+mj-lt"/>
                <a:ea typeface="Times New Roman" panose="02020603050405020304" pitchFamily="18" charset="0"/>
              </a:rPr>
              <a:t> </a:t>
            </a:r>
            <a:r>
              <a:rPr lang="en-US" sz="1800" dirty="0">
                <a:effectLst/>
                <a:latin typeface="+mj-lt"/>
                <a:ea typeface="Times New Roman" panose="02020603050405020304" pitchFamily="18" charset="0"/>
              </a:rPr>
              <a:t>manage</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the</a:t>
            </a:r>
            <a:r>
              <a:rPr lang="en-US" sz="1800" spc="-10" dirty="0">
                <a:effectLst/>
                <a:latin typeface="+mj-lt"/>
                <a:ea typeface="Times New Roman" panose="02020603050405020304" pitchFamily="18" charset="0"/>
              </a:rPr>
              <a:t> </a:t>
            </a:r>
            <a:r>
              <a:rPr lang="en-US" sz="1800" dirty="0">
                <a:effectLst/>
                <a:latin typeface="+mj-lt"/>
                <a:ea typeface="Times New Roman" panose="02020603050405020304" pitchFamily="18" charset="0"/>
              </a:rPr>
              <a:t>user and products</a:t>
            </a:r>
            <a:endParaRPr lang="en-US" sz="1800" dirty="0">
              <a:latin typeface="+mj-lt"/>
            </a:endParaRPr>
          </a:p>
          <a:p>
            <a:pPr lvl="1" algn="just">
              <a:lnSpc>
                <a:spcPct val="150000"/>
              </a:lnSpc>
              <a:buFont typeface="Arial" panose="020B0604020202020204" pitchFamily="34" charset="0"/>
              <a:buChar char="•"/>
            </a:pPr>
            <a:r>
              <a:rPr lang="en-US" sz="1800" b="1" dirty="0">
                <a:latin typeface="+mj-lt"/>
              </a:rPr>
              <a:t>Buyer: </a:t>
            </a:r>
            <a:r>
              <a:rPr lang="en-US" sz="1800" dirty="0">
                <a:effectLst/>
                <a:latin typeface="+mj-lt"/>
                <a:ea typeface="Times New Roman" panose="02020603050405020304" pitchFamily="18" charset="0"/>
              </a:rPr>
              <a:t>They</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are</a:t>
            </a:r>
            <a:r>
              <a:rPr lang="en-US" sz="1800" spc="-20" dirty="0">
                <a:effectLst/>
                <a:latin typeface="+mj-lt"/>
                <a:ea typeface="Times New Roman" panose="02020603050405020304" pitchFamily="18" charset="0"/>
              </a:rPr>
              <a:t> </a:t>
            </a:r>
            <a:r>
              <a:rPr lang="en-US" sz="1800" dirty="0">
                <a:effectLst/>
                <a:latin typeface="+mj-lt"/>
                <a:ea typeface="Times New Roman" panose="02020603050405020304" pitchFamily="18" charset="0"/>
              </a:rPr>
              <a:t>individuals who want to be stylish without harming their pocketbook by searching for affordable, trendy clothing.</a:t>
            </a:r>
            <a:endParaRPr lang="en-US" sz="1800" b="1" dirty="0">
              <a:effectLst/>
              <a:latin typeface="+mj-lt"/>
              <a:ea typeface="Times New Roman" panose="02020603050405020304" pitchFamily="18" charset="0"/>
            </a:endParaRPr>
          </a:p>
          <a:p>
            <a:pPr lvl="1" algn="just">
              <a:lnSpc>
                <a:spcPct val="150000"/>
              </a:lnSpc>
              <a:buFont typeface="Arial" panose="020B0604020202020204" pitchFamily="34" charset="0"/>
              <a:buChar char="•"/>
            </a:pPr>
            <a:r>
              <a:rPr lang="en-US" sz="1800" b="1" dirty="0">
                <a:latin typeface="+mj-lt"/>
              </a:rPr>
              <a:t>Seller: </a:t>
            </a:r>
            <a:r>
              <a:rPr lang="en-US" sz="1800" spc="-30" dirty="0">
                <a:effectLst/>
                <a:latin typeface="+mj-lt"/>
                <a:ea typeface="Times New Roman" panose="02020603050405020304" pitchFamily="18" charset="0"/>
              </a:rPr>
              <a:t> </a:t>
            </a:r>
            <a:r>
              <a:rPr lang="en-US" sz="1800" dirty="0">
                <a:effectLst/>
                <a:latin typeface="+mj-lt"/>
                <a:ea typeface="Times New Roman" panose="02020603050405020304" pitchFamily="18" charset="0"/>
              </a:rPr>
              <a:t>Users who want to earn money from gently used items can sort through their wardrobes with </a:t>
            </a:r>
            <a:r>
              <a:rPr lang="en-US" sz="1800" dirty="0" err="1">
                <a:effectLst/>
                <a:latin typeface="+mj-lt"/>
                <a:ea typeface="Times New Roman" panose="02020603050405020304" pitchFamily="18" charset="0"/>
              </a:rPr>
              <a:t>Rewear</a:t>
            </a:r>
            <a:r>
              <a:rPr lang="en-US" sz="1800" spc="-10" dirty="0">
                <a:effectLst/>
                <a:latin typeface="+mj-lt"/>
                <a:ea typeface="Times New Roman" panose="02020603050405020304" pitchFamily="18" charset="0"/>
              </a:rPr>
              <a:t>.</a:t>
            </a:r>
            <a:endParaRPr lang="en-US" sz="1800" dirty="0">
              <a:effectLst/>
              <a:latin typeface="+mj-lt"/>
              <a:ea typeface="Times New Roman" panose="02020603050405020304" pitchFamily="18" charset="0"/>
            </a:endParaRPr>
          </a:p>
          <a:p>
            <a:pPr lvl="1" algn="just">
              <a:lnSpc>
                <a:spcPct val="150000"/>
              </a:lnSpc>
              <a:buFont typeface="Arial" panose="020B0604020202020204" pitchFamily="34" charset="0"/>
              <a:buChar char="•"/>
            </a:pPr>
            <a:r>
              <a:rPr lang="en-US" sz="1800" b="1" dirty="0">
                <a:latin typeface="+mj-lt"/>
              </a:rPr>
              <a:t>Tailor: </a:t>
            </a:r>
            <a:r>
              <a:rPr lang="en-US" sz="1800" dirty="0">
                <a:effectLst/>
                <a:latin typeface="+mj-lt"/>
                <a:ea typeface="Times New Roman" panose="02020603050405020304" pitchFamily="18" charset="0"/>
              </a:rPr>
              <a:t>These are the individuals who the site offers to help close the gap between perfectly fitting garments and gently used items. These individual can showcase their work</a:t>
            </a:r>
            <a:endParaRPr lang="en-US" sz="1800" dirty="0">
              <a:solidFill>
                <a:srgbClr val="00B050"/>
              </a:solidFill>
              <a:latin typeface="+mj-lt"/>
            </a:endParaRPr>
          </a:p>
          <a:p>
            <a:pPr algn="just">
              <a:buFont typeface="Wingdings" panose="05000000000000000000" pitchFamily="2" charset="2"/>
              <a:buChar char="§"/>
            </a:pPr>
            <a:endParaRPr lang="en-US" sz="1800" dirty="0">
              <a:latin typeface="+mj-lt"/>
            </a:endParaRPr>
          </a:p>
          <a:p>
            <a:pPr marL="228600" indent="-228600">
              <a:buFont typeface="+mj-lt"/>
              <a:buAutoNum type="arabicPeriod"/>
            </a:pPr>
            <a:endParaRPr lang="en-US" sz="1100" dirty="0">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Problem Statement</a:t>
            </a:r>
          </a:p>
        </p:txBody>
      </p:sp>
    </p:spTree>
    <p:extLst>
      <p:ext uri="{BB962C8B-B14F-4D97-AF65-F5344CB8AC3E}">
        <p14:creationId xmlns:p14="http://schemas.microsoft.com/office/powerpoint/2010/main" val="124047132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185E1A-DF1A-4E2D-8CF8-E860E42F353E}"/>
              </a:ext>
            </a:extLst>
          </p:cNvPr>
          <p:cNvSpPr/>
          <p:nvPr/>
        </p:nvSpPr>
        <p:spPr>
          <a:xfrm>
            <a:off x="609600" y="685800"/>
            <a:ext cx="3505200" cy="523220"/>
          </a:xfrm>
          <a:prstGeom prst="rect">
            <a:avLst/>
          </a:prstGeom>
        </p:spPr>
        <p:txBody>
          <a:bodyPr wrap="square">
            <a:spAutoFit/>
          </a:bodyPr>
          <a:lstStyle/>
          <a:p>
            <a:r>
              <a:rPr lang="en-US" sz="2800" b="1" dirty="0"/>
              <a:t>Problem Statement</a:t>
            </a:r>
          </a:p>
        </p:txBody>
      </p:sp>
      <p:graphicFrame>
        <p:nvGraphicFramePr>
          <p:cNvPr id="8" name="Table 7">
            <a:extLst>
              <a:ext uri="{FF2B5EF4-FFF2-40B4-BE49-F238E27FC236}">
                <a16:creationId xmlns:a16="http://schemas.microsoft.com/office/drawing/2014/main" id="{8597735A-8E8C-B266-CCE1-88A5CB692C23}"/>
              </a:ext>
            </a:extLst>
          </p:cNvPr>
          <p:cNvGraphicFramePr>
            <a:graphicFrameLocks noGrp="1"/>
          </p:cNvGraphicFramePr>
          <p:nvPr>
            <p:extLst>
              <p:ext uri="{D42A27DB-BD31-4B8C-83A1-F6EECF244321}">
                <p14:modId xmlns:p14="http://schemas.microsoft.com/office/powerpoint/2010/main" val="2592218326"/>
              </p:ext>
            </p:extLst>
          </p:nvPr>
        </p:nvGraphicFramePr>
        <p:xfrm>
          <a:off x="228600" y="1447801"/>
          <a:ext cx="8610600" cy="4267201"/>
        </p:xfrm>
        <a:graphic>
          <a:graphicData uri="http://schemas.openxmlformats.org/drawingml/2006/table">
            <a:tbl>
              <a:tblPr firstRow="1" firstCol="1" lastRow="1" lastCol="1" bandRow="1" bandCol="1">
                <a:tableStyleId>{5C22544A-7EE6-4342-B048-85BDC9FD1C3A}</a:tableStyleId>
              </a:tblPr>
              <a:tblGrid>
                <a:gridCol w="2207846">
                  <a:extLst>
                    <a:ext uri="{9D8B030D-6E8A-4147-A177-3AD203B41FA5}">
                      <a16:colId xmlns:a16="http://schemas.microsoft.com/office/drawing/2014/main" val="1448885996"/>
                    </a:ext>
                  </a:extLst>
                </a:gridCol>
                <a:gridCol w="6402754">
                  <a:extLst>
                    <a:ext uri="{9D8B030D-6E8A-4147-A177-3AD203B41FA5}">
                      <a16:colId xmlns:a16="http://schemas.microsoft.com/office/drawing/2014/main" val="1957671883"/>
                    </a:ext>
                  </a:extLst>
                </a:gridCol>
              </a:tblGrid>
              <a:tr h="664777">
                <a:tc>
                  <a:txBody>
                    <a:bodyPr/>
                    <a:lstStyle/>
                    <a:p>
                      <a:pPr marL="67945" marR="0" algn="just">
                        <a:spcBef>
                          <a:spcPts val="1195"/>
                        </a:spcBef>
                        <a:spcAft>
                          <a:spcPts val="0"/>
                        </a:spcAft>
                      </a:pPr>
                      <a:r>
                        <a:rPr lang="en-US" sz="1600" b="0" spc="-10" dirty="0">
                          <a:solidFill>
                            <a:schemeClr val="tx1"/>
                          </a:solidFill>
                          <a:effectLst/>
                        </a:rPr>
                        <a:t>Elements</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just">
                        <a:spcBef>
                          <a:spcPts val="1195"/>
                        </a:spcBef>
                        <a:spcAft>
                          <a:spcPts val="0"/>
                        </a:spcAft>
                      </a:pPr>
                      <a:r>
                        <a:rPr lang="en-US" sz="1600" b="0" spc="-10" dirty="0">
                          <a:solidFill>
                            <a:schemeClr val="tx1"/>
                          </a:solidFill>
                          <a:effectLst/>
                        </a:rPr>
                        <a:t>Description</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5667529"/>
                  </a:ext>
                </a:extLst>
              </a:tr>
              <a:tr h="970798">
                <a:tc>
                  <a:txBody>
                    <a:bodyPr/>
                    <a:lstStyle/>
                    <a:p>
                      <a:pPr marL="67945" marR="0" algn="just">
                        <a:spcBef>
                          <a:spcPts val="1195"/>
                        </a:spcBef>
                        <a:spcAft>
                          <a:spcPts val="0"/>
                        </a:spcAft>
                      </a:pPr>
                      <a:r>
                        <a:rPr lang="en-US" sz="1600" b="0" dirty="0">
                          <a:solidFill>
                            <a:schemeClr val="tx1"/>
                          </a:solidFill>
                          <a:effectLst/>
                        </a:rPr>
                        <a:t>The</a:t>
                      </a:r>
                      <a:r>
                        <a:rPr lang="en-US" sz="1600" b="0" spc="-30" dirty="0">
                          <a:solidFill>
                            <a:schemeClr val="tx1"/>
                          </a:solidFill>
                          <a:effectLst/>
                        </a:rPr>
                        <a:t> </a:t>
                      </a:r>
                      <a:r>
                        <a:rPr lang="en-US" sz="1600" b="0" dirty="0">
                          <a:solidFill>
                            <a:schemeClr val="tx1"/>
                          </a:solidFill>
                          <a:effectLst/>
                        </a:rPr>
                        <a:t>Problem</a:t>
                      </a:r>
                      <a:r>
                        <a:rPr lang="en-US" sz="1600" b="0" spc="-40" dirty="0">
                          <a:solidFill>
                            <a:schemeClr val="tx1"/>
                          </a:solidFill>
                          <a:effectLst/>
                        </a:rPr>
                        <a:t> </a:t>
                      </a:r>
                      <a:r>
                        <a:rPr lang="en-US" sz="1600" b="0" spc="-25" dirty="0">
                          <a:solidFill>
                            <a:schemeClr val="tx1"/>
                          </a:solidFill>
                          <a:effectLst/>
                        </a:rPr>
                        <a:t>of</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just">
                        <a:lnSpc>
                          <a:spcPct val="150000"/>
                        </a:lnSpc>
                        <a:spcBef>
                          <a:spcPts val="1170"/>
                        </a:spcBef>
                        <a:spcAft>
                          <a:spcPts val="0"/>
                        </a:spcAft>
                      </a:pPr>
                      <a:r>
                        <a:rPr lang="en-US" sz="1600" b="0" dirty="0">
                          <a:solidFill>
                            <a:schemeClr val="tx1"/>
                          </a:solidFill>
                          <a:effectLst/>
                        </a:rPr>
                        <a:t>Lack of Visibility for New Tailors on online platform</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9795146"/>
                  </a:ext>
                </a:extLst>
              </a:tr>
              <a:tr h="662549">
                <a:tc>
                  <a:txBody>
                    <a:bodyPr/>
                    <a:lstStyle/>
                    <a:p>
                      <a:pPr marL="67945" marR="0" algn="just">
                        <a:spcBef>
                          <a:spcPts val="1195"/>
                        </a:spcBef>
                        <a:spcAft>
                          <a:spcPts val="0"/>
                        </a:spcAft>
                      </a:pPr>
                      <a:r>
                        <a:rPr lang="en-US" sz="1600" b="0" spc="-10">
                          <a:solidFill>
                            <a:schemeClr val="tx1"/>
                          </a:solidFill>
                          <a:effectLst/>
                        </a:rPr>
                        <a:t>Affects</a:t>
                      </a:r>
                      <a:endParaRPr lang="en-US" sz="1600" b="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just">
                        <a:spcBef>
                          <a:spcPts val="1170"/>
                        </a:spcBef>
                        <a:spcAft>
                          <a:spcPts val="0"/>
                        </a:spcAft>
                      </a:pPr>
                      <a:r>
                        <a:rPr lang="en-US" sz="1600" b="0" dirty="0">
                          <a:solidFill>
                            <a:schemeClr val="tx1"/>
                          </a:solidFill>
                          <a:effectLst/>
                        </a:rPr>
                        <a:t>Tailor</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0547621"/>
                  </a:ext>
                </a:extLst>
              </a:tr>
              <a:tr h="971540">
                <a:tc>
                  <a:txBody>
                    <a:bodyPr/>
                    <a:lstStyle/>
                    <a:p>
                      <a:pPr marL="67945" marR="0" algn="just">
                        <a:lnSpc>
                          <a:spcPct val="150000"/>
                        </a:lnSpc>
                        <a:spcBef>
                          <a:spcPts val="1205"/>
                        </a:spcBef>
                        <a:spcAft>
                          <a:spcPts val="0"/>
                        </a:spcAft>
                      </a:pPr>
                      <a:r>
                        <a:rPr lang="en-US" sz="1600" b="0">
                          <a:solidFill>
                            <a:schemeClr val="tx1"/>
                          </a:solidFill>
                          <a:effectLst/>
                        </a:rPr>
                        <a:t>The</a:t>
                      </a:r>
                      <a:r>
                        <a:rPr lang="en-US" sz="1600" b="0" spc="-75">
                          <a:solidFill>
                            <a:schemeClr val="tx1"/>
                          </a:solidFill>
                          <a:effectLst/>
                        </a:rPr>
                        <a:t> </a:t>
                      </a:r>
                      <a:r>
                        <a:rPr lang="en-US" sz="1600" b="0">
                          <a:solidFill>
                            <a:schemeClr val="tx1"/>
                          </a:solidFill>
                          <a:effectLst/>
                        </a:rPr>
                        <a:t>Result</a:t>
                      </a:r>
                      <a:r>
                        <a:rPr lang="en-US" sz="1600" b="0" spc="-75">
                          <a:solidFill>
                            <a:schemeClr val="tx1"/>
                          </a:solidFill>
                          <a:effectLst/>
                        </a:rPr>
                        <a:t> </a:t>
                      </a:r>
                      <a:r>
                        <a:rPr lang="en-US" sz="1600" b="0">
                          <a:solidFill>
                            <a:schemeClr val="tx1"/>
                          </a:solidFill>
                          <a:effectLst/>
                        </a:rPr>
                        <a:t>of </a:t>
                      </a:r>
                      <a:r>
                        <a:rPr lang="en-US" sz="1600" b="0" spc="-10">
                          <a:solidFill>
                            <a:schemeClr val="tx1"/>
                          </a:solidFill>
                          <a:effectLst/>
                        </a:rPr>
                        <a:t>Which</a:t>
                      </a:r>
                      <a:endParaRPr lang="en-US" sz="1600" b="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835"/>
                        </a:spcBef>
                        <a:spcAft>
                          <a:spcPts val="0"/>
                        </a:spcAft>
                      </a:pPr>
                      <a:r>
                        <a:rPr lang="en-US" sz="1600" b="0" dirty="0">
                          <a:solidFill>
                            <a:schemeClr val="tx1"/>
                          </a:solidFill>
                          <a:effectLst/>
                        </a:rPr>
                        <a:t> </a:t>
                      </a:r>
                    </a:p>
                    <a:p>
                      <a:pPr marL="68580" marR="0" algn="just">
                        <a:spcBef>
                          <a:spcPts val="0"/>
                        </a:spcBef>
                        <a:spcAft>
                          <a:spcPts val="0"/>
                        </a:spcAft>
                      </a:pPr>
                      <a:r>
                        <a:rPr lang="en-US" sz="1600" b="0" dirty="0">
                          <a:solidFill>
                            <a:schemeClr val="tx1"/>
                          </a:solidFill>
                          <a:effectLst/>
                        </a:rPr>
                        <a:t>Amateur tailors find it difficult to draw in customers and make money </a:t>
                      </a:r>
                    </a:p>
                    <a:p>
                      <a:pPr marL="68580" marR="0" algn="just">
                        <a:spcBef>
                          <a:spcPts val="0"/>
                        </a:spcBef>
                        <a:spcAft>
                          <a:spcPts val="0"/>
                        </a:spcAft>
                      </a:pPr>
                      <a:r>
                        <a:rPr lang="en-US" sz="1600" b="0" dirty="0">
                          <a:solidFill>
                            <a:schemeClr val="tx1"/>
                          </a:solidFill>
                          <a:effectLst/>
                        </a:rPr>
                        <a:t>on Online platforms</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2609742"/>
                  </a:ext>
                </a:extLst>
              </a:tr>
              <a:tr h="997537">
                <a:tc>
                  <a:txBody>
                    <a:bodyPr/>
                    <a:lstStyle/>
                    <a:p>
                      <a:pPr marL="67945" marR="0" algn="just">
                        <a:spcBef>
                          <a:spcPts val="1205"/>
                        </a:spcBef>
                        <a:spcAft>
                          <a:spcPts val="0"/>
                        </a:spcAft>
                      </a:pPr>
                      <a:r>
                        <a:rPr lang="en-US" sz="1600" b="0" spc="-10">
                          <a:solidFill>
                            <a:schemeClr val="tx1"/>
                          </a:solidFill>
                          <a:effectLst/>
                        </a:rPr>
                        <a:t>Benefits</a:t>
                      </a:r>
                      <a:endParaRPr lang="en-US" sz="1600" b="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just" rtl="0">
                        <a:spcBef>
                          <a:spcPts val="675"/>
                        </a:spcBef>
                        <a:spcAft>
                          <a:spcPts val="0"/>
                        </a:spcAft>
                        <a:buSzPts val="1200"/>
                        <a:buFont typeface="Symbol" panose="05050102010706020507" pitchFamily="18" charset="2"/>
                        <a:buChar char=""/>
                        <a:tabLst>
                          <a:tab pos="525780" algn="l"/>
                        </a:tabLst>
                      </a:pPr>
                      <a:r>
                        <a:rPr lang="en-US" sz="1600" b="0" spc="0" dirty="0">
                          <a:solidFill>
                            <a:schemeClr val="tx1"/>
                          </a:solidFill>
                          <a:effectLst/>
                        </a:rPr>
                        <a:t>Attract customers</a:t>
                      </a:r>
                    </a:p>
                    <a:p>
                      <a:pPr marL="342900" marR="0" lvl="0" indent="-342900" algn="just">
                        <a:spcBef>
                          <a:spcPts val="675"/>
                        </a:spcBef>
                        <a:spcAft>
                          <a:spcPts val="0"/>
                        </a:spcAft>
                        <a:buSzPts val="1200"/>
                        <a:buFont typeface="Symbol" panose="05050102010706020507" pitchFamily="18" charset="2"/>
                        <a:buChar char=""/>
                        <a:tabLst>
                          <a:tab pos="525780" algn="l"/>
                        </a:tabLst>
                      </a:pPr>
                      <a:r>
                        <a:rPr lang="en-US" sz="1600" b="0" spc="0" dirty="0">
                          <a:solidFill>
                            <a:schemeClr val="tx1"/>
                          </a:solidFill>
                          <a:effectLst/>
                        </a:rPr>
                        <a:t>Generate income</a:t>
                      </a:r>
                      <a:endParaRPr lang="en-US" sz="1600" b="0" spc="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8595634"/>
                  </a:ext>
                </a:extLst>
              </a:tr>
            </a:tbl>
          </a:graphicData>
        </a:graphic>
      </p:graphicFrame>
    </p:spTree>
    <p:extLst>
      <p:ext uri="{BB962C8B-B14F-4D97-AF65-F5344CB8AC3E}">
        <p14:creationId xmlns:p14="http://schemas.microsoft.com/office/powerpoint/2010/main" val="41085447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73910-F0AA-91D5-DB6E-E979C727C9E1}"/>
              </a:ext>
            </a:extLst>
          </p:cNvPr>
          <p:cNvSpPr>
            <a:spLocks noGrp="1"/>
          </p:cNvSpPr>
          <p:nvPr>
            <p:ph type="title"/>
          </p:nvPr>
        </p:nvSpPr>
        <p:spPr>
          <a:xfrm>
            <a:off x="152400" y="464153"/>
            <a:ext cx="5029200" cy="1143000"/>
          </a:xfrm>
        </p:spPr>
        <p:txBody>
          <a:bodyPr/>
          <a:lstStyle/>
          <a:p>
            <a:r>
              <a:rPr lang="en-US" sz="2800" b="1" dirty="0">
                <a:latin typeface="Arial" panose="020B0604020202020204" pitchFamily="34" charset="0"/>
                <a:cs typeface="Arial" panose="020B0604020202020204" pitchFamily="34" charset="0"/>
              </a:rPr>
              <a:t>Problem Statement</a:t>
            </a:r>
            <a:endParaRPr lang="en-US" sz="2800"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42AA5B67-1921-87E3-5591-64BD68FAD96E}"/>
              </a:ext>
            </a:extLst>
          </p:cNvPr>
          <p:cNvGraphicFramePr>
            <a:graphicFrameLocks noGrp="1"/>
          </p:cNvGraphicFramePr>
          <p:nvPr>
            <p:ph idx="1"/>
            <p:extLst>
              <p:ext uri="{D42A27DB-BD31-4B8C-83A1-F6EECF244321}">
                <p14:modId xmlns:p14="http://schemas.microsoft.com/office/powerpoint/2010/main" val="2377946592"/>
              </p:ext>
            </p:extLst>
          </p:nvPr>
        </p:nvGraphicFramePr>
        <p:xfrm>
          <a:off x="304800" y="1607153"/>
          <a:ext cx="8305800" cy="4215194"/>
        </p:xfrm>
        <a:graphic>
          <a:graphicData uri="http://schemas.openxmlformats.org/drawingml/2006/table">
            <a:tbl>
              <a:tblPr firstRow="1" firstCol="1" lastRow="1" lastCol="1" bandRow="1" bandCol="1">
                <a:tableStyleId>{5C22544A-7EE6-4342-B048-85BDC9FD1C3A}</a:tableStyleId>
              </a:tblPr>
              <a:tblGrid>
                <a:gridCol w="2235136">
                  <a:extLst>
                    <a:ext uri="{9D8B030D-6E8A-4147-A177-3AD203B41FA5}">
                      <a16:colId xmlns:a16="http://schemas.microsoft.com/office/drawing/2014/main" val="1594193300"/>
                    </a:ext>
                  </a:extLst>
                </a:gridCol>
                <a:gridCol w="6070664">
                  <a:extLst>
                    <a:ext uri="{9D8B030D-6E8A-4147-A177-3AD203B41FA5}">
                      <a16:colId xmlns:a16="http://schemas.microsoft.com/office/drawing/2014/main" val="466143135"/>
                    </a:ext>
                  </a:extLst>
                </a:gridCol>
              </a:tblGrid>
              <a:tr h="611948">
                <a:tc>
                  <a:txBody>
                    <a:bodyPr/>
                    <a:lstStyle/>
                    <a:p>
                      <a:pPr marL="67945" marR="0" algn="just">
                        <a:spcBef>
                          <a:spcPts val="1195"/>
                        </a:spcBef>
                        <a:spcAft>
                          <a:spcPts val="0"/>
                        </a:spcAft>
                      </a:pPr>
                      <a:r>
                        <a:rPr lang="en-US" sz="1600" b="0" spc="-10" dirty="0">
                          <a:solidFill>
                            <a:schemeClr val="tx1"/>
                          </a:solidFill>
                          <a:effectLst/>
                        </a:rPr>
                        <a:t>Elements</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marR="0" algn="just">
                        <a:spcBef>
                          <a:spcPts val="1195"/>
                        </a:spcBef>
                        <a:spcAft>
                          <a:spcPts val="0"/>
                        </a:spcAft>
                      </a:pPr>
                      <a:r>
                        <a:rPr lang="en-US" sz="1600" b="0" spc="-10">
                          <a:solidFill>
                            <a:schemeClr val="tx1"/>
                          </a:solidFill>
                          <a:effectLst/>
                        </a:rPr>
                        <a:t>Description</a:t>
                      </a:r>
                      <a:endParaRPr lang="en-US" sz="1600" b="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2612666"/>
                  </a:ext>
                </a:extLst>
              </a:tr>
              <a:tr h="1018706">
                <a:tc>
                  <a:txBody>
                    <a:bodyPr/>
                    <a:lstStyle/>
                    <a:p>
                      <a:pPr marL="67945" marR="0" algn="just">
                        <a:spcBef>
                          <a:spcPts val="1195"/>
                        </a:spcBef>
                        <a:spcAft>
                          <a:spcPts val="0"/>
                        </a:spcAft>
                      </a:pPr>
                      <a:r>
                        <a:rPr lang="en-US" sz="1600" b="0" dirty="0">
                          <a:solidFill>
                            <a:schemeClr val="tx1"/>
                          </a:solidFill>
                          <a:effectLst/>
                        </a:rPr>
                        <a:t>The</a:t>
                      </a:r>
                      <a:r>
                        <a:rPr lang="en-US" sz="1600" b="0" spc="-30" dirty="0">
                          <a:solidFill>
                            <a:schemeClr val="tx1"/>
                          </a:solidFill>
                          <a:effectLst/>
                        </a:rPr>
                        <a:t> </a:t>
                      </a:r>
                      <a:r>
                        <a:rPr lang="en-US" sz="1600" b="0" dirty="0">
                          <a:solidFill>
                            <a:schemeClr val="tx1"/>
                          </a:solidFill>
                          <a:effectLst/>
                        </a:rPr>
                        <a:t>Problem</a:t>
                      </a:r>
                      <a:r>
                        <a:rPr lang="en-US" sz="1600" b="0" spc="-40" dirty="0">
                          <a:solidFill>
                            <a:schemeClr val="tx1"/>
                          </a:solidFill>
                          <a:effectLst/>
                        </a:rPr>
                        <a:t> </a:t>
                      </a:r>
                      <a:r>
                        <a:rPr lang="en-US" sz="1600" b="0" spc="-25" dirty="0">
                          <a:solidFill>
                            <a:schemeClr val="tx1"/>
                          </a:solidFill>
                          <a:effectLst/>
                        </a:rPr>
                        <a:t>of</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600" b="0" dirty="0">
                          <a:solidFill>
                            <a:schemeClr val="tx1"/>
                          </a:solidFill>
                          <a:effectLst/>
                        </a:rPr>
                        <a:t> </a:t>
                      </a:r>
                    </a:p>
                    <a:p>
                      <a:pPr marL="0" marR="0">
                        <a:spcBef>
                          <a:spcPts val="0"/>
                        </a:spcBef>
                        <a:spcAft>
                          <a:spcPts val="0"/>
                        </a:spcAft>
                      </a:pPr>
                      <a:r>
                        <a:rPr lang="en-US" sz="1600" b="0" dirty="0">
                          <a:solidFill>
                            <a:schemeClr val="tx1"/>
                          </a:solidFill>
                          <a:effectLst/>
                        </a:rPr>
                        <a:t>The cost of traditional wedding gowns and grooms might be exorbitant.</a:t>
                      </a:r>
                    </a:p>
                    <a:p>
                      <a:pPr marL="68580" marR="0" algn="just">
                        <a:lnSpc>
                          <a:spcPct val="150000"/>
                        </a:lnSpc>
                        <a:spcBef>
                          <a:spcPts val="1170"/>
                        </a:spcBef>
                        <a:spcAft>
                          <a:spcPts val="0"/>
                        </a:spcAft>
                      </a:pPr>
                      <a:r>
                        <a:rPr lang="en-US" sz="1600" b="0" dirty="0">
                          <a:solidFill>
                            <a:schemeClr val="tx1"/>
                          </a:solidFill>
                          <a:effectLst/>
                        </a:rPr>
                        <a:t> </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31062195"/>
                  </a:ext>
                </a:extLst>
              </a:tr>
              <a:tr h="609897">
                <a:tc>
                  <a:txBody>
                    <a:bodyPr/>
                    <a:lstStyle/>
                    <a:p>
                      <a:pPr marL="67945" marR="0" algn="just">
                        <a:spcBef>
                          <a:spcPts val="1195"/>
                        </a:spcBef>
                        <a:spcAft>
                          <a:spcPts val="0"/>
                        </a:spcAft>
                      </a:pPr>
                      <a:r>
                        <a:rPr lang="en-US" sz="1600" b="0" spc="-10">
                          <a:solidFill>
                            <a:schemeClr val="tx1"/>
                          </a:solidFill>
                          <a:effectLst/>
                        </a:rPr>
                        <a:t>Affects</a:t>
                      </a:r>
                      <a:endParaRPr lang="en-US" sz="1600" b="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8580" marR="0" algn="just">
                        <a:spcBef>
                          <a:spcPts val="1170"/>
                        </a:spcBef>
                        <a:spcAft>
                          <a:spcPts val="0"/>
                        </a:spcAft>
                      </a:pPr>
                      <a:r>
                        <a:rPr lang="en-US" sz="1600" b="0" dirty="0">
                          <a:solidFill>
                            <a:schemeClr val="tx1"/>
                          </a:solidFill>
                          <a:effectLst/>
                        </a:rPr>
                        <a:t>Buyer</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0223032"/>
                  </a:ext>
                </a:extLst>
              </a:tr>
              <a:tr h="894333">
                <a:tc>
                  <a:txBody>
                    <a:bodyPr/>
                    <a:lstStyle/>
                    <a:p>
                      <a:pPr marL="67945" marR="0" algn="just">
                        <a:lnSpc>
                          <a:spcPct val="150000"/>
                        </a:lnSpc>
                        <a:spcBef>
                          <a:spcPts val="1205"/>
                        </a:spcBef>
                        <a:spcAft>
                          <a:spcPts val="0"/>
                        </a:spcAft>
                      </a:pPr>
                      <a:r>
                        <a:rPr lang="en-US" sz="1600" b="0">
                          <a:solidFill>
                            <a:schemeClr val="tx1"/>
                          </a:solidFill>
                          <a:effectLst/>
                        </a:rPr>
                        <a:t>The</a:t>
                      </a:r>
                      <a:r>
                        <a:rPr lang="en-US" sz="1600" b="0" spc="-75">
                          <a:solidFill>
                            <a:schemeClr val="tx1"/>
                          </a:solidFill>
                          <a:effectLst/>
                        </a:rPr>
                        <a:t> </a:t>
                      </a:r>
                      <a:r>
                        <a:rPr lang="en-US" sz="1600" b="0">
                          <a:solidFill>
                            <a:schemeClr val="tx1"/>
                          </a:solidFill>
                          <a:effectLst/>
                        </a:rPr>
                        <a:t>Result</a:t>
                      </a:r>
                      <a:r>
                        <a:rPr lang="en-US" sz="1600" b="0" spc="-75">
                          <a:solidFill>
                            <a:schemeClr val="tx1"/>
                          </a:solidFill>
                          <a:effectLst/>
                        </a:rPr>
                        <a:t> </a:t>
                      </a:r>
                      <a:r>
                        <a:rPr lang="en-US" sz="1600" b="0">
                          <a:solidFill>
                            <a:schemeClr val="tx1"/>
                          </a:solidFill>
                          <a:effectLst/>
                        </a:rPr>
                        <a:t>of </a:t>
                      </a:r>
                      <a:r>
                        <a:rPr lang="en-US" sz="1600" b="0" spc="-10">
                          <a:solidFill>
                            <a:schemeClr val="tx1"/>
                          </a:solidFill>
                          <a:effectLst/>
                        </a:rPr>
                        <a:t>Which</a:t>
                      </a:r>
                      <a:endParaRPr lang="en-US" sz="1600" b="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just">
                        <a:spcBef>
                          <a:spcPts val="0"/>
                        </a:spcBef>
                        <a:spcAft>
                          <a:spcPts val="0"/>
                        </a:spcAft>
                      </a:pPr>
                      <a:r>
                        <a:rPr lang="en-US" sz="1600" b="0" dirty="0">
                          <a:solidFill>
                            <a:schemeClr val="tx1"/>
                          </a:solidFill>
                          <a:effectLst/>
                        </a:rPr>
                        <a:t>Due of the high expense, some individuals who cannot afford to attend weddings or other significant cultural and personal events may not be able to fully participate.</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42572120"/>
                  </a:ext>
                </a:extLst>
              </a:tr>
              <a:tr h="1080310">
                <a:tc>
                  <a:txBody>
                    <a:bodyPr/>
                    <a:lstStyle/>
                    <a:p>
                      <a:pPr marL="67945" marR="0" algn="just">
                        <a:spcBef>
                          <a:spcPts val="1205"/>
                        </a:spcBef>
                        <a:spcAft>
                          <a:spcPts val="0"/>
                        </a:spcAft>
                      </a:pPr>
                      <a:r>
                        <a:rPr lang="en-US" sz="1600" b="0" spc="-10">
                          <a:solidFill>
                            <a:schemeClr val="tx1"/>
                          </a:solidFill>
                          <a:effectLst/>
                        </a:rPr>
                        <a:t>Benefits</a:t>
                      </a:r>
                      <a:endParaRPr lang="en-US" sz="1600" b="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marR="0" lvl="0" indent="-342900" rtl="0">
                        <a:spcBef>
                          <a:spcPts val="0"/>
                        </a:spcBef>
                        <a:spcAft>
                          <a:spcPts val="0"/>
                        </a:spcAft>
                        <a:buFont typeface="Symbol" panose="05050102010706020507" pitchFamily="18" charset="2"/>
                        <a:buChar char=""/>
                      </a:pPr>
                      <a:r>
                        <a:rPr lang="en-US" sz="1600" b="0" dirty="0">
                          <a:solidFill>
                            <a:schemeClr val="tx1"/>
                          </a:solidFill>
                          <a:effectLst/>
                        </a:rPr>
                        <a:t>Providing an affordable and comprehensive solution</a:t>
                      </a:r>
                    </a:p>
                    <a:p>
                      <a:pPr marL="342900" marR="0" lvl="0" indent="-342900">
                        <a:spcBef>
                          <a:spcPts val="0"/>
                        </a:spcBef>
                        <a:spcAft>
                          <a:spcPts val="0"/>
                        </a:spcAft>
                        <a:buFont typeface="Symbol" panose="05050102010706020507" pitchFamily="18" charset="2"/>
                        <a:buChar char=""/>
                      </a:pPr>
                      <a:r>
                        <a:rPr lang="en-US" sz="1600" b="0" dirty="0">
                          <a:solidFill>
                            <a:schemeClr val="tx1"/>
                          </a:solidFill>
                          <a:effectLst/>
                        </a:rPr>
                        <a:t>Facilitating easier access to the essential groom and bride attire for formal occasions.</a:t>
                      </a:r>
                    </a:p>
                    <a:p>
                      <a:pPr marL="525780" marR="0" algn="just">
                        <a:spcBef>
                          <a:spcPts val="675"/>
                        </a:spcBef>
                        <a:spcAft>
                          <a:spcPts val="0"/>
                        </a:spcAft>
                        <a:tabLst>
                          <a:tab pos="525780" algn="l"/>
                        </a:tabLst>
                      </a:pPr>
                      <a:r>
                        <a:rPr lang="en-US" sz="1600" b="0" dirty="0">
                          <a:solidFill>
                            <a:schemeClr val="tx1"/>
                          </a:solidFill>
                          <a:effectLst/>
                        </a:rPr>
                        <a:t> </a:t>
                      </a:r>
                      <a:endParaRPr lang="en-US" sz="1600" b="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63373327"/>
                  </a:ext>
                </a:extLst>
              </a:tr>
            </a:tbl>
          </a:graphicData>
        </a:graphic>
      </p:graphicFrame>
    </p:spTree>
    <p:extLst>
      <p:ext uri="{BB962C8B-B14F-4D97-AF65-F5344CB8AC3E}">
        <p14:creationId xmlns:p14="http://schemas.microsoft.com/office/powerpoint/2010/main" val="3638738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8146</TotalTime>
  <Words>1079</Words>
  <Application>Microsoft Office PowerPoint</Application>
  <PresentationFormat>On-screen Show (4:3)</PresentationFormat>
  <Paragraphs>243</Paragraphs>
  <Slides>29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Symbol</vt:lpstr>
      <vt:lpstr>Times New Roman</vt:lpstr>
      <vt:lpstr>Wingdings</vt:lpstr>
      <vt:lpstr>Office Theme</vt:lpstr>
      <vt:lpstr>Final Year Project</vt:lpstr>
      <vt:lpstr>Project Team</vt:lpstr>
      <vt:lpstr>Table of Content</vt:lpstr>
      <vt:lpstr>Opportunity &amp; Stakeholders</vt:lpstr>
      <vt:lpstr>Opportunity</vt:lpstr>
      <vt:lpstr>Opportunity &amp; Stakeholders</vt:lpstr>
      <vt:lpstr>Problem Statement</vt:lpstr>
      <vt:lpstr>PowerPoint Presentation</vt:lpstr>
      <vt:lpstr>Problem Statement</vt:lpstr>
      <vt:lpstr>Solution</vt:lpstr>
      <vt:lpstr>PROGRESS REPORT Summary</vt:lpstr>
      <vt:lpstr>Requirements</vt:lpstr>
      <vt:lpstr>Requirements</vt:lpstr>
      <vt:lpstr>Design</vt:lpstr>
      <vt:lpstr>Implementation</vt:lpstr>
      <vt:lpstr>Implementation</vt:lpstr>
      <vt:lpstr>Testing</vt:lpstr>
      <vt:lpstr>Testing</vt:lpstr>
      <vt:lpstr>Endeavour</vt:lpstr>
      <vt:lpstr>Endeavour</vt:lpstr>
      <vt:lpstr>Endeavour</vt:lpstr>
      <vt:lpstr>Endeavour</vt:lpstr>
      <vt:lpstr>Work Break Down </vt:lpstr>
      <vt:lpstr>Work Breakdown Structure (List of all Deliverables / Strikethrough Completed Deliverables)</vt:lpstr>
      <vt:lpstr>Work Breakdown Structure (List of all Deliverables / Strikethrough Completed Deliverables)</vt:lpstr>
      <vt:lpstr>Work Breakdown Structure (List of all Deliverables / Strikethrough Completed Deliverables)</vt:lpstr>
      <vt:lpstr>Work Breakdown Structure (List of all Deliverables / Strikethrough Completed Deliverables)</vt:lpstr>
      <vt:lpstr>Report</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NG</cp:lastModifiedBy>
  <cp:revision>96</cp:revision>
  <dcterms:created xsi:type="dcterms:W3CDTF">2013-01-22T07:04:44Z</dcterms:created>
  <dcterms:modified xsi:type="dcterms:W3CDTF">2024-06-25T01:45:36Z</dcterms:modified>
</cp:coreProperties>
</file>