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170" r:id="rId1"/>
  </p:sldMasterIdLst>
  <p:notesMasterIdLst>
    <p:notesMasterId r:id="rId14"/>
  </p:notesMasterIdLst>
  <p:sldIdLst>
    <p:sldId id="256" r:id="rId2"/>
    <p:sldId id="257" r:id="rId3"/>
    <p:sldId id="258" r:id="rId4"/>
    <p:sldId id="259" r:id="rId5"/>
    <p:sldId id="260" r:id="rId6"/>
    <p:sldId id="271" r:id="rId7"/>
    <p:sldId id="261" r:id="rId8"/>
    <p:sldId id="262" r:id="rId9"/>
    <p:sldId id="272" r:id="rId10"/>
    <p:sldId id="273" r:id="rId11"/>
    <p:sldId id="263" r:id="rId12"/>
    <p:sldId id="264" r:id="rId13"/>
  </p:sldIdLst>
  <p:sldSz cx="18288000" cy="10287000"/>
  <p:notesSz cx="6858000" cy="9144000"/>
  <p:embeddedFontLs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57FFD-96F0-4F03-81AA-EB947801F776}" v="551" dt="2024-04-04T08:32:42.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1" d="100"/>
          <a:sy n="61" d="100"/>
        </p:scale>
        <p:origin x="3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1237D9-DBDA-4320-A1FB-8BAE5CD84ECB}" type="slidenum">
              <a:rPr lang="en-IN" smtClean="0"/>
              <a:t>1</a:t>
            </a:fld>
            <a:endParaRPr lang="en-IN"/>
          </a:p>
        </p:txBody>
      </p:sp>
    </p:spTree>
    <p:extLst>
      <p:ext uri="{BB962C8B-B14F-4D97-AF65-F5344CB8AC3E}">
        <p14:creationId xmlns:p14="http://schemas.microsoft.com/office/powerpoint/2010/main" val="429109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2"/>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55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61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18453"/>
            <a:ext cx="3943350" cy="86398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18453"/>
            <a:ext cx="11601450" cy="863984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437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952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63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7"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90363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372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975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788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5571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1" y="7612380"/>
            <a:ext cx="15170468"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solidFill>
            <a:schemeClr val="bg2">
              <a:lumMod val="90000"/>
            </a:schemeClr>
          </a:solidFill>
        </p:spPr>
        <p:txBody>
          <a:bodyPr lIns="457200" tIns="45720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6"/>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485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9501474"/>
            <a:ext cx="18287978" cy="99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97980"/>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Lst>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9" name="TextBox 8">
            <a:extLst>
              <a:ext uri="{FF2B5EF4-FFF2-40B4-BE49-F238E27FC236}">
                <a16:creationId xmlns:a16="http://schemas.microsoft.com/office/drawing/2014/main" id="{6C77A3CE-B238-EEBF-E542-311ABF19ABD6}"/>
              </a:ext>
            </a:extLst>
          </p:cNvPr>
          <p:cNvSpPr txBox="1"/>
          <p:nvPr/>
        </p:nvSpPr>
        <p:spPr>
          <a:xfrm>
            <a:off x="2286000" y="4610100"/>
            <a:ext cx="17103775" cy="3046988"/>
          </a:xfrm>
          <a:prstGeom prst="rect">
            <a:avLst/>
          </a:prstGeom>
          <a:noFill/>
        </p:spPr>
        <p:txBody>
          <a:bodyPr wrap="square" rtlCol="0">
            <a:spAutoFit/>
          </a:bodyPr>
          <a:lstStyle/>
          <a:p>
            <a:r>
              <a:rPr lang="en-IN" sz="4800" dirty="0">
                <a:solidFill>
                  <a:schemeClr val="bg1"/>
                </a:solidFill>
                <a:latin typeface="Arial" panose="020B0604020202020204" pitchFamily="34" charset="0"/>
                <a:cs typeface="Arial" panose="020B0604020202020204" pitchFamily="34" charset="0"/>
              </a:rPr>
              <a:t>PRESENTED BY</a:t>
            </a:r>
          </a:p>
          <a:p>
            <a:r>
              <a:rPr lang="en-IN" sz="4800" dirty="0">
                <a:solidFill>
                  <a:schemeClr val="bg1"/>
                </a:solidFill>
                <a:latin typeface="Arial" panose="020B0604020202020204" pitchFamily="34" charset="0"/>
                <a:cs typeface="Arial" panose="020B0604020202020204" pitchFamily="34" charset="0"/>
              </a:rPr>
              <a:t>            </a:t>
            </a:r>
            <a:r>
              <a:rPr lang="en-IN" sz="4800" dirty="0" err="1">
                <a:solidFill>
                  <a:schemeClr val="bg1"/>
                </a:solidFill>
                <a:latin typeface="Arial" panose="020B0604020202020204" pitchFamily="34" charset="0"/>
                <a:cs typeface="Arial" panose="020B0604020202020204" pitchFamily="34" charset="0"/>
              </a:rPr>
              <a:t>S.Brindha</a:t>
            </a:r>
            <a:r>
              <a:rPr lang="en-IN" sz="4800" dirty="0">
                <a:solidFill>
                  <a:schemeClr val="bg1"/>
                </a:solidFill>
                <a:latin typeface="Arial" panose="020B0604020202020204" pitchFamily="34" charset="0"/>
                <a:cs typeface="Arial" panose="020B0604020202020204" pitchFamily="34" charset="0"/>
              </a:rPr>
              <a:t>,</a:t>
            </a:r>
          </a:p>
          <a:p>
            <a:r>
              <a:rPr lang="en-IN" sz="4800" dirty="0">
                <a:solidFill>
                  <a:schemeClr val="bg1"/>
                </a:solidFill>
                <a:latin typeface="Arial" panose="020B0604020202020204" pitchFamily="34" charset="0"/>
                <a:cs typeface="Arial" panose="020B0604020202020204" pitchFamily="34" charset="0"/>
              </a:rPr>
              <a:t>            </a:t>
            </a:r>
            <a:r>
              <a:rPr lang="en-IN" sz="4800" dirty="0" err="1">
                <a:solidFill>
                  <a:schemeClr val="bg1"/>
                </a:solidFill>
                <a:latin typeface="Arial" panose="020B0604020202020204" pitchFamily="34" charset="0"/>
                <a:cs typeface="Arial" panose="020B0604020202020204" pitchFamily="34" charset="0"/>
              </a:rPr>
              <a:t>Anjalai</a:t>
            </a:r>
            <a:r>
              <a:rPr lang="en-IN" sz="4800" dirty="0">
                <a:solidFill>
                  <a:schemeClr val="bg1"/>
                </a:solidFill>
                <a:latin typeface="Arial" panose="020B0604020202020204" pitchFamily="34" charset="0"/>
                <a:cs typeface="Arial" panose="020B0604020202020204" pitchFamily="34" charset="0"/>
              </a:rPr>
              <a:t>  Ammal Mahalingam engineering College, </a:t>
            </a:r>
          </a:p>
          <a:p>
            <a:r>
              <a:rPr lang="en-IN" sz="4800" dirty="0">
                <a:solidFill>
                  <a:schemeClr val="bg1"/>
                </a:solidFill>
                <a:latin typeface="Arial" panose="020B0604020202020204" pitchFamily="34" charset="0"/>
                <a:cs typeface="Arial" panose="020B0604020202020204" pitchFamily="34" charset="0"/>
              </a:rPr>
              <a:t>            B. E .,Computer science and engineering.</a:t>
            </a:r>
            <a:endParaRPr lang="en-IN" sz="4800" dirty="0">
              <a:solidFill>
                <a:schemeClr val="bg1"/>
              </a:solidFill>
            </a:endParaRPr>
          </a:p>
        </p:txBody>
      </p:sp>
      <p:sp>
        <p:nvSpPr>
          <p:cNvPr id="12" name="TextBox 11">
            <a:extLst>
              <a:ext uri="{FF2B5EF4-FFF2-40B4-BE49-F238E27FC236}">
                <a16:creationId xmlns:a16="http://schemas.microsoft.com/office/drawing/2014/main" id="{F5040D25-E9BB-3EF7-48EE-A6DF37690F37}"/>
              </a:ext>
            </a:extLst>
          </p:cNvPr>
          <p:cNvSpPr txBox="1"/>
          <p:nvPr/>
        </p:nvSpPr>
        <p:spPr>
          <a:xfrm>
            <a:off x="2590800" y="1960940"/>
            <a:ext cx="14284375" cy="1569660"/>
          </a:xfrm>
          <a:prstGeom prst="rect">
            <a:avLst/>
          </a:prstGeom>
          <a:noFill/>
        </p:spPr>
        <p:txBody>
          <a:bodyPr wrap="square" rtlCol="0">
            <a:spAutoFit/>
          </a:bodyPr>
          <a:lstStyle/>
          <a:p>
            <a:r>
              <a:rPr lang="en-IN" sz="9600" dirty="0">
                <a:solidFill>
                  <a:schemeClr val="accent6"/>
                </a:solidFill>
              </a:rPr>
              <a:t>Keylogger and security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51000">
              <a:srgbClr val="7030A0"/>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08433B-82D8-14F1-B607-2BDAA85B87D0}"/>
              </a:ext>
            </a:extLst>
          </p:cNvPr>
          <p:cNvSpPr>
            <a:spLocks noGrp="1"/>
          </p:cNvSpPr>
          <p:nvPr>
            <p:ph type="title"/>
          </p:nvPr>
        </p:nvSpPr>
        <p:spPr/>
        <p:txBody>
          <a:bodyPr/>
          <a:lstStyle/>
          <a:p>
            <a:r>
              <a:rPr lang="en-IN" dirty="0">
                <a:solidFill>
                  <a:srgbClr val="FFFF00"/>
                </a:solidFill>
              </a:rPr>
              <a:t>MODELING</a:t>
            </a:r>
          </a:p>
        </p:txBody>
      </p:sp>
      <p:pic>
        <p:nvPicPr>
          <p:cNvPr id="7" name="Content Placeholder 6">
            <a:extLst>
              <a:ext uri="{FF2B5EF4-FFF2-40B4-BE49-F238E27FC236}">
                <a16:creationId xmlns:a16="http://schemas.microsoft.com/office/drawing/2014/main" id="{153A5F38-245C-7524-1070-8ED4A7900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755" y="2857500"/>
            <a:ext cx="17075671" cy="6400800"/>
          </a:xfrm>
        </p:spPr>
      </p:pic>
    </p:spTree>
    <p:extLst>
      <p:ext uri="{BB962C8B-B14F-4D97-AF65-F5344CB8AC3E}">
        <p14:creationId xmlns:p14="http://schemas.microsoft.com/office/powerpoint/2010/main" val="57786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19282"/>
          </a:xfrm>
          <a:prstGeom prst="rect">
            <a:avLst/>
          </a:prstGeom>
        </p:spPr>
        <p:txBody>
          <a:bodyPr lIns="0" tIns="0" rIns="0" bIns="0" rtlCol="0" anchor="t">
            <a:spAutoFit/>
          </a:bodyPr>
          <a:lstStyle/>
          <a:p>
            <a:pPr algn="r">
              <a:lnSpc>
                <a:spcPts val="3360"/>
              </a:lnSpc>
              <a:spcBef>
                <a:spcPct val="0"/>
              </a:spcBef>
            </a:pPr>
            <a:endParaRPr lang="en-US" sz="2400" dirty="0">
              <a:solidFill>
                <a:srgbClr val="FFFFFF"/>
              </a:solidFill>
              <a:latin typeface="HK Grotesk Bold"/>
            </a:endParaRP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20" name="TextBox 19">
            <a:extLst>
              <a:ext uri="{FF2B5EF4-FFF2-40B4-BE49-F238E27FC236}">
                <a16:creationId xmlns:a16="http://schemas.microsoft.com/office/drawing/2014/main" id="{9695C707-EA58-E047-9F6C-C672A8BBF4E7}"/>
              </a:ext>
            </a:extLst>
          </p:cNvPr>
          <p:cNvSpPr txBox="1"/>
          <p:nvPr/>
        </p:nvSpPr>
        <p:spPr>
          <a:xfrm>
            <a:off x="3733800" y="631659"/>
            <a:ext cx="7543801" cy="830997"/>
          </a:xfrm>
          <a:prstGeom prst="rect">
            <a:avLst/>
          </a:prstGeom>
          <a:noFill/>
        </p:spPr>
        <p:txBody>
          <a:bodyPr wrap="square" rtlCol="0">
            <a:spAutoFit/>
          </a:bodyPr>
          <a:lstStyle/>
          <a:p>
            <a:r>
              <a:rPr lang="en-US" sz="4800" b="1" dirty="0">
                <a:solidFill>
                  <a:schemeClr val="bg1"/>
                </a:solidFill>
                <a:latin typeface="Arial" panose="020B0604020202020204" pitchFamily="34" charset="0"/>
                <a:cs typeface="Arial" panose="020B0604020202020204" pitchFamily="34" charset="0"/>
              </a:rPr>
              <a:t>RESULT</a:t>
            </a:r>
            <a:r>
              <a:rPr lang="en-US" sz="4800" b="1" dirty="0">
                <a:solidFill>
                  <a:schemeClr val="bg1"/>
                </a:solidFill>
              </a:rPr>
              <a:t>:</a:t>
            </a:r>
            <a:endParaRPr lang="en-IN" sz="4800" b="1"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solidFill>
                  <a:srgbClr val="FF0000"/>
                </a:solidFill>
              </a:rPr>
              <a:t>Detection Accuracy:</a:t>
            </a:r>
            <a:r>
              <a:rPr lang="en-US" sz="2400" dirty="0">
                <a:solidFill>
                  <a:srgbClr val="FF0000"/>
                </a:solidFill>
              </a:rPr>
              <a:t> </a:t>
            </a:r>
            <a:r>
              <a:rPr lang="en-US" sz="2400" dirty="0">
                <a:solidFill>
                  <a:srgbClr val="ECECEC"/>
                </a:solidFill>
              </a:rPr>
              <a:t>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solidFill>
                  <a:srgbClr val="FF0000"/>
                </a:solidFill>
              </a:rPr>
              <a:t>Prevention Efficacy:</a:t>
            </a:r>
            <a:r>
              <a:rPr lang="en-US" sz="2400" dirty="0">
                <a:solidFill>
                  <a:srgbClr val="FF0000"/>
                </a:solidFill>
              </a:rPr>
              <a:t> </a:t>
            </a:r>
            <a:r>
              <a:rPr lang="en-US" sz="2400" dirty="0">
                <a:solidFill>
                  <a:srgbClr val="ECECEC"/>
                </a:solidFill>
              </a:rPr>
              <a:t>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solidFill>
                  <a:srgbClr val="FF0000"/>
                </a:solidFill>
              </a:rPr>
              <a:t>System Performance:</a:t>
            </a:r>
            <a:r>
              <a:rPr lang="en-US" sz="2400" dirty="0">
                <a:solidFill>
                  <a:srgbClr val="FF0000"/>
                </a:solidFill>
              </a:rPr>
              <a:t> </a:t>
            </a:r>
            <a:r>
              <a:rPr lang="en-US" sz="2400" dirty="0">
                <a:solidFill>
                  <a:srgbClr val="ECECEC"/>
                </a:solidFill>
              </a:rPr>
              <a:t>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solidFill>
                  <a:srgbClr val="FF0000"/>
                </a:solidFill>
              </a:rPr>
              <a:t>Encryption Strength:</a:t>
            </a:r>
            <a:r>
              <a:rPr lang="en-US" sz="2400" dirty="0">
                <a:solidFill>
                  <a:srgbClr val="FF0000"/>
                </a:solidFill>
              </a:rPr>
              <a:t> </a:t>
            </a:r>
            <a:r>
              <a:rPr lang="en-US" sz="2400" dirty="0">
                <a:solidFill>
                  <a:srgbClr val="ECECEC"/>
                </a:solidFill>
              </a:rPr>
              <a:t>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solidFill>
                  <a:srgbClr val="FF0000"/>
                </a:solidFill>
              </a:rPr>
              <a:t>User Satisfaction:</a:t>
            </a:r>
            <a:r>
              <a:rPr lang="en-US" sz="2400" dirty="0">
                <a:solidFill>
                  <a:srgbClr val="FF0000"/>
                </a:solidFill>
              </a:rPr>
              <a:t> </a:t>
            </a:r>
            <a:r>
              <a:rPr lang="en-US" sz="2400" dirty="0">
                <a:solidFill>
                  <a:srgbClr val="ECECEC"/>
                </a:solidFill>
              </a:rPr>
              <a:t>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838200" y="1383116"/>
            <a:ext cx="8686800" cy="769441"/>
          </a:xfrm>
          <a:prstGeom prst="rect">
            <a:avLst/>
          </a:prstGeom>
          <a:noFill/>
        </p:spPr>
        <p:txBody>
          <a:bodyPr wrap="square" rtlCol="0">
            <a:spAutoFit/>
          </a:bodyPr>
          <a:lstStyle/>
          <a:p>
            <a:r>
              <a:rPr lang="en-US" sz="4400" b="1" dirty="0">
                <a:solidFill>
                  <a:schemeClr val="bg1"/>
                </a:solidFill>
              </a:rPr>
              <a:t>CONCLUSION:</a:t>
            </a:r>
            <a:endParaRPr lang="en-IN" sz="4400" b="1"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676400" y="2324100"/>
            <a:ext cx="151638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981200" y="1391772"/>
            <a:ext cx="4204626" cy="769441"/>
          </a:xfrm>
          <a:prstGeom prst="rect">
            <a:avLst/>
          </a:prstGeom>
          <a:noFill/>
        </p:spPr>
        <p:txBody>
          <a:bodyPr wrap="square" rtlCol="0">
            <a:spAutoFit/>
          </a:bodyPr>
          <a:lstStyle/>
          <a:p>
            <a:r>
              <a:rPr lang="en-IN" sz="4400" b="1"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b="1"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381000" y="1788605"/>
            <a:ext cx="16611600" cy="7681462"/>
          </a:xfrm>
          <a:prstGeom prst="rect">
            <a:avLst/>
          </a:prstGeom>
          <a:noFill/>
        </p:spPr>
        <p:txBody>
          <a:bodyPr wrap="square" rtlCol="0">
            <a:spAutoFit/>
          </a:bodyPr>
          <a:lstStyle/>
          <a:p>
            <a:pPr marL="228600" lvl="0" indent="-228600"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9" name="TextBox 8">
            <a:extLst>
              <a:ext uri="{FF2B5EF4-FFF2-40B4-BE49-F238E27FC236}">
                <a16:creationId xmlns:a16="http://schemas.microsoft.com/office/drawing/2014/main" id="{CC258014-BF02-F7CF-B2F6-57C34DA7FADB}"/>
              </a:ext>
            </a:extLst>
          </p:cNvPr>
          <p:cNvSpPr txBox="1"/>
          <p:nvPr/>
        </p:nvSpPr>
        <p:spPr>
          <a:xfrm>
            <a:off x="609601" y="1181101"/>
            <a:ext cx="6468388" cy="769441"/>
          </a:xfrm>
          <a:prstGeom prst="rect">
            <a:avLst/>
          </a:prstGeom>
          <a:noFill/>
        </p:spPr>
        <p:txBody>
          <a:bodyPr wrap="square" rtlCol="0">
            <a:spAutoFit/>
          </a:bodyPr>
          <a:lstStyle/>
          <a:p>
            <a:r>
              <a:rPr lang="en-IN" sz="4400" b="1"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066800" y="2400300"/>
            <a:ext cx="167640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txBody>
          <a:bodyPr/>
          <a:lstStyle/>
          <a:p>
            <a:endParaRPr lang="en-IN" dirty="0"/>
          </a:p>
        </p:txBody>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pPr algn="ctr"/>
            <a:r>
              <a:rPr lang="en-US" sz="5400" b="1" dirty="0">
                <a:solidFill>
                  <a:schemeClr val="bg1"/>
                </a:solidFill>
              </a:rPr>
              <a:t>WHO ARE THE END USERS IN THIS PROJECT?</a:t>
            </a:r>
            <a:endParaRPr lang="en-IN" sz="5400" b="1"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2212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solidFill>
                  <a:srgbClr val="FF0000"/>
                </a:solidFill>
              </a:rPr>
              <a:t>Individual Users</a:t>
            </a:r>
            <a:r>
              <a:rPr lang="en-US" sz="2800" dirty="0">
                <a:solidFill>
                  <a:srgbClr val="FF0000"/>
                </a:solidFill>
              </a:rPr>
              <a:t>:</a:t>
            </a:r>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FF0000"/>
                </a:solidFill>
              </a:rPr>
              <a:t>Businesses and Enterprises</a:t>
            </a:r>
            <a:r>
              <a:rPr lang="en-US" sz="2800" dirty="0">
                <a:solidFill>
                  <a:srgbClr val="ECECEC"/>
                </a:solidFill>
              </a:rPr>
              <a:t>:</a:t>
            </a:r>
            <a:endParaRPr lang="en-US" sz="2800" dirty="0"/>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FF0000"/>
                </a:solidFill>
              </a:rPr>
              <a:t>Government Agencies and Institutions</a:t>
            </a:r>
            <a:r>
              <a:rPr lang="en-US" sz="2800" dirty="0">
                <a:solidFill>
                  <a:srgbClr val="FF0000"/>
                </a:solidFill>
              </a:rPr>
              <a:t>:</a:t>
            </a:r>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92469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solidFill>
                  <a:srgbClr val="FF0000"/>
                </a:solidFill>
              </a:rPr>
              <a:t>Cybersecurity Professionals</a:t>
            </a:r>
            <a:r>
              <a:rPr lang="en-US" sz="2800" dirty="0">
                <a:solidFill>
                  <a:srgbClr val="FF0000"/>
                </a:solidFill>
              </a:rPr>
              <a:t>:</a:t>
            </a:r>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Security analysts, consultants, and professionals responsible for assessing and mitigating cyber threats within organizations.</a:t>
            </a:r>
            <a:endParaRPr lang="en-US" sz="2800" dirty="0"/>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Ethical hackers and penetration testers seeking to evaluate and strengthen the security posture of systems and networks.</a:t>
            </a:r>
          </a:p>
          <a:p>
            <a:pPr marL="228600" lvl="1" algn="l" rtl="0">
              <a:lnSpc>
                <a:spcPct val="120000"/>
              </a:lnSpc>
              <a:spcBef>
                <a:spcPts val="500"/>
              </a:spcBef>
              <a:spcAft>
                <a:spcPts val="0"/>
              </a:spcAft>
              <a:buClr>
                <a:srgbClr val="ECECEC"/>
              </a:buClr>
              <a:buSzPct val="100000"/>
            </a:pP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FF0000"/>
                </a:solidFill>
              </a:rPr>
              <a:t>Software Developers and IT Professionals</a:t>
            </a:r>
            <a:r>
              <a:rPr lang="en-US" sz="2800" dirty="0">
                <a:solidFill>
                  <a:srgbClr val="FF0000"/>
                </a:solidFill>
              </a:rPr>
              <a:t>:</a:t>
            </a:r>
          </a:p>
          <a:p>
            <a:pPr marL="685800" lvl="1" indent="-457200" algn="l" rtl="0">
              <a:lnSpc>
                <a:spcPct val="120000"/>
              </a:lnSpc>
              <a:spcBef>
                <a:spcPts val="500"/>
              </a:spcBef>
              <a:spcAft>
                <a:spcPts val="0"/>
              </a:spcAft>
              <a:buClr>
                <a:srgbClr val="ECECEC"/>
              </a:buClr>
              <a:buSzPct val="100000"/>
              <a:buFont typeface="Wingdings" panose="05000000000000000000" pitchFamily="2" charset="2"/>
              <a:buChar char="Ø"/>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alpha val="99000"/>
          </a:srgbClr>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52409"/>
            <a:ext cx="14401800" cy="769441"/>
          </a:xfrm>
          <a:prstGeom prst="rect">
            <a:avLst/>
          </a:prstGeom>
          <a:noFill/>
        </p:spPr>
        <p:txBody>
          <a:bodyPr wrap="square" rtlCol="0">
            <a:spAutoFit/>
          </a:bodyPr>
          <a:lstStyle/>
          <a:p>
            <a:pPr algn="ctr"/>
            <a:r>
              <a:rPr lang="en-US" sz="4400" b="1" dirty="0">
                <a:solidFill>
                  <a:schemeClr val="bg1"/>
                </a:solidFill>
                <a:latin typeface="Arial" panose="020B0604020202020204" pitchFamily="34" charset="0"/>
                <a:cs typeface="Arial" panose="020B0604020202020204" pitchFamily="34" charset="0"/>
              </a:rPr>
              <a:t>SOLUTION AND ITS VALUE PROPOSITION</a:t>
            </a:r>
            <a:endParaRPr lang="en-IN" sz="4400" b="1"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381000" y="1333500"/>
            <a:ext cx="17449801" cy="859927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4000" b="1" dirty="0">
                <a:solidFill>
                  <a:srgbClr val="FF0000"/>
                </a:solidFill>
              </a:rPr>
              <a:t>Value Proposition:</a:t>
            </a:r>
            <a:endParaRPr lang="en-US" sz="4000" dirty="0">
              <a:solidFill>
                <a:srgbClr val="FF0000"/>
              </a:solidFill>
            </a:endParaRPr>
          </a:p>
          <a:p>
            <a:pPr marL="228600" lvl="0" indent="-228600" algn="l" rtl="0">
              <a:lnSpc>
                <a:spcPct val="120000"/>
              </a:lnSpc>
              <a:spcBef>
                <a:spcPts val="1000"/>
              </a:spcBef>
              <a:spcAft>
                <a:spcPts val="0"/>
              </a:spcAft>
              <a:buClr>
                <a:schemeClr val="lt1"/>
              </a:buClr>
              <a:buSzPct val="100000"/>
              <a:buChar char="•"/>
            </a:pPr>
            <a:r>
              <a:rPr lang="en-US" sz="2800" b="1" dirty="0">
                <a:solidFill>
                  <a:srgbClr val="00B0F0"/>
                </a:solidFill>
              </a:rPr>
              <a:t>Enhanced Data Security</a:t>
            </a:r>
            <a:r>
              <a:rPr lang="en-US" sz="2800" dirty="0">
                <a:solidFill>
                  <a:srgbClr val="00B0F0"/>
                </a:solidFill>
              </a:rPr>
              <a:t>: </a:t>
            </a:r>
            <a:r>
              <a:rPr lang="en-US" sz="2800" dirty="0">
                <a:solidFill>
                  <a:srgbClr val="ECECEC"/>
                </a:solidFill>
              </a:rPr>
              <a:t>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00B0F0"/>
                </a:solidFill>
              </a:rPr>
              <a:t>Real-Time Threat Detection</a:t>
            </a:r>
            <a:r>
              <a:rPr lang="en-US" sz="2800" dirty="0">
                <a:solidFill>
                  <a:srgbClr val="00B0F0"/>
                </a:solidFill>
              </a:rPr>
              <a:t>:</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00B0F0"/>
                </a:solidFill>
              </a:rPr>
              <a:t>User-Friendly Experience</a:t>
            </a:r>
            <a:r>
              <a:rPr lang="en-US" sz="2800" dirty="0">
                <a:solidFill>
                  <a:srgbClr val="00B0F0"/>
                </a:solidFill>
              </a:rPr>
              <a:t>: </a:t>
            </a:r>
            <a:r>
              <a:rPr lang="en-US" sz="2800" dirty="0">
                <a:solidFill>
                  <a:srgbClr val="ECECEC"/>
                </a:solidFill>
              </a:rPr>
              <a:t>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00B0F0"/>
                </a:solidFill>
              </a:rPr>
              <a:t>Cross-Platform Compatibility</a:t>
            </a:r>
            <a:r>
              <a:rPr lang="en-US" sz="2800" dirty="0">
                <a:solidFill>
                  <a:srgbClr val="00B0F0"/>
                </a:solidFill>
              </a:rPr>
              <a:t>: </a:t>
            </a:r>
            <a:r>
              <a:rPr lang="en-US" sz="2800" dirty="0">
                <a:solidFill>
                  <a:srgbClr val="ECECEC"/>
                </a:solidFill>
              </a:rPr>
              <a:t>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solidFill>
                  <a:srgbClr val="00B0F0"/>
                </a:solidFill>
              </a:rPr>
              <a:t>Privacy and Confidentiality</a:t>
            </a:r>
            <a:r>
              <a:rPr lang="en-US" sz="2800" dirty="0">
                <a:solidFill>
                  <a:srgbClr val="00B0F0"/>
                </a:solidFill>
              </a:rPr>
              <a:t>: </a:t>
            </a:r>
            <a:r>
              <a:rPr lang="en-US" sz="2800" dirty="0">
                <a:solidFill>
                  <a:srgbClr val="ECECEC"/>
                </a:solidFill>
              </a:rPr>
              <a:t>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68000">
              <a:schemeClr val="accent1">
                <a:lumMod val="45000"/>
                <a:lumOff val="55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514600" y="495300"/>
            <a:ext cx="10515600" cy="830997"/>
          </a:xfrm>
          <a:prstGeom prst="rect">
            <a:avLst/>
          </a:prstGeom>
          <a:noFill/>
        </p:spPr>
        <p:txBody>
          <a:bodyPr wrap="square" rtlCol="0">
            <a:spAutoFit/>
          </a:bodyPr>
          <a:lstStyle/>
          <a:p>
            <a:r>
              <a:rPr lang="en-US" sz="4800" b="1" dirty="0"/>
              <a:t>THE WOW IN THIS SOLUTION:</a:t>
            </a:r>
            <a:endParaRPr lang="en-IN" sz="48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819400" y="1485900"/>
            <a:ext cx="15163800" cy="7495385"/>
          </a:xfrm>
          <a:prstGeom prst="rect">
            <a:avLst/>
          </a:prstGeom>
          <a:noFill/>
        </p:spPr>
        <p:txBody>
          <a:bodyPr wrap="square" rtlCol="0">
            <a:spAutoFit/>
          </a:bodyPr>
          <a:lstStyle/>
          <a:p>
            <a:pPr lvl="0" rtl="0">
              <a:lnSpc>
                <a:spcPct val="120000"/>
              </a:lnSpc>
              <a:spcBef>
                <a:spcPts val="0"/>
              </a:spcBef>
              <a:spcAft>
                <a:spcPts val="0"/>
              </a:spcAft>
              <a:buClr>
                <a:srgbClr val="ECECEC"/>
              </a:buClr>
              <a:buSzPts val="1300"/>
            </a:pPr>
            <a:r>
              <a:rPr lang="en-US" sz="2800" dirty="0"/>
              <a:t> Our solution for keylogger detection and security implementation using Python goes beyond      conventional approaches, offering several innovative features and capabilities that truly set it apart. The   "wow" factor in our solution lies in its ability to:</a:t>
            </a:r>
          </a:p>
          <a:p>
            <a:pPr lvl="0" rtl="0">
              <a:lnSpc>
                <a:spcPct val="120000"/>
              </a:lnSpc>
              <a:spcBef>
                <a:spcPts val="0"/>
              </a:spcBef>
              <a:spcAft>
                <a:spcPts val="0"/>
              </a:spcAft>
              <a:buClr>
                <a:srgbClr val="ECECEC"/>
              </a:buClr>
              <a:buSzPts val="1300"/>
            </a:pPr>
            <a:r>
              <a:rPr lang="en-US" sz="3200" b="1" dirty="0">
                <a:solidFill>
                  <a:srgbClr val="FF0000"/>
                </a:solidFill>
              </a:rPr>
              <a:t>Advanced Threat Detection and Prevention</a:t>
            </a:r>
            <a:r>
              <a:rPr lang="en-US" sz="3200" dirty="0">
                <a:solidFill>
                  <a:srgbClr val="FF0000"/>
                </a:solidFill>
              </a:rPr>
              <a:t>:</a:t>
            </a:r>
          </a:p>
          <a:p>
            <a:pPr marL="228600" lvl="1" rtl="0">
              <a:lnSpc>
                <a:spcPct val="120000"/>
              </a:lnSpc>
              <a:spcBef>
                <a:spcPts val="500"/>
              </a:spcBef>
              <a:spcAft>
                <a:spcPts val="0"/>
              </a:spcAft>
              <a:buClr>
                <a:srgbClr val="ECECEC"/>
              </a:buClr>
              <a:buSzPts val="1300"/>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lvl="0" rtl="0">
              <a:lnSpc>
                <a:spcPct val="120000"/>
              </a:lnSpc>
              <a:spcBef>
                <a:spcPts val="1000"/>
              </a:spcBef>
              <a:spcAft>
                <a:spcPts val="0"/>
              </a:spcAft>
              <a:buClr>
                <a:schemeClr val="lt1"/>
              </a:buClr>
              <a:buSzPts val="1300"/>
            </a:pPr>
            <a:r>
              <a:rPr lang="en-US" sz="3200" b="1" dirty="0">
                <a:solidFill>
                  <a:srgbClr val="FF0000"/>
                </a:solidFill>
              </a:rPr>
              <a:t>Intelligent Behavioral Analysis</a:t>
            </a:r>
            <a:r>
              <a:rPr lang="en-US" sz="3200" dirty="0">
                <a:solidFill>
                  <a:srgbClr val="FF0000"/>
                </a:solidFill>
              </a:rPr>
              <a:t>:</a:t>
            </a:r>
          </a:p>
          <a:p>
            <a:pPr marL="228600" lvl="0" indent="-228600" rtl="0">
              <a:lnSpc>
                <a:spcPct val="120000"/>
              </a:lnSpc>
              <a:spcBef>
                <a:spcPts val="1000"/>
              </a:spcBef>
              <a:spcAft>
                <a:spcPts val="0"/>
              </a:spcAft>
              <a:buClr>
                <a:schemeClr val="lt1"/>
              </a:buClr>
              <a:buSzPts val="1300"/>
              <a:buChar char="•"/>
            </a:pPr>
            <a:r>
              <a:rPr lang="en-US" sz="2800" dirty="0"/>
              <a:t> 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rgbClr val="7030A0"/>
            </a:gs>
            <a:gs pos="52000">
              <a:schemeClr val="accent1">
                <a:lumMod val="45000"/>
                <a:lumOff val="55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944191"/>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3200" b="1" dirty="0">
                <a:solidFill>
                  <a:srgbClr val="FF0000"/>
                </a:solidFill>
              </a:rPr>
              <a:t>Adaptive Security Measures</a:t>
            </a:r>
            <a:r>
              <a:rPr lang="en-US" sz="3200" dirty="0">
                <a:solidFill>
                  <a:srgbClr val="FF0000"/>
                </a:solidFill>
              </a:rPr>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3200" b="1" dirty="0">
                <a:solidFill>
                  <a:srgbClr val="FF0000"/>
                </a:solidFill>
              </a:rPr>
              <a:t>Stealthy Operation and Evasion Techniques</a:t>
            </a:r>
            <a:r>
              <a:rPr lang="en-US" sz="3200" dirty="0">
                <a:solidFill>
                  <a:srgbClr val="FF0000"/>
                </a:solidFill>
              </a:rPr>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141</TotalTime>
  <Words>1272</Words>
  <Application>Microsoft Office PowerPoint</Application>
  <PresentationFormat>Custom</PresentationFormat>
  <Paragraphs>70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Arial</vt:lpstr>
      <vt:lpstr>Calibri Light</vt:lpstr>
      <vt:lpstr>HK Grotesk Bold</vt:lpstr>
      <vt:lpstr>Wingdings</vt:lpstr>
      <vt:lpstr>HK Grotesk Medium</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dc:creator>Brindha .S</dc:creator>
  <cp:lastModifiedBy>Brindha .S</cp:lastModifiedBy>
  <cp:revision>7</cp:revision>
  <dcterms:created xsi:type="dcterms:W3CDTF">2006-08-16T00:00:00Z</dcterms:created>
  <dcterms:modified xsi:type="dcterms:W3CDTF">2024-04-04T09:40:43Z</dcterms:modified>
  <dc:identifier>DAGBbMyYglE</dc:identifier>
</cp:coreProperties>
</file>