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7" r:id="rId3"/>
    <p:sldId id="268" r:id="rId4"/>
    <p:sldId id="258" r:id="rId5"/>
    <p:sldId id="269" r:id="rId6"/>
    <p:sldId id="259" r:id="rId7"/>
    <p:sldId id="270" r:id="rId8"/>
    <p:sldId id="264" r:id="rId9"/>
    <p:sldId id="265" r:id="rId10"/>
    <p:sldId id="266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64CB-9DB6-49C0-BAE8-F336FE62D6D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6B605-3F5D-4753-9E73-E7EBAC857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2,864 isolates used</a:t>
            </a:r>
          </a:p>
          <a:p>
            <a:r>
              <a:rPr lang="en-US" dirty="0"/>
              <a:t>Species genes were retrieved from: Klebsiella Pneumoniae (KPN)</a:t>
            </a:r>
          </a:p>
          <a:p>
            <a:r>
              <a:rPr lang="en-US" dirty="0"/>
              <a:t>Outer Membrane Protein (OMP) genes OMPK35, OMPK36, OMPK37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6B605-3F5D-4753-9E73-E7EBAC857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was evaluated with 5-fold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6B605-3F5D-4753-9E73-E7EBAC8578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was evaluated with 5-fold CV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6B605-3F5D-4753-9E73-E7EBAC8578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1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0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3EE641-3F5D-41E2-99C8-28F177D7464D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293293-17DE-4A0C-9195-0CE2963C55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0354-1A81-4093-BA65-B8C79392B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 Prediction using Gene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DEBCE-480D-448D-9D89-112854B8D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Cory Kromer-Edwards</a:t>
            </a:r>
          </a:p>
        </p:txBody>
      </p:sp>
    </p:spTree>
    <p:extLst>
      <p:ext uri="{BB962C8B-B14F-4D97-AF65-F5344CB8AC3E}">
        <p14:creationId xmlns:p14="http://schemas.microsoft.com/office/powerpoint/2010/main" val="349578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B5FB-7218-4F6B-8AE0-29333C75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&amp; Results cont.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A258205-42A6-48B2-BC7A-6D1EA33EC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1912630"/>
            <a:ext cx="5166360" cy="39502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33922-9C96-4F2E-AB8E-BA5788DE2E76}"/>
              </a:ext>
            </a:extLst>
          </p:cNvPr>
          <p:cNvSpPr txBox="1"/>
          <p:nvPr/>
        </p:nvSpPr>
        <p:spPr>
          <a:xfrm>
            <a:off x="838200" y="1690688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Antibiotic 5 performed best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Antibiotic 3 could not predict any MIC value with all F1 scores being 0.0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antibiotics could only perform well on a single MIC value. All other MICs had F1 score of 0.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ROC plots, all algorithms seemed to perform well, but plot with F1 scores shows different story</a:t>
            </a:r>
          </a:p>
        </p:txBody>
      </p:sp>
    </p:spTree>
    <p:extLst>
      <p:ext uri="{BB962C8B-B14F-4D97-AF65-F5344CB8AC3E}">
        <p14:creationId xmlns:p14="http://schemas.microsoft.com/office/powerpoint/2010/main" val="89469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8528-A8C3-454C-9DE4-0A93677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849DD-DFD1-41D5-ABBE-363286D0A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Late getting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Reproducibility challenges:</a:t>
            </a:r>
          </a:p>
          <a:p>
            <a:pPr lvl="1"/>
            <a:r>
              <a:rPr lang="en-US" dirty="0"/>
              <a:t>Data and pipeline are not public, so it would be hard for anyone to reproduce results</a:t>
            </a:r>
          </a:p>
        </p:txBody>
      </p:sp>
    </p:spTree>
    <p:extLst>
      <p:ext uri="{BB962C8B-B14F-4D97-AF65-F5344CB8AC3E}">
        <p14:creationId xmlns:p14="http://schemas.microsoft.com/office/powerpoint/2010/main" val="381737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7AF3-98F9-4D2E-95C1-1FA25808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EBCF-DE7F-4DC5-B348-6BC08EF98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All data was obtained from JMI Laboratories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en-US" dirty="0"/>
              <a:t>Pipeline made, and used, to get data was made in </a:t>
            </a:r>
            <a:br>
              <a:rPr lang="en-US" dirty="0"/>
            </a:br>
            <a:r>
              <a:rPr lang="en-US" dirty="0"/>
              <a:t>collaboration with JMI Laboratories</a:t>
            </a:r>
          </a:p>
        </p:txBody>
      </p:sp>
    </p:spTree>
    <p:extLst>
      <p:ext uri="{BB962C8B-B14F-4D97-AF65-F5344CB8AC3E}">
        <p14:creationId xmlns:p14="http://schemas.microsoft.com/office/powerpoint/2010/main" val="109409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CC5D-8A0B-4ED8-8386-47B9D7B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69E33-8907-4272-B6AF-47333A4B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Takes too long, up to 72 hours, currently to prescribe</a:t>
                </a:r>
                <a:br>
                  <a:rPr lang="en-US" dirty="0"/>
                </a:br>
                <a:r>
                  <a:rPr lang="en-US" dirty="0"/>
                  <a:t>antibiotics in the hospital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Bacteria to become leading cause of death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2050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Machine Learning, along with Next Gen Sequences (NGS), can</a:t>
                </a:r>
                <a:br>
                  <a:rPr lang="en-US" dirty="0"/>
                </a:br>
                <a:r>
                  <a:rPr lang="en-US" dirty="0"/>
                  <a:t>make shorten that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69E33-8907-4272-B6AF-47333A4B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61BE9-9793-4AD0-9F4F-D6BFB08E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840" y="6459785"/>
            <a:ext cx="11372295" cy="365125"/>
          </a:xfrm>
        </p:spPr>
        <p:txBody>
          <a:bodyPr/>
          <a:lstStyle/>
          <a:p>
            <a:r>
              <a:rPr lang="en-US" sz="1050" dirty="0"/>
              <a:t>[1] : M. </a:t>
            </a:r>
            <a:r>
              <a:rPr lang="en-US" sz="1050" dirty="0" err="1"/>
              <a:t>Bassetti</a:t>
            </a:r>
            <a:r>
              <a:rPr lang="en-US" sz="1050" dirty="0"/>
              <a:t>, G. </a:t>
            </a:r>
            <a:r>
              <a:rPr lang="en-US" sz="1050" dirty="0" err="1"/>
              <a:t>Poulakou</a:t>
            </a:r>
            <a:r>
              <a:rPr lang="en-US" sz="1050" dirty="0"/>
              <a:t>, E. </a:t>
            </a:r>
            <a:r>
              <a:rPr lang="en-US" sz="1050" dirty="0" err="1"/>
              <a:t>Rupp´e</a:t>
            </a:r>
            <a:r>
              <a:rPr lang="en-US" sz="1050" dirty="0"/>
              <a:t>, E. Bouza, S. J. V. Hal, and A. Brink, “Antimicrobial resistance in the next 30 years, humankind, bugs and drugs: a visionary approach.”  </a:t>
            </a:r>
            <a:r>
              <a:rPr lang="en-US" sz="1050" dirty="0" err="1"/>
              <a:t>ntensive</a:t>
            </a:r>
            <a:r>
              <a:rPr lang="en-US" sz="1050" dirty="0"/>
              <a:t> Care Medicine, vol. 43, no. 10, pp. 1464–1475, 2017.</a:t>
            </a:r>
          </a:p>
        </p:txBody>
      </p:sp>
    </p:spTree>
    <p:extLst>
      <p:ext uri="{BB962C8B-B14F-4D97-AF65-F5344CB8AC3E}">
        <p14:creationId xmlns:p14="http://schemas.microsoft.com/office/powerpoint/2010/main" val="291153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3B6432F-4A23-4504-9A09-4294FFC9F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0" y="103347"/>
            <a:ext cx="9827580" cy="61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2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91F1-09DA-40C4-A334-0780DBF6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9F30-B0AF-4D1A-8900-70F631F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Input: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Annotated Amino Acid (AA) sequences for 3 Outer Membrane Protein (OMP) genes </a:t>
            </a:r>
            <a:br>
              <a:rPr lang="en-US" dirty="0"/>
            </a:br>
            <a:r>
              <a:rPr lang="en-US" dirty="0"/>
              <a:t>OMPK35, OMPK36, OMPK37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Species genes were retrieved from: Klebsiella Pneumoniae (KPN)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D8CA196-B941-4491-8E60-B5BAD172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08" y="3429000"/>
            <a:ext cx="7551984" cy="27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076405D-B05F-485C-BC19-F48889FEA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0" y="103347"/>
            <a:ext cx="9827580" cy="61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3091-BD11-40A5-9680-94FE74B8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F721-8218-43EB-B9A9-99034674C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2964"/>
            <a:ext cx="4806370" cy="40233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AA sequences: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AA characters were converted to integers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EX: let a species have AA’s </a:t>
            </a:r>
            <a:r>
              <a:rPr lang="pt-BR" dirty="0"/>
              <a:t>[A: 0, B: 1, C: 2], then the AA sequence</a:t>
            </a:r>
            <a:br>
              <a:rPr lang="pt-BR" dirty="0"/>
            </a:br>
            <a:r>
              <a:rPr lang="pt-BR" dirty="0"/>
              <a:t>“ACBCCA” would become “021220”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DC1F15C-46EF-46D9-AEB3-4EBB3615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78" y="2322296"/>
            <a:ext cx="5638800" cy="3438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87330-0CE3-4152-A3AF-368E0C1EE8CC}"/>
              </a:ext>
            </a:extLst>
          </p:cNvPr>
          <p:cNvSpPr txBox="1"/>
          <p:nvPr/>
        </p:nvSpPr>
        <p:spPr>
          <a:xfrm>
            <a:off x="8137679" y="1952964"/>
            <a:ext cx="142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 values*: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CF3050-6DC8-4BC1-AE1B-C2A5A70B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/>
              <a:t>* : Not actual MIC values for any antibiotics</a:t>
            </a:r>
          </a:p>
        </p:txBody>
      </p:sp>
    </p:spTree>
    <p:extLst>
      <p:ext uri="{BB962C8B-B14F-4D97-AF65-F5344CB8AC3E}">
        <p14:creationId xmlns:p14="http://schemas.microsoft.com/office/powerpoint/2010/main" val="293765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1A44F6D-63D6-4D8B-BEE4-829BD7B09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10" y="103347"/>
            <a:ext cx="9827580" cy="61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136-E073-4E6B-AC59-C8B768DF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to reproduce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36441F9-24E0-4507-893F-5F44AE648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8" y="1896017"/>
            <a:ext cx="7007626" cy="3413972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6AD8EEA-28AC-484D-BF8D-74784022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36644"/>
            <a:ext cx="12192000" cy="524861"/>
          </a:xfrm>
        </p:spPr>
        <p:txBody>
          <a:bodyPr/>
          <a:lstStyle/>
          <a:p>
            <a:r>
              <a:rPr lang="en-US" dirty="0"/>
              <a:t>ROC plot from: D. </a:t>
            </a:r>
            <a:r>
              <a:rPr lang="en-US" dirty="0" err="1"/>
              <a:t>Aytan-Aktug</a:t>
            </a:r>
            <a:r>
              <a:rPr lang="en-US" dirty="0"/>
              <a:t>, P. T. L. C. Clausen, V. </a:t>
            </a:r>
            <a:r>
              <a:rPr lang="en-US" dirty="0" err="1"/>
              <a:t>Bortolaia</a:t>
            </a:r>
            <a:r>
              <a:rPr lang="en-US" dirty="0"/>
              <a:t>, F. M. </a:t>
            </a:r>
            <a:r>
              <a:rPr lang="en-US" dirty="0" err="1"/>
              <a:t>Aarestrup</a:t>
            </a:r>
            <a:r>
              <a:rPr lang="en-US" dirty="0"/>
              <a:t>, and O. Lund. "Prediction of Acquired Antimicrobial Resistance for Multiple Bacterial Species Using Neural Networks". American Society for Microbiology Journals, January 5, 2020, e00774-19. https://doi.org/10.1128/MSYSTEMS.00774-19.</a:t>
            </a:r>
          </a:p>
        </p:txBody>
      </p:sp>
      <p:pic>
        <p:nvPicPr>
          <p:cNvPr id="7" name="Picture 6" descr="A picture containing blur&#10;&#10;Description automatically generated">
            <a:extLst>
              <a:ext uri="{FF2B5EF4-FFF2-40B4-BE49-F238E27FC236}">
                <a16:creationId xmlns:a16="http://schemas.microsoft.com/office/drawing/2014/main" id="{755429E7-E7F2-438A-8D42-C48EE71D4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74" y="2351690"/>
            <a:ext cx="4859936" cy="2502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92C8B-4946-4FE5-9901-0FE7E756561E}"/>
              </a:ext>
            </a:extLst>
          </p:cNvPr>
          <p:cNvSpPr txBox="1"/>
          <p:nvPr/>
        </p:nvSpPr>
        <p:spPr>
          <a:xfrm>
            <a:off x="488272" y="5380984"/>
            <a:ext cx="68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 Operating Characteristic (ROC) Curve plots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BC963-F9AA-4F2A-9FA9-EB7269D3FB75}"/>
              </a:ext>
            </a:extLst>
          </p:cNvPr>
          <p:cNvSpPr txBox="1"/>
          <p:nvPr/>
        </p:nvSpPr>
        <p:spPr>
          <a:xfrm>
            <a:off x="7767961" y="5103985"/>
            <a:ext cx="3935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showing the individual F1 scores for each MIC value by algorithm/antibiotic pair</a:t>
            </a:r>
          </a:p>
        </p:txBody>
      </p:sp>
    </p:spTree>
    <p:extLst>
      <p:ext uri="{BB962C8B-B14F-4D97-AF65-F5344CB8AC3E}">
        <p14:creationId xmlns:p14="http://schemas.microsoft.com/office/powerpoint/2010/main" val="171751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7956-9865-4594-A148-5AE00C54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&amp; Results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20253052-3EDB-46FA-80D3-7CA4E763D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7" y="2032244"/>
            <a:ext cx="12028045" cy="3755996"/>
          </a:xfrm>
        </p:spPr>
      </p:pic>
    </p:spTree>
    <p:extLst>
      <p:ext uri="{BB962C8B-B14F-4D97-AF65-F5344CB8AC3E}">
        <p14:creationId xmlns:p14="http://schemas.microsoft.com/office/powerpoint/2010/main" val="12342494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468</TotalTime>
  <Words>483</Words>
  <Application>Microsoft Office PowerPoint</Application>
  <PresentationFormat>Widescreen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MIC Prediction using Gene Annotation</vt:lpstr>
      <vt:lpstr>Intro</vt:lpstr>
      <vt:lpstr>PowerPoint Presentation</vt:lpstr>
      <vt:lpstr>Data</vt:lpstr>
      <vt:lpstr>PowerPoint Presentation</vt:lpstr>
      <vt:lpstr>Preprocessing</vt:lpstr>
      <vt:lpstr>PowerPoint Presentation</vt:lpstr>
      <vt:lpstr>Graphs to reproduce</vt:lpstr>
      <vt:lpstr>Graphs &amp; Results</vt:lpstr>
      <vt:lpstr>Graphs &amp; Results cont.</vt:lpstr>
      <vt:lpstr>Discussion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 Prediction using Gene Annotation</dc:title>
  <dc:creator>Kromer-Edwards, Cory J</dc:creator>
  <cp:lastModifiedBy>Kromer-Edwards, Cory J</cp:lastModifiedBy>
  <cp:revision>22</cp:revision>
  <dcterms:created xsi:type="dcterms:W3CDTF">2021-04-29T20:19:04Z</dcterms:created>
  <dcterms:modified xsi:type="dcterms:W3CDTF">2021-05-02T16:19:00Z</dcterms:modified>
</cp:coreProperties>
</file>