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64CB-9DB6-49C0-BAE8-F336FE62D6DB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6B605-3F5D-4753-9E73-E7EBAC8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1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EE641-3F5D-41E2-99C8-28F177D7464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0354-1A81-4093-BA65-B8C79392B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 Prediction using Gene Annotation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EBCE-480D-448D-9D89-112854B8D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Cory Kromer-Edwards</a:t>
            </a:r>
          </a:p>
        </p:txBody>
      </p:sp>
    </p:spTree>
    <p:extLst>
      <p:ext uri="{BB962C8B-B14F-4D97-AF65-F5344CB8AC3E}">
        <p14:creationId xmlns:p14="http://schemas.microsoft.com/office/powerpoint/2010/main" val="349578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7956-9865-4594-A148-5AE00C5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&amp; Results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253052-3EDB-46FA-80D3-7CA4E763D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36936"/>
            <a:ext cx="10515600" cy="3283705"/>
          </a:xfrm>
        </p:spPr>
      </p:pic>
    </p:spTree>
    <p:extLst>
      <p:ext uri="{BB962C8B-B14F-4D97-AF65-F5344CB8AC3E}">
        <p14:creationId xmlns:p14="http://schemas.microsoft.com/office/powerpoint/2010/main" val="123424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5FB-7218-4F6B-8AE0-29333C75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&amp; Results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A258205-42A6-48B2-BC7A-6D1EA33EC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1690688"/>
            <a:ext cx="5166360" cy="39502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33922-9C96-4F2E-AB8E-BA5788DE2E76}"/>
              </a:ext>
            </a:extLst>
          </p:cNvPr>
          <p:cNvSpPr txBox="1"/>
          <p:nvPr/>
        </p:nvSpPr>
        <p:spPr>
          <a:xfrm>
            <a:off x="838200" y="1690688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Antibiotic 5 performed best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Antibiotic 3 could not predict any MIC value with all F1 scores being 0.0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antibiotics could only perform well on a single MIC value. All other MICs had F1 score of 0.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ROC plots, all algorithms seemed to perform well, but plot with F1 scores shows different story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plot from D. </a:t>
            </a:r>
            <a:r>
              <a:rPr lang="en-US" dirty="0" err="1"/>
              <a:t>Aytan-Aktug</a:t>
            </a:r>
            <a:r>
              <a:rPr lang="en-US" dirty="0"/>
              <a:t>, et. al. nearly matched ROC plot made in this study</a:t>
            </a:r>
          </a:p>
        </p:txBody>
      </p:sp>
    </p:spTree>
    <p:extLst>
      <p:ext uri="{BB962C8B-B14F-4D97-AF65-F5344CB8AC3E}">
        <p14:creationId xmlns:p14="http://schemas.microsoft.com/office/powerpoint/2010/main" val="89469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7AF3-98F9-4D2E-95C1-1FA2580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EBCF-DE7F-4DC5-B348-6BC08EF9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All data was obtained from JMI Laboratories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Pipeline made, and used, to get data was made in </a:t>
            </a:r>
            <a:br>
              <a:rPr lang="en-US" dirty="0"/>
            </a:br>
            <a:r>
              <a:rPr lang="en-US" dirty="0"/>
              <a:t>collaboration with JMI Laboratories</a:t>
            </a:r>
          </a:p>
        </p:txBody>
      </p:sp>
    </p:spTree>
    <p:extLst>
      <p:ext uri="{BB962C8B-B14F-4D97-AF65-F5344CB8AC3E}">
        <p14:creationId xmlns:p14="http://schemas.microsoft.com/office/powerpoint/2010/main" val="109409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CC5D-8A0B-4ED8-8386-47B9D7B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9E33-8907-4272-B6AF-47333A4B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Takes too long, up to 72 hours, currently to prescribe</a:t>
            </a:r>
            <a:br>
              <a:rPr lang="en-US" dirty="0"/>
            </a:br>
            <a:r>
              <a:rPr lang="en-US" dirty="0"/>
              <a:t>antibiotics in the hospital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Bacteria to become leading cause of death by 2050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Machine Learning, along with Next Gen Sequences (NGS), can</a:t>
            </a:r>
            <a:br>
              <a:rPr lang="en-US" dirty="0"/>
            </a:br>
            <a:r>
              <a:rPr lang="en-US" dirty="0"/>
              <a:t>make shorten that time</a:t>
            </a:r>
          </a:p>
        </p:txBody>
      </p:sp>
    </p:spTree>
    <p:extLst>
      <p:ext uri="{BB962C8B-B14F-4D97-AF65-F5344CB8AC3E}">
        <p14:creationId xmlns:p14="http://schemas.microsoft.com/office/powerpoint/2010/main" val="291153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91F1-09DA-40C4-A334-0780DBF6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9F30-B0AF-4D1A-8900-70F631F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Labels: Minimum Inhibitory Concentration (MIC) values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Input: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Annotated Amino Acid (AA) sequences for 3 genes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genes are for Outer Membrane Protein (OMP) genes </a:t>
            </a:r>
            <a:br>
              <a:rPr lang="en-US" dirty="0"/>
            </a:br>
            <a:r>
              <a:rPr lang="en-US" dirty="0"/>
              <a:t>OMPK35, OMPK36, OMPK37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Species genes were retrieved from: Klebsiella Pneumoniae (KPN)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AA position was a feature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403 features AA positions combined for all 3 genes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2,864 isolates used</a:t>
            </a:r>
          </a:p>
        </p:txBody>
      </p:sp>
    </p:spTree>
    <p:extLst>
      <p:ext uri="{BB962C8B-B14F-4D97-AF65-F5344CB8AC3E}">
        <p14:creationId xmlns:p14="http://schemas.microsoft.com/office/powerpoint/2010/main" val="26262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3091-BD11-40A5-9680-94FE74B8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F721-8218-43EB-B9A9-99034674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AA sequences: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AA characters were converted to integers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EX: let a species have AA’s </a:t>
            </a:r>
            <a:r>
              <a:rPr lang="pt-BR" dirty="0"/>
              <a:t>[A: 0, B: 1, C: 2], then the AA sequence</a:t>
            </a:r>
            <a:br>
              <a:rPr lang="pt-BR" dirty="0"/>
            </a:br>
            <a:r>
              <a:rPr lang="pt-BR" dirty="0"/>
              <a:t>“ACBCCA” would become “021220”</a:t>
            </a:r>
            <a:br>
              <a:rPr lang="pt-BR" dirty="0"/>
            </a:br>
            <a:endParaRPr lang="pt-BR" dirty="0"/>
          </a:p>
          <a:p>
            <a:pPr>
              <a:lnSpc>
                <a:spcPct val="100000"/>
              </a:lnSpc>
            </a:pPr>
            <a:r>
              <a:rPr lang="pt-BR" dirty="0"/>
              <a:t>MIC values: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All MICs, regardless of antibiotic, were put together and indexed</a:t>
            </a:r>
            <a:br>
              <a:rPr lang="pt-BR" dirty="0"/>
            </a:br>
            <a:r>
              <a:rPr lang="pt-BR" dirty="0"/>
              <a:t>(like AA sequences)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The indecies were then used to convert MIC values (like 0.01) into </a:t>
            </a:r>
            <a:br>
              <a:rPr lang="pt-BR" dirty="0"/>
            </a:br>
            <a:r>
              <a:rPr lang="pt-BR" dirty="0"/>
              <a:t>indecies (like 2)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Missing MIC values were replaced with a -1 (which had index of 0)</a:t>
            </a:r>
          </a:p>
        </p:txBody>
      </p:sp>
    </p:spTree>
    <p:extLst>
      <p:ext uri="{BB962C8B-B14F-4D97-AF65-F5344CB8AC3E}">
        <p14:creationId xmlns:p14="http://schemas.microsoft.com/office/powerpoint/2010/main" val="293765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F25D-AFA6-4B67-B5B0-54754F77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5447-10A9-4F29-8E2D-B835A330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 (RF)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Neural Network (NN)</a:t>
            </a:r>
          </a:p>
        </p:txBody>
      </p:sp>
    </p:spTree>
    <p:extLst>
      <p:ext uri="{BB962C8B-B14F-4D97-AF65-F5344CB8AC3E}">
        <p14:creationId xmlns:p14="http://schemas.microsoft.com/office/powerpoint/2010/main" val="163315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903E-E86B-43D5-B981-A9278227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F6ABC-0CAA-4243-B376-9C13993CB3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Performed </a:t>
                </a:r>
                <a:r>
                  <a:rPr lang="en-US" dirty="0" err="1"/>
                  <a:t>GridSearch</a:t>
                </a:r>
                <a:r>
                  <a:rPr lang="en-US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factorial design for</a:t>
                </a:r>
                <a:br>
                  <a:rPr lang="en-US" dirty="0"/>
                </a:br>
                <a:r>
                  <a:rPr lang="en-US" dirty="0"/>
                  <a:t>select hyperparameters in each algorithm</a:t>
                </a:r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One of the 2 values used in the design pattern was the default</a:t>
                </a:r>
                <a:br>
                  <a:rPr lang="en-US" dirty="0"/>
                </a:br>
                <a:r>
                  <a:rPr lang="en-US" dirty="0"/>
                  <a:t>value for the algorithm library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EX: If a hyperparameter had the default be high, then the a </a:t>
                </a:r>
                <a:br>
                  <a:rPr lang="en-US" dirty="0"/>
                </a:br>
                <a:r>
                  <a:rPr lang="en-US" dirty="0"/>
                  <a:t>low comparable value was used with </a:t>
                </a:r>
                <a:r>
                  <a:rPr lang="en-US" dirty="0" err="1"/>
                  <a:t>GridSearch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F6ABC-0CAA-4243-B376-9C13993CB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0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89D8-ECDE-4B42-BDAD-A11216B0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05CD-B715-4504-9B4A-659C21790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algorithm was evaluated using 5-fold Cross Validation (CV)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CV performance metric used: F1-micro Score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80% of data was used for training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1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D2B8-D350-47D8-9E77-2F3E9FE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6B15-D626-464A-9B0E-70DEA14B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 of the data was used for 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graphs and results show test results</a:t>
            </a:r>
          </a:p>
        </p:txBody>
      </p:sp>
    </p:spTree>
    <p:extLst>
      <p:ext uri="{BB962C8B-B14F-4D97-AF65-F5344CB8AC3E}">
        <p14:creationId xmlns:p14="http://schemas.microsoft.com/office/powerpoint/2010/main" val="68589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136-E073-4E6B-AC59-C8B768DF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to reproduce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6441F9-24E0-4507-893F-5F44AE648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" y="1896017"/>
            <a:ext cx="7007626" cy="341397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6AD8EEA-28AC-484D-BF8D-74784022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36644"/>
            <a:ext cx="12192000" cy="524861"/>
          </a:xfrm>
        </p:spPr>
        <p:txBody>
          <a:bodyPr/>
          <a:lstStyle/>
          <a:p>
            <a:r>
              <a:rPr lang="en-US" dirty="0"/>
              <a:t>ROC plot from: D. </a:t>
            </a:r>
            <a:r>
              <a:rPr lang="en-US" dirty="0" err="1"/>
              <a:t>Aytan-Aktug</a:t>
            </a:r>
            <a:r>
              <a:rPr lang="en-US" dirty="0"/>
              <a:t>, P. T. L. C. Clausen, V. </a:t>
            </a:r>
            <a:r>
              <a:rPr lang="en-US" dirty="0" err="1"/>
              <a:t>Bortolaia</a:t>
            </a:r>
            <a:r>
              <a:rPr lang="en-US" dirty="0"/>
              <a:t>, F. M. </a:t>
            </a:r>
            <a:r>
              <a:rPr lang="en-US" dirty="0" err="1"/>
              <a:t>Aarestrup</a:t>
            </a:r>
            <a:r>
              <a:rPr lang="en-US" dirty="0"/>
              <a:t>, and O. Lund. "Prediction of Acquired Antimicrobial Resistance for Multiple Bacterial Species Using Neural Networks". American Society for Microbiology Journals, January 5, 2020, e00774-19. https://doi.org/10.1128/MSYSTEMS.00774-19.</a:t>
            </a:r>
          </a:p>
        </p:txBody>
      </p:sp>
      <p:pic>
        <p:nvPicPr>
          <p:cNvPr id="7" name="Picture 6" descr="A picture containing blur&#10;&#10;Description automatically generated">
            <a:extLst>
              <a:ext uri="{FF2B5EF4-FFF2-40B4-BE49-F238E27FC236}">
                <a16:creationId xmlns:a16="http://schemas.microsoft.com/office/drawing/2014/main" id="{755429E7-E7F2-438A-8D42-C48EE71D4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74" y="2351690"/>
            <a:ext cx="4859936" cy="250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92C8B-4946-4FE5-9901-0FE7E756561E}"/>
              </a:ext>
            </a:extLst>
          </p:cNvPr>
          <p:cNvSpPr txBox="1"/>
          <p:nvPr/>
        </p:nvSpPr>
        <p:spPr>
          <a:xfrm>
            <a:off x="488272" y="5380984"/>
            <a:ext cx="68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 Operating Characteristic (ROC) Curve plots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BC963-F9AA-4F2A-9FA9-EB7269D3FB75}"/>
              </a:ext>
            </a:extLst>
          </p:cNvPr>
          <p:cNvSpPr txBox="1"/>
          <p:nvPr/>
        </p:nvSpPr>
        <p:spPr>
          <a:xfrm>
            <a:off x="7767961" y="5103985"/>
            <a:ext cx="3935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showing the individual F1 scores for each MIC value by algorithm/antibiotic pair</a:t>
            </a:r>
          </a:p>
        </p:txBody>
      </p:sp>
    </p:spTree>
    <p:extLst>
      <p:ext uri="{BB962C8B-B14F-4D97-AF65-F5344CB8AC3E}">
        <p14:creationId xmlns:p14="http://schemas.microsoft.com/office/powerpoint/2010/main" val="17175125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76</TotalTime>
  <Words>560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Retrospect</vt:lpstr>
      <vt:lpstr>Mic Prediction using Gene Annotation</vt:lpstr>
      <vt:lpstr>Intro</vt:lpstr>
      <vt:lpstr>Data</vt:lpstr>
      <vt:lpstr>Preprocessing</vt:lpstr>
      <vt:lpstr>Algorithms used</vt:lpstr>
      <vt:lpstr>Tuning</vt:lpstr>
      <vt:lpstr>Training</vt:lpstr>
      <vt:lpstr>Testing</vt:lpstr>
      <vt:lpstr>Graphs to reproduce</vt:lpstr>
      <vt:lpstr>Graphs &amp; Results</vt:lpstr>
      <vt:lpstr>Graphs &amp; Results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 Prediction using Gene Annotation</dc:title>
  <dc:creator>Kromer-Edwards, Cory J</dc:creator>
  <cp:lastModifiedBy>Kromer-Edwards, Cory J</cp:lastModifiedBy>
  <cp:revision>12</cp:revision>
  <dcterms:created xsi:type="dcterms:W3CDTF">2021-04-29T20:19:04Z</dcterms:created>
  <dcterms:modified xsi:type="dcterms:W3CDTF">2021-04-29T21:35:34Z</dcterms:modified>
</cp:coreProperties>
</file>