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AssetBundle 头和body的结构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有很多开发者会问，什么样的打包方式是合理的，我先show a case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并没有统一的标准，跟项目相关</a:t>
            </a:r>
          </a:p>
          <a:p>
            <a:pPr/>
            <a:r>
              <a:t>但是不要走极端，任何极端的管理方式都是不合理的</a:t>
            </a:r>
          </a:p>
          <a:p>
            <a:pPr/>
            <a:r>
              <a:t>分块太小的缺点：包大小变大，管理成本升高。热更新并没有明显的好处</a:t>
            </a:r>
          </a:p>
          <a:p>
            <a:pPr/>
            <a:r>
              <a:t>分块太大的缺点：下载很慢，读取速度受影响，打包很慢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还有其他的分类方式，对于分类的总体原则是：</a:t>
            </a:r>
          </a:p>
          <a:p>
            <a:pPr/>
            <a:r>
              <a:t>根据项目需求，需要更新的尽量小包，不需要的适当大包。</a:t>
            </a:r>
          </a:p>
          <a:p>
            <a:pPr/>
            <a:r>
              <a:t>制作过程中review分包合理性</a:t>
            </a:r>
          </a:p>
          <a:p>
            <a:pPr/>
            <a:r>
              <a:t>可以考虑在底层分包策略的基础上封装二次封包规则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3中压缩选项各有所长，也有自己定制压缩的，会产生额外的消耗，效果不一定理想</a:t>
            </a:r>
          </a:p>
          <a:p>
            <a:pPr/>
            <a:r>
              <a:t>ipa本身是压缩的，而pkg的streaming asset是不会的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黑科技，正在研发中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lz4会加载一个文件头，10~40k。</a:t>
            </a:r>
          </a:p>
          <a:p>
            <a:pPr/>
          </a:p>
          <a:p>
            <a:pPr/>
            <a:r>
              <a:t>Atlas的AssetBundle分配策略( 5.2.2p4, 5.3 and newer)适用</a:t>
            </a:r>
          </a:p>
          <a:p>
            <a:pPr/>
            <a:r>
              <a:t>	1.	自动产生的Atlas会分配到生成它的sprite所在的AssetBundles</a:t>
            </a:r>
          </a:p>
          <a:p>
            <a:pPr/>
            <a:r>
              <a:t>	2.	如果sprite被分配到多个不同的AssetBundles，Atlas不会分配到AssetBundles包，从而产生重复</a:t>
            </a:r>
          </a:p>
          <a:p>
            <a:pPr/>
            <a:r>
              <a:t>	3.	如果sprite没有被分配到AssetBundles， Atlas也不会</a:t>
            </a:r>
          </a:p>
          <a:p>
            <a:pPr/>
            <a:r>
              <a:t>	4.	为了避免重复，需要确认所有相同Atlas的sprite被分配到同一个AssetBundle</a:t>
            </a:r>
          </a:p>
          <a:p>
            <a:pPr/>
            <a:r>
              <a:t>Atlas的AssetBundle分配策略( Unity 5.2.2p3 and earlier)适用</a:t>
            </a:r>
          </a:p>
          <a:p>
            <a:pPr/>
            <a:r>
              <a:t>	1.	自动产生的Atlas永远不会被分配到AssetBundle，他们会被包含到任何直接或间接引用了sprite的bundle中</a:t>
            </a:r>
          </a:p>
          <a:p>
            <a:pPr/>
            <a:r>
              <a:t>	2.	尽量避免使用Unity自带的sprite packer</a:t>
            </a:r>
          </a:p>
          <a:p>
            <a:pPr/>
            <a:r>
              <a:t>	3.	使所有sprite都在一个AssetBundle中</a:t>
            </a:r>
          </a:p>
          <a:p>
            <a:pPr/>
            <a:r>
              <a:t>		1.	需要跨包没有引用</a:t>
            </a:r>
          </a:p>
          <a:p>
            <a:pPr/>
            <a:r>
              <a:t>		2.	会限制AssetBundles的分包规则。</a:t>
            </a:r>
          </a:p>
          <a:p>
            <a:pPr/>
          </a:p>
          <a:p>
            <a:pPr/>
            <a:r>
              <a:t>5.4版本之前iOS的坑</a:t>
            </a:r>
          </a:p>
          <a:p>
            <a:pPr/>
            <a:r>
              <a:t>	1.	每一个AssetBundle都会消耗一个I/O handle iOS 的数量限制是255个，所以会耗尽。5.4之后的版本只在AssetBundle读取的时候打开I/O</a:t>
            </a:r>
          </a:p>
          <a:p>
            <a:pPr/>
            <a:r>
              <a:t>	2.	对于现有工程， 可以考虑</a:t>
            </a:r>
          </a:p>
          <a:p>
            <a:pPr/>
            <a:r>
              <a:t>	1.	合并AssetBundles，减少总数量</a:t>
            </a:r>
          </a:p>
          <a:p>
            <a:pPr/>
            <a:r>
              <a:t>	2.	使用AssetBundle.Unload(false)关闭AssetBundle，手动管理AssetBundle的生命周期。</a:t>
            </a:r>
          </a:p>
          <a:p>
            <a:pPr/>
          </a:p>
          <a:p>
            <a:pPr/>
            <a:r>
              <a:t>API使用</a:t>
            </a:r>
          </a:p>
          <a:p>
            <a:pPr/>
            <a:r>
              <a:t>WWW NO！！</a:t>
            </a:r>
          </a:p>
          <a:p>
            <a:pPr/>
            <a:r>
              <a:t>LoadFromFile is the best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assetbundle需要常驻内存，否则会出现丢贴图等问题</a:t>
            </a:r>
          </a:p>
          <a:p>
            <a:pPr/>
            <a:r>
              <a:t>I/O消耗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	1.	不正确的卸载AssetBundles 会产生重复的Object，或者丢失</a:t>
            </a:r>
          </a:p>
          <a:p>
            <a:pPr/>
            <a:r>
              <a:t>	2.	建议使用AssetBundles.Unload(True)的时间点：</a:t>
            </a:r>
          </a:p>
          <a:p>
            <a:pPr/>
            <a:r>
              <a:t>	1.	预设定的卸载点，比如场景转换</a:t>
            </a:r>
          </a:p>
          <a:p>
            <a:pPr/>
            <a:r>
              <a:t>	2.	单独维持一个引用计数，只有object下的所有object都没用时，才释放</a:t>
            </a:r>
          </a:p>
          <a:p>
            <a:pPr/>
            <a:r>
              <a:t>	3.	使用AssetBundles.Unload(False)后，Object卸载方式：</a:t>
            </a:r>
          </a:p>
          <a:p>
            <a:pPr/>
            <a:r>
              <a:t>	1.	确认场景和代码中所有引用都解引用，调用Resource.UnloadUnusedAssets</a:t>
            </a:r>
          </a:p>
          <a:p>
            <a:pPr/>
            <a:r>
              <a:t>	2.	以非叠加方式加载场景。场景中的所有Object都会销毁，并且自动调用Resource.UnloadUnusedAssets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像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标题文本"/>
          <p:cNvSpPr txBox="1"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6" name="正文级别 1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图像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图像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图像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xfrm>
            <a:off x="12534899" y="9309100"/>
            <a:ext cx="312015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536220" y="9309100"/>
            <a:ext cx="312015" cy="3123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www.evernote.com/l/AEZA36I5gAdEWIFfWWoC_UGJzEc0LUjrUjk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Unity3D 从AssetBundle说起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Unity3D 从AssetBundle说起</a:t>
            </a:r>
          </a:p>
        </p:txBody>
      </p:sp>
      <p:sp>
        <p:nvSpPr>
          <p:cNvPr id="119" name="Unity 高川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Unity 高川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55" name="资源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资源管理</a:t>
            </a:r>
          </a:p>
          <a:p>
            <a:pPr lvl="1">
              <a:buBlip>
                <a:blip r:embed="rId3"/>
              </a:buBlip>
            </a:pPr>
            <a:r>
              <a:t>避免极端管理方式</a:t>
            </a:r>
          </a:p>
          <a:p>
            <a:pPr lvl="1">
              <a:buBlip>
                <a:blip r:embed="rId3"/>
              </a:buBlip>
            </a:pPr>
            <a:r>
              <a:t>按需分类打包</a:t>
            </a:r>
          </a:p>
          <a:p>
            <a:pPr lvl="1">
              <a:buBlip>
                <a:blip r:embed="rId3"/>
              </a:buBlip>
            </a:pPr>
            <a:r>
              <a:t>善用压缩选项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60" name="LZM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LZMA</a:t>
            </a:r>
          </a:p>
          <a:p>
            <a:pPr lvl="1">
              <a:buBlip>
                <a:blip r:embed="rId2"/>
              </a:buBlip>
            </a:pPr>
            <a:r>
              <a:t>压缩比率高，节省存储空间和下载带宽</a:t>
            </a:r>
          </a:p>
          <a:p>
            <a:pPr lvl="1">
              <a:buBlip>
                <a:blip r:embed="rId2"/>
              </a:buBlip>
            </a:pPr>
            <a:r>
              <a:t>一般用于下载包</a:t>
            </a:r>
          </a:p>
          <a:p>
            <a:pPr lvl="1">
              <a:buBlip>
                <a:blip r:embed="rId2"/>
              </a:buBlip>
            </a:pPr>
            <a:r>
              <a:t>CreateFromFile/LoadFromFile会导致内存双倍内存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63" name="LZ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LZ4</a:t>
            </a:r>
          </a:p>
          <a:p>
            <a:pPr lvl="1">
              <a:buBlip>
                <a:blip r:embed="rId2"/>
              </a:buBlip>
            </a:pPr>
            <a:r>
              <a:t>压缩/解压速度快</a:t>
            </a:r>
          </a:p>
          <a:p>
            <a:pPr lvl="1">
              <a:buBlip>
                <a:blip r:embed="rId2"/>
              </a:buBlip>
            </a:pPr>
            <a:r>
              <a:t>随机读取时不会产生内存尖峰</a:t>
            </a:r>
          </a:p>
          <a:p>
            <a:pPr lvl="1">
              <a:buBlip>
                <a:blip r:embed="rId2"/>
              </a:buBlip>
            </a:pPr>
            <a:r>
              <a:t>Android上可能因为I/O性能产生消耗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66" name="不压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不压缩</a:t>
            </a:r>
          </a:p>
          <a:p>
            <a:pPr lvl="1">
              <a:buBlip>
                <a:blip r:embed="rId2"/>
              </a:buBlip>
            </a:pPr>
            <a:r>
              <a:t>读取速度最快，无任何额外损耗</a:t>
            </a:r>
          </a:p>
          <a:p>
            <a:pPr lvl="1">
              <a:buBlip>
                <a:blip r:embed="rId2"/>
              </a:buBlip>
            </a:pPr>
            <a:r>
              <a:t>便于二次处理（自行压缩，加密等）</a:t>
            </a:r>
          </a:p>
          <a:p>
            <a:pPr lvl="1">
              <a:buBlip>
                <a:blip r:embed="rId2"/>
              </a:buBlip>
            </a:pPr>
            <a:r>
              <a:t>大小是硬伤，ipa可以考虑使用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69" name="自定义混合压缩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/>
            <a:r>
              <a:t>自定义混合压缩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74" name="运行时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</a:lstStyle>
          <a:p>
            <a:pPr/>
            <a:r>
              <a:t>运行时管理</a:t>
            </a:r>
          </a:p>
          <a:p>
            <a:pPr lvl="1"/>
            <a:r>
              <a:t>控制总体包数量，减少头消耗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79" name="运行时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运行时管理</a:t>
            </a:r>
          </a:p>
          <a:p>
            <a:pPr lvl="1">
              <a:buBlip>
                <a:blip r:embed="rId3"/>
              </a:buBlip>
            </a:pPr>
            <a:r>
              <a:t>控制总体包数量，减少头消耗</a:t>
            </a:r>
          </a:p>
          <a:p>
            <a:pPr lvl="1">
              <a:buBlip>
                <a:blip r:embed="rId3"/>
              </a:buBlip>
            </a:pPr>
            <a:r>
              <a:t>不建议频繁开关AssetBundle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84" name="运行时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运行时管理</a:t>
            </a:r>
          </a:p>
          <a:p>
            <a:pPr lvl="1">
              <a:buBlip>
                <a:blip r:embed="rId3"/>
              </a:buBlip>
            </a:pPr>
            <a:r>
              <a:t>控制总体包数量，减少头消耗</a:t>
            </a:r>
          </a:p>
          <a:p>
            <a:pPr lvl="1">
              <a:buBlip>
                <a:blip r:embed="rId3"/>
              </a:buBlip>
            </a:pPr>
            <a:r>
              <a:t>不建议频繁开关AssetBundle</a:t>
            </a:r>
          </a:p>
          <a:p>
            <a:pPr lvl="1">
              <a:buBlip>
                <a:blip r:embed="rId3"/>
              </a:buBlip>
            </a:pPr>
            <a:r>
              <a:t>如果关，请彻底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89" name="运行时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000"/>
              </a:spcBef>
              <a:buBlip>
                <a:blip r:embed="rId2"/>
              </a:buBlip>
              <a:defRPr sz="3060">
                <a:effectLst>
                  <a:outerShdw sx="100000" sy="100000" kx="0" ky="0" algn="b" rotWithShape="0" blurRad="43180" dist="32385" dir="5400000">
                    <a:srgbClr val="000000"/>
                  </a:outerShdw>
                </a:effectLst>
              </a:defRPr>
            </a:pPr>
            <a:r>
              <a:t>运行时管理</a:t>
            </a:r>
          </a:p>
          <a:p>
            <a:pPr lvl="1" marL="755650" indent="-377825" defTabSz="496570">
              <a:spcBef>
                <a:spcPts val="3000"/>
              </a:spcBef>
              <a:buBlip>
                <a:blip r:embed="rId2"/>
              </a:buBlip>
              <a:defRPr sz="3060">
                <a:effectLst>
                  <a:outerShdw sx="100000" sy="100000" kx="0" ky="0" algn="b" rotWithShape="0" blurRad="43180" dist="32385" dir="5400000">
                    <a:srgbClr val="000000"/>
                  </a:outerShdw>
                </a:effectLst>
              </a:defRPr>
            </a:pPr>
            <a:r>
              <a:t>控制总体包数量，减少头消耗</a:t>
            </a:r>
          </a:p>
          <a:p>
            <a:pPr lvl="1" marL="755650" indent="-377825" defTabSz="496570">
              <a:spcBef>
                <a:spcPts val="3000"/>
              </a:spcBef>
              <a:buBlip>
                <a:blip r:embed="rId2"/>
              </a:buBlip>
              <a:defRPr sz="3060">
                <a:effectLst>
                  <a:outerShdw sx="100000" sy="100000" kx="0" ky="0" algn="b" rotWithShape="0" blurRad="43180" dist="32385" dir="5400000">
                    <a:srgbClr val="000000"/>
                  </a:outerShdw>
                </a:effectLst>
              </a:defRPr>
            </a:pPr>
            <a:r>
              <a:t>不建议频繁开关AssetBundle</a:t>
            </a:r>
          </a:p>
          <a:p>
            <a:pPr lvl="1" marL="755650" indent="-377825" defTabSz="496570">
              <a:spcBef>
                <a:spcPts val="3000"/>
              </a:spcBef>
              <a:buBlip>
                <a:blip r:embed="rId2"/>
              </a:buBlip>
              <a:defRPr sz="3060">
                <a:effectLst>
                  <a:outerShdw sx="100000" sy="100000" kx="0" ky="0" algn="b" rotWithShape="0" blurRad="43180" dist="32385" dir="5400000">
                    <a:srgbClr val="000000"/>
                  </a:outerShdw>
                </a:effectLst>
              </a:defRPr>
            </a:pPr>
            <a:r>
              <a:t>如果关，请彻底</a:t>
            </a:r>
          </a:p>
          <a:p>
            <a:pPr lvl="1" marL="755650" indent="-377825" defTabSz="496570">
              <a:spcBef>
                <a:spcPts val="3000"/>
              </a:spcBef>
              <a:buBlip>
                <a:blip r:embed="rId2"/>
              </a:buBlip>
              <a:defRPr sz="3060">
                <a:effectLst>
                  <a:outerShdw sx="100000" sy="100000" kx="0" ky="0" algn="b" rotWithShape="0" blurRad="43180" dist="32385" dir="5400000">
                    <a:srgbClr val="000000"/>
                  </a:outerShdw>
                </a:effectLst>
              </a:defRPr>
            </a:pPr>
            <a:r>
              <a:t>Best Practice</a:t>
            </a:r>
          </a:p>
          <a:p>
            <a:pPr lvl="1" marL="755650" indent="-377825" defTabSz="496570">
              <a:spcBef>
                <a:spcPts val="3000"/>
              </a:spcBef>
              <a:buBlip>
                <a:blip r:embed="rId2"/>
              </a:buBlip>
              <a:defRPr sz="3060">
                <a:effectLst>
                  <a:outerShdw sx="100000" sy="100000" kx="0" ky="0" algn="b" rotWithShape="0" blurRad="43180" dist="32385" dir="5400000">
                    <a:srgbClr val="000000"/>
                  </a:outerShdw>
                </a:effectLst>
              </a:defRPr>
            </a:pPr>
            <a:r>
              <a:t>中文摘要 </a:t>
            </a:r>
            <a:r>
              <a:rPr u="sng">
                <a:hlinkClick r:id="rId3" invalidUrl="" action="" tgtFrame="" tooltip="" history="1" highlightClick="0" endSnd="0"/>
              </a:rPr>
              <a:t>https://www.evernote.com/l/AEZA36I5gAdEWIFfWWoC_UGJzEc0LUjrUjk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用AssetBundle提高团队效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128"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defRPr>
            </a:lvl1pPr>
          </a:lstStyle>
          <a:p>
            <a:pPr/>
            <a:r>
              <a:t>用AssetBundle提高团队效率</a:t>
            </a:r>
          </a:p>
        </p:txBody>
      </p:sp>
      <p:sp>
        <p:nvSpPr>
          <p:cNvPr id="192" name="团队现状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团队现状：</a:t>
            </a:r>
          </a:p>
          <a:p>
            <a:pPr lvl="1">
              <a:buBlip>
                <a:blip r:embed="rId2"/>
              </a:buBlip>
            </a:pPr>
            <a:r>
              <a:t>版本无法原子迭代</a:t>
            </a:r>
          </a:p>
          <a:p>
            <a:pPr lvl="1">
              <a:buBlip>
                <a:blip r:embed="rId2"/>
              </a:buBlip>
            </a:pPr>
            <a:r>
              <a:t>发版本过程复杂而漫长，一个正式版本制作需要2小时</a:t>
            </a:r>
          </a:p>
          <a:p>
            <a:pPr lvl="1">
              <a:buBlip>
                <a:blip r:embed="rId2"/>
              </a:buBlip>
            </a:pPr>
            <a:r>
              <a:t>版本复杂，每个版本的要求非常不同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Unity3D 从AssetBundle说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Unity3D 从AssetBundle说起</a:t>
            </a:r>
          </a:p>
        </p:txBody>
      </p:sp>
      <p:sp>
        <p:nvSpPr>
          <p:cNvPr id="122" name="什么是AssetBund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什么是AssetBundle</a:t>
            </a:r>
          </a:p>
          <a:p>
            <a:pPr>
              <a:buBlip>
                <a:blip r:embed="rId2"/>
              </a:buBlip>
            </a:pPr>
            <a:r>
              <a:t>如何使用AssetBundle</a:t>
            </a:r>
          </a:p>
          <a:p>
            <a:pPr>
              <a:buBlip>
                <a:blip r:embed="rId2"/>
              </a:buBlip>
            </a:pPr>
            <a:r>
              <a:t>Case：用AssetBundle提高团队效率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用AssetBundle提高团队效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128"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defRPr>
            </a:lvl1pPr>
          </a:lstStyle>
          <a:p>
            <a:pPr/>
            <a:r>
              <a:t>用AssetBundle提高团队效率</a:t>
            </a:r>
          </a:p>
        </p:txBody>
      </p:sp>
      <p:sp>
        <p:nvSpPr>
          <p:cNvPr id="195" name="任务目标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300"/>
              </a:spcBef>
              <a:buBlip>
                <a:blip r:embed="rId2"/>
              </a:buBlip>
              <a:defRPr sz="3312"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defRPr>
            </a:pPr>
            <a:r>
              <a:t>任务目标：</a:t>
            </a:r>
          </a:p>
          <a:p>
            <a:pPr lvl="1" marL="817880" indent="-408940" defTabSz="537463">
              <a:spcBef>
                <a:spcPts val="3300"/>
              </a:spcBef>
              <a:buBlip>
                <a:blip r:embed="rId2"/>
              </a:buBlip>
              <a:defRPr sz="3312"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defRPr>
            </a:pPr>
            <a:r>
              <a:t>即时检查版本</a:t>
            </a:r>
          </a:p>
          <a:p>
            <a:pPr lvl="1" marL="817880" indent="-408940" defTabSz="537463">
              <a:spcBef>
                <a:spcPts val="3300"/>
              </a:spcBef>
              <a:buBlip>
                <a:blip r:embed="rId2"/>
              </a:buBlip>
              <a:defRPr sz="3312"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defRPr>
            </a:pPr>
            <a:r>
              <a:t>提高项目构建过程</a:t>
            </a:r>
          </a:p>
          <a:p>
            <a:pPr marL="408940" indent="-408940" defTabSz="537463">
              <a:spcBef>
                <a:spcPts val="3300"/>
              </a:spcBef>
              <a:buBlip>
                <a:blip r:embed="rId2"/>
              </a:buBlip>
              <a:defRPr sz="3312"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defRPr>
            </a:pPr>
            <a:r>
              <a:t>前置条件：</a:t>
            </a:r>
          </a:p>
          <a:p>
            <a:pPr lvl="1" marL="817880" indent="-408940" defTabSz="537463">
              <a:spcBef>
                <a:spcPts val="3300"/>
              </a:spcBef>
              <a:buBlip>
                <a:blip r:embed="rId2"/>
              </a:buBlip>
              <a:defRPr sz="3312"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defRPr>
            </a:pPr>
            <a:r>
              <a:t>逻辑和数据高度分离</a:t>
            </a:r>
          </a:p>
          <a:p>
            <a:pPr lvl="1" marL="817880" indent="-408940" defTabSz="537463">
              <a:spcBef>
                <a:spcPts val="3300"/>
              </a:spcBef>
              <a:buBlip>
                <a:blip r:embed="rId2"/>
              </a:buBlip>
              <a:defRPr sz="3312"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defRPr>
            </a:pPr>
            <a:r>
              <a:t>IC&amp;ID系统支持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用AssetBundle提高团队效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128"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defRPr>
            </a:lvl1pPr>
          </a:lstStyle>
          <a:p>
            <a:pPr/>
            <a:r>
              <a:t>用AssetBundle提高团队效率</a:t>
            </a:r>
          </a:p>
        </p:txBody>
      </p:sp>
      <p:sp>
        <p:nvSpPr>
          <p:cNvPr id="198" name="拆分项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拆分项目</a:t>
            </a:r>
          </a:p>
          <a:p>
            <a:pPr lvl="1">
              <a:buBlip>
                <a:blip r:embed="rId2"/>
              </a:buBlip>
            </a:pPr>
            <a:r>
              <a:t>Solution and project的形式组织工程</a:t>
            </a:r>
          </a:p>
          <a:p>
            <a:pPr>
              <a:buBlip>
                <a:blip r:embed="rId2"/>
              </a:buBlip>
            </a:pPr>
            <a:r>
              <a:t>IC&amp;ID持续构建</a:t>
            </a:r>
          </a:p>
          <a:p>
            <a:pPr>
              <a:buBlip>
                <a:blip r:embed="rId2"/>
              </a:buBlip>
            </a:pPr>
            <a:r>
              <a:t>代码，资源即时更新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Unity3D 从AssetBundle说起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Unity3D 从AssetBundle说起</a:t>
            </a:r>
          </a:p>
        </p:txBody>
      </p:sp>
      <p:sp>
        <p:nvSpPr>
          <p:cNvPr id="201" name="Unity 高川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Unity 高川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什么是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什么是AssetBundle</a:t>
            </a:r>
          </a:p>
        </p:txBody>
      </p:sp>
      <p:sp>
        <p:nvSpPr>
          <p:cNvPr id="125" name="Unity的资源管理模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Unity的资源管理模式</a:t>
            </a:r>
          </a:p>
          <a:p>
            <a:pPr>
              <a:buBlip>
                <a:blip r:embed="rId3"/>
              </a:buBlip>
            </a:pPr>
            <a:r>
              <a:t>本质是压缩的文件包</a:t>
            </a:r>
          </a:p>
          <a:p>
            <a:pPr>
              <a:buBlip>
                <a:blip r:embed="rId3"/>
              </a:buBlip>
            </a:pPr>
            <a:r>
              <a:t>文件并非原始文件，而是Unity内部格式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30" name="资源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</a:lstStyle>
          <a:p>
            <a:pPr/>
            <a:r>
              <a:t>资源管理</a:t>
            </a:r>
          </a:p>
          <a:p>
            <a:pPr lvl="1"/>
            <a:r>
              <a:t>避免极端管理方式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35" name="为什么我的AssetBundle…"/>
          <p:cNvSpPr/>
          <p:nvPr/>
        </p:nvSpPr>
        <p:spPr>
          <a:xfrm>
            <a:off x="827468" y="2139669"/>
            <a:ext cx="9799769" cy="2680263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/>
            </a:pPr>
            <a:r>
              <a:t>为什么我的AssetBundle</a:t>
            </a:r>
          </a:p>
          <a:p>
            <a:pPr>
              <a:defRPr sz="3600"/>
            </a:pPr>
            <a:r>
              <a:t>管理成本很高，</a:t>
            </a:r>
          </a:p>
          <a:p>
            <a:pPr>
              <a:defRPr sz="3600"/>
            </a:pPr>
            <a:r>
              <a:t>内存占用很高，</a:t>
            </a:r>
          </a:p>
          <a:p>
            <a:pPr>
              <a:defRPr sz="3600"/>
            </a:pPr>
            <a:r>
              <a:t>包大小不理想？</a:t>
            </a:r>
          </a:p>
        </p:txBody>
      </p:sp>
      <p:sp>
        <p:nvSpPr>
          <p:cNvPr id="136" name="你一共有多少AssetBundle？"/>
          <p:cNvSpPr/>
          <p:nvPr/>
        </p:nvSpPr>
        <p:spPr>
          <a:xfrm>
            <a:off x="2816918" y="6997419"/>
            <a:ext cx="5820868" cy="762001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你一共有多少AssetBundle？</a:t>
            </a:r>
          </a:p>
        </p:txBody>
      </p:sp>
      <p:sp>
        <p:nvSpPr>
          <p:cNvPr id="137" name="5000！！"/>
          <p:cNvSpPr/>
          <p:nvPr/>
        </p:nvSpPr>
        <p:spPr>
          <a:xfrm>
            <a:off x="3899923" y="5257800"/>
            <a:ext cx="3654858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/>
            </a:lvl1pPr>
          </a:lstStyle>
          <a:p>
            <a:pPr/>
            <a:r>
              <a:t>5000！！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  <p:bldP build="whole" bldLvl="1" animBg="1" rev="0" advAuto="0" spid="137" grpId="3"/>
      <p:bldP build="whole" bldLvl="1" animBg="1" rev="0" advAuto="0" spid="13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3761" y="1646363"/>
            <a:ext cx="6548578" cy="6460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42" name="资源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资源管理</a:t>
            </a:r>
          </a:p>
          <a:p>
            <a:pPr lvl="1">
              <a:buBlip>
                <a:blip r:embed="rId3"/>
              </a:buBlip>
            </a:pPr>
            <a:r>
              <a:t>避免极端管理方式</a:t>
            </a:r>
          </a:p>
          <a:p>
            <a:pPr lvl="2">
              <a:buBlip>
                <a:blip r:embed="rId3"/>
              </a:buBlip>
            </a:pPr>
            <a:r>
              <a:t>“方便热更新”，其实只是为了省事</a:t>
            </a:r>
          </a:p>
          <a:p>
            <a:pPr lvl="2">
              <a:buBlip>
                <a:blip r:embed="rId3"/>
              </a:buBlip>
            </a:pPr>
            <a:r>
              <a:t>“全都要更新”，其实只是拍脑袋</a:t>
            </a:r>
          </a:p>
          <a:p>
            <a:pPr lvl="2">
              <a:buBlip>
                <a:blip r:embed="rId3"/>
              </a:buBlip>
            </a:pPr>
            <a:r>
              <a:t>“AssetBundle不好用”，其实只是没用对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47" name="资源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资源管理</a:t>
            </a:r>
          </a:p>
          <a:p>
            <a:pPr lvl="1">
              <a:buBlip>
                <a:blip r:embed="rId2"/>
              </a:buBlip>
            </a:pPr>
            <a:r>
              <a:t>避免极端管理方式</a:t>
            </a:r>
          </a:p>
          <a:p>
            <a:pPr lvl="1">
              <a:buBlip>
                <a:blip r:embed="rId2"/>
              </a:buBlip>
            </a:pPr>
            <a:r>
              <a:t>按需分类打包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如何使用AssetBu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如何使用AssetBundle</a:t>
            </a:r>
          </a:p>
        </p:txBody>
      </p:sp>
      <p:sp>
        <p:nvSpPr>
          <p:cNvPr id="150" name="关卡分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关卡分类</a:t>
            </a:r>
          </a:p>
          <a:p>
            <a:pPr>
              <a:buBlip>
                <a:blip r:embed="rId3"/>
              </a:buBlip>
            </a:pPr>
            <a:r>
              <a:t>资源类型分类</a:t>
            </a:r>
          </a:p>
          <a:p>
            <a:pPr>
              <a:buBlip>
                <a:blip r:embed="rId3"/>
              </a:buBlip>
            </a:pPr>
            <a:r>
              <a:t>资源大小分类</a:t>
            </a:r>
          </a:p>
          <a:p>
            <a:pPr>
              <a:buBlip>
                <a:blip r:embed="rId3"/>
              </a:buBlip>
            </a:pPr>
            <a:r>
              <a:t>资源更新频度分类</a:t>
            </a:r>
          </a:p>
          <a:p>
            <a:pPr>
              <a:buBlip>
                <a:blip r:embed="rId3"/>
              </a:buBlip>
            </a:pPr>
            <a:r>
              <a:t>压缩比率分类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