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Gilroy Bold" charset="1" panose="00000800000000000000"/>
      <p:regular r:id="rId28"/>
    </p:embeddedFont>
    <p:embeddedFont>
      <p:font typeface="TT Rounds Condensed" charset="1" panose="02000506030000020003"/>
      <p:regular r:id="rId29"/>
    </p:embeddedFont>
    <p:embeddedFont>
      <p:font typeface="TT Interphases Bold" charset="1" panose="02000803060000020004"/>
      <p:regular r:id="rId30"/>
    </p:embeddedFont>
    <p:embeddedFont>
      <p:font typeface="Canva Sans" charset="1" panose="020B0503030501040103"/>
      <p:regular r:id="rId31"/>
    </p:embeddedFont>
    <p:embeddedFont>
      <p:font typeface="Canva Sans Bold" charset="1" panose="020B0803030501040103"/>
      <p:regular r:id="rId32"/>
    </p:embeddedFont>
    <p:embeddedFont>
      <p:font typeface="TT Rounds Condensed Bold" charset="1" panose="02000806030000020003"/>
      <p:regular r:id="rId33"/>
    </p:embeddedFont>
    <p:embeddedFont>
      <p:font typeface="Gilroy"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3" id="3"/>
          <p:cNvSpPr/>
          <p:nvPr/>
        </p:nvSpPr>
        <p:spPr>
          <a:xfrm flipH="false" flipV="false" rot="0">
            <a:off x="168729" y="928780"/>
            <a:ext cx="17950540" cy="8964546"/>
          </a:xfrm>
          <a:custGeom>
            <a:avLst/>
            <a:gdLst/>
            <a:ahLst/>
            <a:cxnLst/>
            <a:rect r="r" b="b" t="t" l="l"/>
            <a:pathLst>
              <a:path h="8964546" w="17950540">
                <a:moveTo>
                  <a:pt x="0" y="0"/>
                </a:moveTo>
                <a:lnTo>
                  <a:pt x="17950541" y="0"/>
                </a:lnTo>
                <a:lnTo>
                  <a:pt x="17950541" y="8964546"/>
                </a:lnTo>
                <a:lnTo>
                  <a:pt x="0" y="8964546"/>
                </a:lnTo>
                <a:lnTo>
                  <a:pt x="0" y="0"/>
                </a:lnTo>
                <a:close/>
              </a:path>
            </a:pathLst>
          </a:custGeom>
          <a:blipFill>
            <a:blip r:embed="rId3"/>
            <a:stretch>
              <a:fillRect l="-1879" t="0" r="0" b="-14694"/>
            </a:stretch>
          </a:blipFill>
        </p:spPr>
      </p:sp>
      <p:sp>
        <p:nvSpPr>
          <p:cNvPr name="TextBox 4" id="4"/>
          <p:cNvSpPr txBox="true"/>
          <p:nvPr/>
        </p:nvSpPr>
        <p:spPr>
          <a:xfrm rot="0">
            <a:off x="13413216" y="9569746"/>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5" id="5"/>
          <p:cNvSpPr txBox="true"/>
          <p:nvPr/>
        </p:nvSpPr>
        <p:spPr>
          <a:xfrm rot="0">
            <a:off x="17829582" y="9766584"/>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1</a:t>
            </a:r>
          </a:p>
        </p:txBody>
      </p:sp>
      <p:sp>
        <p:nvSpPr>
          <p:cNvPr name="TextBox 6" id="6"/>
          <p:cNvSpPr txBox="true"/>
          <p:nvPr/>
        </p:nvSpPr>
        <p:spPr>
          <a:xfrm rot="0">
            <a:off x="3596640" y="3782335"/>
            <a:ext cx="11475720" cy="916599"/>
          </a:xfrm>
          <a:prstGeom prst="rect">
            <a:avLst/>
          </a:prstGeom>
        </p:spPr>
        <p:txBody>
          <a:bodyPr anchor="t" rtlCol="false" tIns="0" lIns="0" bIns="0" rIns="0">
            <a:spAutoFit/>
          </a:bodyPr>
          <a:lstStyle/>
          <a:p>
            <a:pPr algn="ctr">
              <a:lnSpc>
                <a:spcPts val="6911"/>
              </a:lnSpc>
            </a:pPr>
            <a:r>
              <a:rPr lang="en-US" sz="6399" spc="59">
                <a:solidFill>
                  <a:srgbClr val="000000"/>
                </a:solidFill>
                <a:latin typeface="TT Interphases Bold"/>
                <a:ea typeface="TT Interphases Bold"/>
                <a:cs typeface="TT Interphases Bold"/>
                <a:sym typeface="TT Interphases Bold"/>
              </a:rPr>
              <a:t>SILICON CARBIDE</a:t>
            </a:r>
          </a:p>
        </p:txBody>
      </p:sp>
      <p:sp>
        <p:nvSpPr>
          <p:cNvPr name="TextBox 7" id="7"/>
          <p:cNvSpPr txBox="true"/>
          <p:nvPr/>
        </p:nvSpPr>
        <p:spPr>
          <a:xfrm rot="0">
            <a:off x="6881012" y="4830663"/>
            <a:ext cx="490697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 Comparative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360760" y="1295876"/>
            <a:ext cx="8155956" cy="7962424"/>
          </a:xfrm>
          <a:custGeom>
            <a:avLst/>
            <a:gdLst/>
            <a:ahLst/>
            <a:cxnLst/>
            <a:rect r="r" b="b" t="t" l="l"/>
            <a:pathLst>
              <a:path h="7962424" w="8155956">
                <a:moveTo>
                  <a:pt x="0" y="0"/>
                </a:moveTo>
                <a:lnTo>
                  <a:pt x="8155955" y="0"/>
                </a:lnTo>
                <a:lnTo>
                  <a:pt x="8155955" y="7962424"/>
                </a:lnTo>
                <a:lnTo>
                  <a:pt x="0" y="7962424"/>
                </a:lnTo>
                <a:lnTo>
                  <a:pt x="0" y="0"/>
                </a:lnTo>
                <a:close/>
              </a:path>
            </a:pathLst>
          </a:custGeom>
          <a:blipFill>
            <a:blip r:embed="rId3"/>
            <a:stretch>
              <a:fillRect l="0" t="0" r="0" b="0"/>
            </a:stretch>
          </a:blipFill>
        </p:spPr>
      </p:sp>
      <p:sp>
        <p:nvSpPr>
          <p:cNvPr name="Freeform 11" id="11"/>
          <p:cNvSpPr/>
          <p:nvPr/>
        </p:nvSpPr>
        <p:spPr>
          <a:xfrm flipH="false" flipV="false" rot="0">
            <a:off x="9312921" y="1295876"/>
            <a:ext cx="8617825" cy="7962424"/>
          </a:xfrm>
          <a:custGeom>
            <a:avLst/>
            <a:gdLst/>
            <a:ahLst/>
            <a:cxnLst/>
            <a:rect r="r" b="b" t="t" l="l"/>
            <a:pathLst>
              <a:path h="7962424" w="8617825">
                <a:moveTo>
                  <a:pt x="0" y="0"/>
                </a:moveTo>
                <a:lnTo>
                  <a:pt x="8617826" y="0"/>
                </a:lnTo>
                <a:lnTo>
                  <a:pt x="8617826" y="7962424"/>
                </a:lnTo>
                <a:lnTo>
                  <a:pt x="0" y="7962424"/>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Si-IGBTs</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2502388" y="1414709"/>
            <a:ext cx="13283224" cy="7457581"/>
          </a:xfrm>
          <a:custGeom>
            <a:avLst/>
            <a:gdLst/>
            <a:ahLst/>
            <a:cxnLst/>
            <a:rect r="r" b="b" t="t" l="l"/>
            <a:pathLst>
              <a:path h="7457581" w="13283224">
                <a:moveTo>
                  <a:pt x="0" y="0"/>
                </a:moveTo>
                <a:lnTo>
                  <a:pt x="13283224" y="0"/>
                </a:lnTo>
                <a:lnTo>
                  <a:pt x="13283224" y="7457582"/>
                </a:lnTo>
                <a:lnTo>
                  <a:pt x="0" y="7457582"/>
                </a:lnTo>
                <a:lnTo>
                  <a:pt x="0" y="0"/>
                </a:lnTo>
                <a:close/>
              </a:path>
            </a:pathLst>
          </a:custGeom>
          <a:blipFill>
            <a:blip r:embed="rId3"/>
            <a:stretch>
              <a:fillRect l="0" t="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Si-IGBTs vs Si-MOSFETs</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TextBox 9" id="9"/>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0" id="10"/>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Freeform 11" id="11"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TextBox 12" id="12"/>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Silicon Carbide Technology</a:t>
            </a:r>
          </a:p>
        </p:txBody>
      </p:sp>
      <p:sp>
        <p:nvSpPr>
          <p:cNvPr name="TextBox 13" id="13"/>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4" id="14"/>
          <p:cNvSpPr txBox="true"/>
          <p:nvPr/>
        </p:nvSpPr>
        <p:spPr>
          <a:xfrm rot="0">
            <a:off x="578305" y="1327929"/>
            <a:ext cx="17100981" cy="7874126"/>
          </a:xfrm>
          <a:prstGeom prst="rect">
            <a:avLst/>
          </a:prstGeom>
        </p:spPr>
        <p:txBody>
          <a:bodyPr anchor="t" rtlCol="false" tIns="0" lIns="0" bIns="0" rIns="0">
            <a:spAutoFit/>
          </a:bodyPr>
          <a:lstStyle/>
          <a:p>
            <a:pPr algn="just">
              <a:lnSpc>
                <a:spcPts val="2483"/>
              </a:lnSpc>
              <a:spcBef>
                <a:spcPct val="0"/>
              </a:spcBef>
            </a:pPr>
            <a:r>
              <a:rPr lang="en-US" sz="2299">
                <a:solidFill>
                  <a:srgbClr val="000000"/>
                </a:solidFill>
                <a:latin typeface="Gilroy Bold"/>
                <a:ea typeface="Gilroy Bold"/>
                <a:cs typeface="Gilroy Bold"/>
                <a:sym typeface="Gilroy Bold"/>
              </a:rPr>
              <a:t>Focus shifting towards Silicon Carbide</a:t>
            </a:r>
          </a:p>
          <a:p>
            <a:pPr algn="just">
              <a:lnSpc>
                <a:spcPts val="2483"/>
              </a:lnSpc>
              <a:spcBef>
                <a:spcPct val="0"/>
              </a:spcBef>
            </a:pPr>
          </a:p>
          <a:p>
            <a:pPr algn="just">
              <a:lnSpc>
                <a:spcPts val="2483"/>
              </a:lnSpc>
              <a:spcBef>
                <a:spcPct val="0"/>
              </a:spcBef>
            </a:pPr>
            <a:r>
              <a:rPr lang="en-US" sz="2299">
                <a:solidFill>
                  <a:srgbClr val="000000"/>
                </a:solidFill>
                <a:latin typeface="Gilroy"/>
                <a:ea typeface="Gilroy"/>
                <a:cs typeface="Gilroy"/>
                <a:sym typeface="Gilroy"/>
              </a:rPr>
              <a:t>The advancements in power electronics has led us towards opting of Silicon Carbide MOSFETs over traditional Silicon MOSFETs or IGBTs. The following is a comparison between SiC MOSFET and Si IGBT</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IGBTs are good in terms of Power Density and overall peak voltage and current values</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IGBTs are susceptible to Thermal Runaway leading to Malfunction and Failures</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SiC-MOSFETs improve their power density and performance aspects over traditional Si-MOSFETs, allowing them to perform equivalent or sometimes even better than IGBTs.</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SiC also have the advantages of higher rate of heat dissipation and improved switching efficiencies.</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Thermal systems can be downsized, allowing compact Power Modules with a lighter cooling systems.</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SiC MOSFETs inherit the higher switching frequencies, enabling precise motor position control and improved control efficiency.</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SiC allows for a unibody assembly of Motor-Controller-Inverter module, usually called as 3-in-1</a:t>
            </a:r>
          </a:p>
          <a:p>
            <a:pPr algn="just">
              <a:lnSpc>
                <a:spcPts val="2483"/>
              </a:lnSpc>
              <a:spcBef>
                <a:spcPct val="0"/>
              </a:spcBef>
            </a:pPr>
          </a:p>
          <a:p>
            <a:pPr algn="just" marL="496569" indent="-248284" lvl="1">
              <a:lnSpc>
                <a:spcPts val="2483"/>
              </a:lnSpc>
              <a:buFont typeface="Arial"/>
              <a:buChar char="•"/>
            </a:pPr>
            <a:r>
              <a:rPr lang="en-US" sz="2299">
                <a:solidFill>
                  <a:srgbClr val="000000"/>
                </a:solidFill>
                <a:latin typeface="Gilroy"/>
                <a:ea typeface="Gilroy"/>
                <a:cs typeface="Gilroy"/>
                <a:sym typeface="Gilroy"/>
              </a:rPr>
              <a:t>This reduces the amount of HV cables and their housings which are bulky and posses a potential safety concern over long duration of usage.</a:t>
            </a:r>
          </a:p>
          <a:p>
            <a:pPr algn="just">
              <a:lnSpc>
                <a:spcPts val="2483"/>
              </a:lnSpc>
              <a:spcBef>
                <a:spcPct val="0"/>
              </a:spcBef>
            </a:pPr>
          </a:p>
          <a:p>
            <a:pPr algn="ctr">
              <a:lnSpc>
                <a:spcPts val="2483"/>
              </a:lnSpc>
              <a:spcBef>
                <a:spcPct val="0"/>
              </a:spcBef>
            </a:pPr>
            <a:r>
              <a:rPr lang="en-US" sz="2299">
                <a:solidFill>
                  <a:srgbClr val="000000"/>
                </a:solidFill>
                <a:latin typeface="Gilroy Bold"/>
                <a:ea typeface="Gilroy Bold"/>
                <a:cs typeface="Gilroy Bold"/>
                <a:sym typeface="Gilroy Bold"/>
              </a:rPr>
              <a:t>Efficiency increases as temperature increases is the best possible scenario for the component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578305" y="1189046"/>
            <a:ext cx="11491486" cy="7908908"/>
          </a:xfrm>
          <a:custGeom>
            <a:avLst/>
            <a:gdLst/>
            <a:ahLst/>
            <a:cxnLst/>
            <a:rect r="r" b="b" t="t" l="l"/>
            <a:pathLst>
              <a:path h="7908908" w="11491486">
                <a:moveTo>
                  <a:pt x="0" y="0"/>
                </a:moveTo>
                <a:lnTo>
                  <a:pt x="11491486" y="0"/>
                </a:lnTo>
                <a:lnTo>
                  <a:pt x="11491486" y="7908908"/>
                </a:lnTo>
                <a:lnTo>
                  <a:pt x="0" y="7908908"/>
                </a:lnTo>
                <a:lnTo>
                  <a:pt x="0" y="0"/>
                </a:lnTo>
                <a:close/>
              </a:path>
            </a:pathLst>
          </a:custGeom>
          <a:blipFill>
            <a:blip r:embed="rId3"/>
            <a:stretch>
              <a:fillRect l="0" t="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Silicon Carbide Technology</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5" id="15"/>
          <p:cNvSpPr txBox="true"/>
          <p:nvPr/>
        </p:nvSpPr>
        <p:spPr>
          <a:xfrm rot="0">
            <a:off x="11611742" y="3727875"/>
            <a:ext cx="6319005" cy="318083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Simulation Parameters:</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Vcc=400V</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i0 = 7A</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Power Factor = 1</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Three Phase Modulation</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Junction Temperature = 150*C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624560" y="5343525"/>
            <a:ext cx="17038879" cy="3777612"/>
          </a:xfrm>
          <a:custGeom>
            <a:avLst/>
            <a:gdLst/>
            <a:ahLst/>
            <a:cxnLst/>
            <a:rect r="r" b="b" t="t" l="l"/>
            <a:pathLst>
              <a:path h="3777612" w="17038879">
                <a:moveTo>
                  <a:pt x="0" y="0"/>
                </a:moveTo>
                <a:lnTo>
                  <a:pt x="17038880" y="0"/>
                </a:lnTo>
                <a:lnTo>
                  <a:pt x="17038880" y="3777612"/>
                </a:lnTo>
                <a:lnTo>
                  <a:pt x="0" y="3777612"/>
                </a:lnTo>
                <a:lnTo>
                  <a:pt x="0" y="0"/>
                </a:lnTo>
                <a:close/>
              </a:path>
            </a:pathLst>
          </a:custGeom>
          <a:blipFill>
            <a:blip r:embed="rId3"/>
            <a:stretch>
              <a:fillRect l="0" t="0" r="0" b="0"/>
            </a:stretch>
          </a:blipFill>
        </p:spPr>
      </p:sp>
      <p:sp>
        <p:nvSpPr>
          <p:cNvPr name="Freeform 11" id="11"/>
          <p:cNvSpPr/>
          <p:nvPr/>
        </p:nvSpPr>
        <p:spPr>
          <a:xfrm flipH="false" flipV="false" rot="0">
            <a:off x="3114909" y="1085153"/>
            <a:ext cx="11517774" cy="4059652"/>
          </a:xfrm>
          <a:custGeom>
            <a:avLst/>
            <a:gdLst/>
            <a:ahLst/>
            <a:cxnLst/>
            <a:rect r="r" b="b" t="t" l="l"/>
            <a:pathLst>
              <a:path h="4059652" w="11517774">
                <a:moveTo>
                  <a:pt x="0" y="0"/>
                </a:moveTo>
                <a:lnTo>
                  <a:pt x="11517774" y="0"/>
                </a:lnTo>
                <a:lnTo>
                  <a:pt x="11517774" y="4059652"/>
                </a:lnTo>
                <a:lnTo>
                  <a:pt x="0" y="4059652"/>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Silicon Carbide Technology</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514351" y="1376511"/>
            <a:ext cx="8437710" cy="5446026"/>
          </a:xfrm>
          <a:custGeom>
            <a:avLst/>
            <a:gdLst/>
            <a:ahLst/>
            <a:cxnLst/>
            <a:rect r="r" b="b" t="t" l="l"/>
            <a:pathLst>
              <a:path h="5446026" w="8437710">
                <a:moveTo>
                  <a:pt x="0" y="0"/>
                </a:moveTo>
                <a:lnTo>
                  <a:pt x="8437709" y="0"/>
                </a:lnTo>
                <a:lnTo>
                  <a:pt x="8437709" y="5446026"/>
                </a:lnTo>
                <a:lnTo>
                  <a:pt x="0" y="5446026"/>
                </a:lnTo>
                <a:lnTo>
                  <a:pt x="0" y="0"/>
                </a:lnTo>
                <a:close/>
              </a:path>
            </a:pathLst>
          </a:custGeom>
          <a:blipFill>
            <a:blip r:embed="rId3"/>
            <a:stretch>
              <a:fillRect l="0" t="0" r="0" b="0"/>
            </a:stretch>
          </a:blipFill>
        </p:spPr>
      </p:sp>
      <p:sp>
        <p:nvSpPr>
          <p:cNvPr name="Freeform 11" id="11"/>
          <p:cNvSpPr/>
          <p:nvPr/>
        </p:nvSpPr>
        <p:spPr>
          <a:xfrm flipH="false" flipV="false" rot="0">
            <a:off x="8486179" y="4236386"/>
            <a:ext cx="9193107" cy="5172303"/>
          </a:xfrm>
          <a:custGeom>
            <a:avLst/>
            <a:gdLst/>
            <a:ahLst/>
            <a:cxnLst/>
            <a:rect r="r" b="b" t="t" l="l"/>
            <a:pathLst>
              <a:path h="5172303" w="9193107">
                <a:moveTo>
                  <a:pt x="0" y="0"/>
                </a:moveTo>
                <a:lnTo>
                  <a:pt x="9193107" y="0"/>
                </a:lnTo>
                <a:lnTo>
                  <a:pt x="9193107" y="5172302"/>
                </a:lnTo>
                <a:lnTo>
                  <a:pt x="0" y="5172302"/>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Gallium Nitride Technology</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6" id="16"/>
          <p:cNvSpPr txBox="true"/>
          <p:nvPr/>
        </p:nvSpPr>
        <p:spPr>
          <a:xfrm rot="0">
            <a:off x="9600225" y="1309836"/>
            <a:ext cx="7827601" cy="23806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Extreme switching frequencies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Higher efficiency than Si-MOSFET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Compact with higher thermal conductivity </a:t>
            </a:r>
          </a:p>
        </p:txBody>
      </p:sp>
      <p:sp>
        <p:nvSpPr>
          <p:cNvPr name="TextBox 17" id="17"/>
          <p:cNvSpPr txBox="true"/>
          <p:nvPr/>
        </p:nvSpPr>
        <p:spPr>
          <a:xfrm rot="0">
            <a:off x="0" y="6974715"/>
            <a:ext cx="8283112" cy="23806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Relatively more expensive than Si</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Suitable for CLLC, LLC Circuits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Fast Chargers and DC-DC Converters upto 25kW</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1387261" y="3987988"/>
            <a:ext cx="15513477" cy="5577251"/>
          </a:xfrm>
          <a:custGeom>
            <a:avLst/>
            <a:gdLst/>
            <a:ahLst/>
            <a:cxnLst/>
            <a:rect r="r" b="b" t="t" l="l"/>
            <a:pathLst>
              <a:path h="5577251" w="15513477">
                <a:moveTo>
                  <a:pt x="0" y="0"/>
                </a:moveTo>
                <a:lnTo>
                  <a:pt x="15513478" y="0"/>
                </a:lnTo>
                <a:lnTo>
                  <a:pt x="15513478" y="5577251"/>
                </a:lnTo>
                <a:lnTo>
                  <a:pt x="0" y="5577251"/>
                </a:lnTo>
                <a:lnTo>
                  <a:pt x="0" y="0"/>
                </a:lnTo>
                <a:close/>
              </a:path>
            </a:pathLst>
          </a:custGeom>
          <a:blipFill>
            <a:blip r:embed="rId3"/>
            <a:stretch>
              <a:fillRect l="0" t="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Gallium Nitride Technology</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5" id="15"/>
          <p:cNvSpPr txBox="true"/>
          <p:nvPr/>
        </p:nvSpPr>
        <p:spPr>
          <a:xfrm rot="0">
            <a:off x="1028700" y="971550"/>
            <a:ext cx="17259300" cy="1819909"/>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Canva Sans"/>
                <a:ea typeface="Canva Sans"/>
                <a:cs typeface="Canva Sans"/>
                <a:sym typeface="Canva Sans"/>
              </a:rPr>
              <a:t>IGBTs are inefficient when its in low power category.</a:t>
            </a:r>
          </a:p>
          <a:p>
            <a:pPr algn="l" marL="561344" indent="-280672" lvl="1">
              <a:lnSpc>
                <a:spcPts val="3640"/>
              </a:lnSpc>
              <a:buFont typeface="Arial"/>
              <a:buChar char="•"/>
            </a:pPr>
            <a:r>
              <a:rPr lang="en-US" sz="2600">
                <a:solidFill>
                  <a:srgbClr val="000000"/>
                </a:solidFill>
                <a:latin typeface="Canva Sans"/>
                <a:ea typeface="Canva Sans"/>
                <a:cs typeface="Canva Sans"/>
                <a:sym typeface="Canva Sans"/>
              </a:rPr>
              <a:t>IGBTs overtake GAN after a “X” kW figure</a:t>
            </a:r>
          </a:p>
          <a:p>
            <a:pPr algn="l" marL="561344" indent="-280672" lvl="1">
              <a:lnSpc>
                <a:spcPts val="3640"/>
              </a:lnSpc>
              <a:buFont typeface="Arial"/>
              <a:buChar char="•"/>
            </a:pPr>
            <a:r>
              <a:rPr lang="en-US" sz="2600">
                <a:solidFill>
                  <a:srgbClr val="000000"/>
                </a:solidFill>
                <a:latin typeface="Canva Sans"/>
                <a:ea typeface="Canva Sans"/>
                <a:cs typeface="Canva Sans"/>
                <a:sym typeface="Canva Sans"/>
              </a:rPr>
              <a:t>PCBs and Passenger Vehicles benefit from these features where low packaging volume and high efficiency is needed</a:t>
            </a:r>
          </a:p>
        </p:txBody>
      </p:sp>
      <p:sp>
        <p:nvSpPr>
          <p:cNvPr name="TextBox 16" id="16"/>
          <p:cNvSpPr txBox="true"/>
          <p:nvPr/>
        </p:nvSpPr>
        <p:spPr>
          <a:xfrm rot="0">
            <a:off x="514351" y="3169473"/>
            <a:ext cx="1705602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Reliability and Cost is the main issue which will be resolved in the upcoming years.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TextBox 10" id="10"/>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1" id="11"/>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2" id="12"/>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Gallium Nitride Technology</a:t>
            </a:r>
          </a:p>
        </p:txBody>
      </p:sp>
      <p:sp>
        <p:nvSpPr>
          <p:cNvPr name="TextBox 13" id="13"/>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4" id="14"/>
          <p:cNvSpPr txBox="true"/>
          <p:nvPr/>
        </p:nvSpPr>
        <p:spPr>
          <a:xfrm rot="0">
            <a:off x="304357" y="1346075"/>
            <a:ext cx="17679286" cy="7912225"/>
          </a:xfrm>
          <a:prstGeom prst="rect">
            <a:avLst/>
          </a:prstGeom>
        </p:spPr>
        <p:txBody>
          <a:bodyPr anchor="t" rtlCol="false" tIns="0" lIns="0" bIns="0" rIns="0">
            <a:spAutoFit/>
          </a:bodyPr>
          <a:lstStyle/>
          <a:p>
            <a:pPr algn="just">
              <a:lnSpc>
                <a:spcPts val="5183"/>
              </a:lnSpc>
              <a:spcBef>
                <a:spcPct val="0"/>
              </a:spcBef>
            </a:pPr>
            <a:r>
              <a:rPr lang="en-US" sz="4799">
                <a:solidFill>
                  <a:srgbClr val="000000"/>
                </a:solidFill>
                <a:latin typeface="Gilroy"/>
                <a:ea typeface="Gilroy"/>
                <a:cs typeface="Gilroy"/>
                <a:sym typeface="Gilroy"/>
              </a:rPr>
              <a:t>The CO2 footprint to manufacture and ship </a:t>
            </a:r>
            <a:r>
              <a:rPr lang="en-US" sz="4799">
                <a:solidFill>
                  <a:srgbClr val="23B781"/>
                </a:solidFill>
                <a:latin typeface="Gilroy Bold"/>
                <a:ea typeface="Gilroy Bold"/>
                <a:cs typeface="Gilroy Bold"/>
                <a:sym typeface="Gilroy Bold"/>
              </a:rPr>
              <a:t>GaN is up to 10x lower than silicon and reduces end application footprint by up to 30%</a:t>
            </a:r>
            <a:r>
              <a:rPr lang="en-US" sz="4799">
                <a:solidFill>
                  <a:srgbClr val="000000"/>
                </a:solidFill>
                <a:latin typeface="Gilroy"/>
                <a:ea typeface="Gilroy"/>
                <a:cs typeface="Gilroy"/>
                <a:sym typeface="Gilroy"/>
              </a:rPr>
              <a:t>.</a:t>
            </a:r>
          </a:p>
          <a:p>
            <a:pPr algn="just">
              <a:lnSpc>
                <a:spcPts val="5183"/>
              </a:lnSpc>
              <a:spcBef>
                <a:spcPct val="0"/>
              </a:spcBef>
            </a:pPr>
          </a:p>
          <a:p>
            <a:pPr algn="just">
              <a:lnSpc>
                <a:spcPts val="5183"/>
              </a:lnSpc>
              <a:spcBef>
                <a:spcPct val="0"/>
              </a:spcBef>
            </a:pPr>
            <a:r>
              <a:rPr lang="en-US" sz="4799">
                <a:solidFill>
                  <a:srgbClr val="000000"/>
                </a:solidFill>
                <a:latin typeface="Gilroy"/>
                <a:ea typeface="Gilroy"/>
                <a:cs typeface="Gilroy"/>
                <a:sym typeface="Gilroy"/>
              </a:rPr>
              <a:t>Improvements in the performance of electric vehicles (EVs) could accelerate worldwide EV adoption by three years and </a:t>
            </a:r>
            <a:r>
              <a:rPr lang="en-US" sz="4799">
                <a:solidFill>
                  <a:srgbClr val="23B781"/>
                </a:solidFill>
                <a:latin typeface="Gilroy Bold"/>
                <a:ea typeface="Gilroy Bold"/>
                <a:cs typeface="Gilroy Bold"/>
                <a:sym typeface="Gilroy Bold"/>
              </a:rPr>
              <a:t>save up to 20% of road-sector emissions by 2050</a:t>
            </a:r>
          </a:p>
          <a:p>
            <a:pPr algn="just">
              <a:lnSpc>
                <a:spcPts val="5183"/>
              </a:lnSpc>
              <a:spcBef>
                <a:spcPct val="0"/>
              </a:spcBef>
            </a:pPr>
          </a:p>
          <a:p>
            <a:pPr algn="ctr">
              <a:lnSpc>
                <a:spcPts val="5183"/>
              </a:lnSpc>
              <a:spcBef>
                <a:spcPct val="0"/>
              </a:spcBef>
            </a:pPr>
            <a:r>
              <a:rPr lang="en-US" sz="4799">
                <a:solidFill>
                  <a:srgbClr val="000000"/>
                </a:solidFill>
                <a:latin typeface="Gilroy"/>
                <a:ea typeface="Gilroy"/>
                <a:cs typeface="Gilroy"/>
                <a:sym typeface="Gilroy"/>
              </a:rPr>
              <a:t>Each GaN power IC shipped saves net </a:t>
            </a:r>
            <a:r>
              <a:rPr lang="en-US" sz="4799">
                <a:solidFill>
                  <a:srgbClr val="23B781"/>
                </a:solidFill>
                <a:latin typeface="Gilroy"/>
                <a:ea typeface="Gilroy"/>
                <a:cs typeface="Gilroy"/>
                <a:sym typeface="Gilroy"/>
              </a:rPr>
              <a:t>4 kg CO2</a:t>
            </a:r>
            <a:r>
              <a:rPr lang="en-US" sz="4799">
                <a:solidFill>
                  <a:srgbClr val="000000"/>
                </a:solidFill>
                <a:latin typeface="Gilroy"/>
                <a:ea typeface="Gilroy"/>
                <a:cs typeface="Gilroy"/>
                <a:sym typeface="Gilroy"/>
              </a:rPr>
              <a:t>,</a:t>
            </a:r>
          </a:p>
          <a:p>
            <a:pPr algn="ctr">
              <a:lnSpc>
                <a:spcPts val="5183"/>
              </a:lnSpc>
              <a:spcBef>
                <a:spcPct val="0"/>
              </a:spcBef>
            </a:pPr>
            <a:r>
              <a:rPr lang="en-US" sz="4799">
                <a:solidFill>
                  <a:srgbClr val="000000"/>
                </a:solidFill>
                <a:latin typeface="Gilroy"/>
                <a:ea typeface="Gilroy"/>
                <a:cs typeface="Gilroy"/>
                <a:sym typeface="Gilroy"/>
              </a:rPr>
              <a:t> </a:t>
            </a:r>
          </a:p>
          <a:p>
            <a:pPr algn="ctr">
              <a:lnSpc>
                <a:spcPts val="5183"/>
              </a:lnSpc>
              <a:spcBef>
                <a:spcPct val="0"/>
              </a:spcBef>
            </a:pPr>
            <a:r>
              <a:rPr lang="en-US" sz="4799">
                <a:solidFill>
                  <a:srgbClr val="000000"/>
                </a:solidFill>
                <a:latin typeface="Gilroy"/>
                <a:ea typeface="Gilroy"/>
                <a:cs typeface="Gilroy"/>
                <a:sym typeface="Gilroy"/>
              </a:rPr>
              <a:t>GaN offers the potential to address a reduction of </a:t>
            </a:r>
          </a:p>
          <a:p>
            <a:pPr algn="ctr">
              <a:lnSpc>
                <a:spcPts val="5183"/>
              </a:lnSpc>
              <a:spcBef>
                <a:spcPct val="0"/>
              </a:spcBef>
            </a:pPr>
            <a:r>
              <a:rPr lang="en-US" sz="4799">
                <a:solidFill>
                  <a:srgbClr val="23B781"/>
                </a:solidFill>
                <a:latin typeface="Gilroy"/>
                <a:ea typeface="Gilroy"/>
                <a:cs typeface="Gilroy"/>
                <a:sym typeface="Gilroy"/>
              </a:rPr>
              <a:t>2.6 Gtons CO2 /year by 2050</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161278" y="1698232"/>
            <a:ext cx="11346807" cy="5532274"/>
          </a:xfrm>
          <a:custGeom>
            <a:avLst/>
            <a:gdLst/>
            <a:ahLst/>
            <a:cxnLst/>
            <a:rect r="r" b="b" t="t" l="l"/>
            <a:pathLst>
              <a:path h="5532274" w="11346807">
                <a:moveTo>
                  <a:pt x="0" y="0"/>
                </a:moveTo>
                <a:lnTo>
                  <a:pt x="11346807" y="0"/>
                </a:lnTo>
                <a:lnTo>
                  <a:pt x="11346807" y="5532274"/>
                </a:lnTo>
                <a:lnTo>
                  <a:pt x="0" y="5532274"/>
                </a:lnTo>
                <a:lnTo>
                  <a:pt x="0" y="0"/>
                </a:lnTo>
                <a:close/>
              </a:path>
            </a:pathLst>
          </a:custGeom>
          <a:blipFill>
            <a:blip r:embed="rId3"/>
            <a:stretch>
              <a:fillRect l="0" t="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Comparison between Silicon and Silicon Carbide</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5" id="15"/>
          <p:cNvSpPr txBox="true"/>
          <p:nvPr/>
        </p:nvSpPr>
        <p:spPr>
          <a:xfrm rot="0">
            <a:off x="1968341" y="7913951"/>
            <a:ext cx="14351318" cy="1166492"/>
          </a:xfrm>
          <a:prstGeom prst="rect">
            <a:avLst/>
          </a:prstGeom>
        </p:spPr>
        <p:txBody>
          <a:bodyPr anchor="t" rtlCol="false" tIns="0" lIns="0" bIns="0" rIns="0">
            <a:spAutoFit/>
          </a:bodyPr>
          <a:lstStyle/>
          <a:p>
            <a:pPr algn="just">
              <a:lnSpc>
                <a:spcPts val="3023"/>
              </a:lnSpc>
              <a:spcBef>
                <a:spcPct val="0"/>
              </a:spcBef>
            </a:pPr>
            <a:r>
              <a:rPr lang="en-US" sz="2799">
                <a:solidFill>
                  <a:srgbClr val="000000"/>
                </a:solidFill>
                <a:latin typeface="Gilroy Bold"/>
                <a:ea typeface="Gilroy Bold"/>
                <a:cs typeface="Gilroy Bold"/>
                <a:sym typeface="Gilroy Bold"/>
              </a:rPr>
              <a:t>The much greater achievable switching frequency of the SiC MOSFET means that we can decrease the size of the overall system by over 20% compared to a Si IGBT based inverter.</a:t>
            </a:r>
          </a:p>
        </p:txBody>
      </p:sp>
      <p:sp>
        <p:nvSpPr>
          <p:cNvPr name="Freeform 16" id="16"/>
          <p:cNvSpPr/>
          <p:nvPr/>
        </p:nvSpPr>
        <p:spPr>
          <a:xfrm flipH="false" flipV="false" rot="0">
            <a:off x="11007763" y="2254699"/>
            <a:ext cx="7673662" cy="4271935"/>
          </a:xfrm>
          <a:custGeom>
            <a:avLst/>
            <a:gdLst/>
            <a:ahLst/>
            <a:cxnLst/>
            <a:rect r="r" b="b" t="t" l="l"/>
            <a:pathLst>
              <a:path h="4271935" w="7673662">
                <a:moveTo>
                  <a:pt x="0" y="0"/>
                </a:moveTo>
                <a:lnTo>
                  <a:pt x="7673662" y="0"/>
                </a:lnTo>
                <a:lnTo>
                  <a:pt x="7673662" y="4271936"/>
                </a:lnTo>
                <a:lnTo>
                  <a:pt x="0" y="4271936"/>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5723706" y="4595421"/>
            <a:ext cx="6840587" cy="5211876"/>
          </a:xfrm>
          <a:custGeom>
            <a:avLst/>
            <a:gdLst/>
            <a:ahLst/>
            <a:cxnLst/>
            <a:rect r="r" b="b" t="t" l="l"/>
            <a:pathLst>
              <a:path h="5211876" w="6840587">
                <a:moveTo>
                  <a:pt x="0" y="0"/>
                </a:moveTo>
                <a:lnTo>
                  <a:pt x="6840588" y="0"/>
                </a:lnTo>
                <a:lnTo>
                  <a:pt x="6840588" y="5211876"/>
                </a:lnTo>
                <a:lnTo>
                  <a:pt x="0" y="5211876"/>
                </a:lnTo>
                <a:lnTo>
                  <a:pt x="0" y="0"/>
                </a:lnTo>
                <a:close/>
              </a:path>
            </a:pathLst>
          </a:custGeom>
          <a:blipFill>
            <a:blip r:embed="rId3"/>
            <a:stretch>
              <a:fillRect l="0" t="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Benefits and Conclusions</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5" id="15"/>
          <p:cNvSpPr txBox="true"/>
          <p:nvPr/>
        </p:nvSpPr>
        <p:spPr>
          <a:xfrm rot="0">
            <a:off x="1160910" y="1536893"/>
            <a:ext cx="15966180" cy="2747009"/>
          </a:xfrm>
          <a:prstGeom prst="rect">
            <a:avLst/>
          </a:prstGeom>
        </p:spPr>
        <p:txBody>
          <a:bodyPr anchor="t" rtlCol="false" tIns="0" lIns="0" bIns="0" rIns="0">
            <a:spAutoFit/>
          </a:bodyPr>
          <a:lstStyle/>
          <a:p>
            <a:pPr algn="just">
              <a:lnSpc>
                <a:spcPts val="4319"/>
              </a:lnSpc>
              <a:spcBef>
                <a:spcPct val="0"/>
              </a:spcBef>
            </a:pPr>
            <a:r>
              <a:rPr lang="en-US" sz="3999">
                <a:solidFill>
                  <a:srgbClr val="000000"/>
                </a:solidFill>
                <a:latin typeface="Gilroy Bold"/>
                <a:ea typeface="Gilroy Bold"/>
                <a:cs typeface="Gilroy Bold"/>
                <a:sym typeface="Gilroy Bold"/>
              </a:rPr>
              <a:t>Better Efficiency —&gt; Higher Range per kWhr —&gt; Lower Cooling Circuit Volume and Components —&gt; Lower number of cells inside the pack —&gt; Lower the weight of battery pack —&gt; Lower the loads on chassis and support structures —&gt; Lower BIW weight and complexity —&gt; Lower R&amp;D cost —&gt; Lower Manufacturing Costs.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11797712" y="2566391"/>
            <a:ext cx="7139477" cy="5081999"/>
            <a:chOff x="0" y="0"/>
            <a:chExt cx="9519303" cy="6775998"/>
          </a:xfrm>
        </p:grpSpPr>
        <p:grpSp>
          <p:nvGrpSpPr>
            <p:cNvPr name="Group 4" id="4"/>
            <p:cNvGrpSpPr/>
            <p:nvPr/>
          </p:nvGrpSpPr>
          <p:grpSpPr>
            <a:xfrm rot="-1554996">
              <a:off x="540602" y="1338094"/>
              <a:ext cx="7066500" cy="4099810"/>
              <a:chOff x="0" y="0"/>
              <a:chExt cx="7066500" cy="4099810"/>
            </a:xfrm>
          </p:grpSpPr>
          <p:sp>
            <p:nvSpPr>
              <p:cNvPr name="Freeform 5" id="5"/>
              <p:cNvSpPr/>
              <p:nvPr/>
            </p:nvSpPr>
            <p:spPr>
              <a:xfrm flipH="false" flipV="false" rot="0">
                <a:off x="12700" y="12700"/>
                <a:ext cx="7041134" cy="4074414"/>
              </a:xfrm>
              <a:custGeom>
                <a:avLst/>
                <a:gdLst/>
                <a:ahLst/>
                <a:cxnLst/>
                <a:rect r="r" b="b" t="t" l="l"/>
                <a:pathLst>
                  <a:path h="4074414" w="7041134">
                    <a:moveTo>
                      <a:pt x="0" y="4074414"/>
                    </a:moveTo>
                    <a:lnTo>
                      <a:pt x="3520567" y="0"/>
                    </a:lnTo>
                    <a:lnTo>
                      <a:pt x="7041134" y="4074414"/>
                    </a:lnTo>
                    <a:close/>
                  </a:path>
                </a:pathLst>
              </a:custGeom>
              <a:solidFill>
                <a:srgbClr val="23B781"/>
              </a:solidFill>
            </p:spPr>
          </p:sp>
          <p:sp>
            <p:nvSpPr>
              <p:cNvPr name="Freeform 6" id="6"/>
              <p:cNvSpPr/>
              <p:nvPr/>
            </p:nvSpPr>
            <p:spPr>
              <a:xfrm flipH="false" flipV="false" rot="0">
                <a:off x="-889" y="0"/>
                <a:ext cx="7068312" cy="4099814"/>
              </a:xfrm>
              <a:custGeom>
                <a:avLst/>
                <a:gdLst/>
                <a:ahLst/>
                <a:cxnLst/>
                <a:rect r="r" b="b" t="t" l="l"/>
                <a:pathLst>
                  <a:path h="4099814" w="7068312">
                    <a:moveTo>
                      <a:pt x="3937" y="4078859"/>
                    </a:moveTo>
                    <a:lnTo>
                      <a:pt x="3524504" y="4445"/>
                    </a:lnTo>
                    <a:cubicBezTo>
                      <a:pt x="3526917" y="1651"/>
                      <a:pt x="3530473" y="0"/>
                      <a:pt x="3534156" y="0"/>
                    </a:cubicBezTo>
                    <a:cubicBezTo>
                      <a:pt x="3537839" y="0"/>
                      <a:pt x="3541395" y="1651"/>
                      <a:pt x="3543808" y="4445"/>
                    </a:cubicBezTo>
                    <a:lnTo>
                      <a:pt x="7064248" y="4078859"/>
                    </a:lnTo>
                    <a:cubicBezTo>
                      <a:pt x="7067550" y="4082669"/>
                      <a:pt x="7068312" y="4087876"/>
                      <a:pt x="7066153" y="4092448"/>
                    </a:cubicBezTo>
                    <a:cubicBezTo>
                      <a:pt x="7063994" y="4097020"/>
                      <a:pt x="7059549" y="4099814"/>
                      <a:pt x="7054596" y="4099814"/>
                    </a:cubicBezTo>
                    <a:lnTo>
                      <a:pt x="13589" y="4099814"/>
                    </a:lnTo>
                    <a:cubicBezTo>
                      <a:pt x="8636" y="4099814"/>
                      <a:pt x="4064" y="4096893"/>
                      <a:pt x="2032" y="4092448"/>
                    </a:cubicBezTo>
                    <a:cubicBezTo>
                      <a:pt x="0" y="4088003"/>
                      <a:pt x="762" y="4082669"/>
                      <a:pt x="3937" y="4078859"/>
                    </a:cubicBezTo>
                    <a:moveTo>
                      <a:pt x="23114" y="4095496"/>
                    </a:moveTo>
                    <a:lnTo>
                      <a:pt x="13589" y="4087114"/>
                    </a:lnTo>
                    <a:lnTo>
                      <a:pt x="13589" y="4074414"/>
                    </a:lnTo>
                    <a:lnTo>
                      <a:pt x="7054723" y="4074414"/>
                    </a:lnTo>
                    <a:lnTo>
                      <a:pt x="7054723" y="4087114"/>
                    </a:lnTo>
                    <a:lnTo>
                      <a:pt x="7045071" y="4095369"/>
                    </a:lnTo>
                    <a:lnTo>
                      <a:pt x="3524504" y="20955"/>
                    </a:lnTo>
                    <a:lnTo>
                      <a:pt x="3534156" y="12700"/>
                    </a:lnTo>
                    <a:lnTo>
                      <a:pt x="3543808" y="20955"/>
                    </a:lnTo>
                    <a:lnTo>
                      <a:pt x="23241" y="4095369"/>
                    </a:lnTo>
                    <a:close/>
                  </a:path>
                </a:pathLst>
              </a:custGeom>
              <a:solidFill>
                <a:srgbClr val="FFFFFF"/>
              </a:solidFill>
            </p:spPr>
          </p:sp>
        </p:grpSp>
        <p:grpSp>
          <p:nvGrpSpPr>
            <p:cNvPr name="Group 7" id="7"/>
            <p:cNvGrpSpPr/>
            <p:nvPr/>
          </p:nvGrpSpPr>
          <p:grpSpPr>
            <a:xfrm rot="1026011">
              <a:off x="1254461" y="1048596"/>
              <a:ext cx="7791954" cy="4387934"/>
              <a:chOff x="0" y="0"/>
              <a:chExt cx="7791954" cy="4387934"/>
            </a:xfrm>
          </p:grpSpPr>
          <p:sp>
            <p:nvSpPr>
              <p:cNvPr name="Freeform 8" id="8"/>
              <p:cNvSpPr/>
              <p:nvPr/>
            </p:nvSpPr>
            <p:spPr>
              <a:xfrm flipH="false" flipV="false" rot="0">
                <a:off x="-889" y="0"/>
                <a:ext cx="7793863" cy="4387850"/>
              </a:xfrm>
              <a:custGeom>
                <a:avLst/>
                <a:gdLst/>
                <a:ahLst/>
                <a:cxnLst/>
                <a:rect r="r" b="b" t="t" l="l"/>
                <a:pathLst>
                  <a:path h="4387850" w="7793863">
                    <a:moveTo>
                      <a:pt x="4064" y="4366768"/>
                    </a:moveTo>
                    <a:lnTo>
                      <a:pt x="3887343" y="4318"/>
                    </a:lnTo>
                    <a:cubicBezTo>
                      <a:pt x="3889756" y="1651"/>
                      <a:pt x="3893185" y="0"/>
                      <a:pt x="3896868" y="0"/>
                    </a:cubicBezTo>
                    <a:cubicBezTo>
                      <a:pt x="3900551" y="0"/>
                      <a:pt x="3903980" y="1524"/>
                      <a:pt x="3906393" y="4318"/>
                    </a:cubicBezTo>
                    <a:lnTo>
                      <a:pt x="7789672" y="4366768"/>
                    </a:lnTo>
                    <a:cubicBezTo>
                      <a:pt x="7792974" y="4370451"/>
                      <a:pt x="7793863" y="4375785"/>
                      <a:pt x="7791831" y="4380357"/>
                    </a:cubicBezTo>
                    <a:cubicBezTo>
                      <a:pt x="7789799" y="4384929"/>
                      <a:pt x="7785227" y="4387850"/>
                      <a:pt x="7780274" y="4387850"/>
                    </a:cubicBezTo>
                    <a:lnTo>
                      <a:pt x="13589" y="4387850"/>
                    </a:lnTo>
                    <a:cubicBezTo>
                      <a:pt x="8636" y="4387850"/>
                      <a:pt x="4064" y="4384929"/>
                      <a:pt x="2032" y="4380357"/>
                    </a:cubicBezTo>
                    <a:cubicBezTo>
                      <a:pt x="0" y="4375785"/>
                      <a:pt x="762" y="4370451"/>
                      <a:pt x="4191" y="4366768"/>
                    </a:cubicBezTo>
                    <a:moveTo>
                      <a:pt x="23114" y="4383659"/>
                    </a:moveTo>
                    <a:lnTo>
                      <a:pt x="13589" y="4375277"/>
                    </a:lnTo>
                    <a:lnTo>
                      <a:pt x="13589" y="4362577"/>
                    </a:lnTo>
                    <a:lnTo>
                      <a:pt x="7780147" y="4362577"/>
                    </a:lnTo>
                    <a:lnTo>
                      <a:pt x="7780147" y="4375277"/>
                    </a:lnTo>
                    <a:lnTo>
                      <a:pt x="7770622" y="4383659"/>
                    </a:lnTo>
                    <a:lnTo>
                      <a:pt x="3887343" y="21082"/>
                    </a:lnTo>
                    <a:lnTo>
                      <a:pt x="3896868" y="12700"/>
                    </a:lnTo>
                    <a:lnTo>
                      <a:pt x="3906393" y="21082"/>
                    </a:lnTo>
                    <a:lnTo>
                      <a:pt x="23114" y="4383659"/>
                    </a:lnTo>
                    <a:close/>
                  </a:path>
                </a:pathLst>
              </a:custGeom>
              <a:solidFill>
                <a:srgbClr val="00174E"/>
              </a:solidFill>
            </p:spPr>
          </p:sp>
        </p:grpSp>
      </p:grpSp>
      <p:sp>
        <p:nvSpPr>
          <p:cNvPr name="TextBox 9" id="9"/>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0" id="10"/>
          <p:cNvSpPr txBox="true"/>
          <p:nvPr/>
        </p:nvSpPr>
        <p:spPr>
          <a:xfrm rot="0">
            <a:off x="14844594" y="9611509"/>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Freeform 11" id="11"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TextBox 12" id="12"/>
          <p:cNvSpPr txBox="true"/>
          <p:nvPr/>
        </p:nvSpPr>
        <p:spPr>
          <a:xfrm rot="0">
            <a:off x="597351" y="537549"/>
            <a:ext cx="2976216" cy="887052"/>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Contents</a:t>
            </a:r>
          </a:p>
        </p:txBody>
      </p:sp>
      <p:sp>
        <p:nvSpPr>
          <p:cNvPr name="TextBox 13" id="13"/>
          <p:cNvSpPr txBox="true"/>
          <p:nvPr/>
        </p:nvSpPr>
        <p:spPr>
          <a:xfrm rot="0">
            <a:off x="307375" y="2775559"/>
            <a:ext cx="12103850" cy="5380989"/>
          </a:xfrm>
          <a:prstGeom prst="rect">
            <a:avLst/>
          </a:prstGeom>
        </p:spPr>
        <p:txBody>
          <a:bodyPr anchor="t" rtlCol="false" tIns="0" lIns="0" bIns="0" rIns="0">
            <a:spAutoFit/>
          </a:bodyPr>
          <a:lstStyle/>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 xEVs powertrain architectures</a:t>
            </a:r>
          </a:p>
          <a:p>
            <a:pPr algn="l">
              <a:lnSpc>
                <a:spcPts val="4759"/>
              </a:lnSpc>
            </a:pPr>
          </a:p>
          <a:p>
            <a:pPr algn="l">
              <a:lnSpc>
                <a:spcPts val="4759"/>
              </a:lnSpc>
            </a:pPr>
            <a:r>
              <a:rPr lang="en-US" sz="3399">
                <a:solidFill>
                  <a:srgbClr val="000000"/>
                </a:solidFill>
                <a:latin typeface="Canva Sans"/>
                <a:ea typeface="Canva Sans"/>
                <a:cs typeface="Canva Sans"/>
                <a:sym typeface="Canva Sans"/>
              </a:rPr>
              <a:t>   2. </a:t>
            </a:r>
            <a:r>
              <a:rPr lang="en-US" sz="3399">
                <a:solidFill>
                  <a:srgbClr val="000000"/>
                </a:solidFill>
                <a:latin typeface="Canva Sans"/>
                <a:ea typeface="Canva Sans"/>
                <a:cs typeface="Canva Sans"/>
                <a:sym typeface="Canva Sans"/>
              </a:rPr>
              <a:t> Power Electronics and its Importance</a:t>
            </a:r>
          </a:p>
          <a:p>
            <a:pPr algn="l">
              <a:lnSpc>
                <a:spcPts val="4759"/>
              </a:lnSpc>
            </a:pPr>
          </a:p>
          <a:p>
            <a:pPr algn="l">
              <a:lnSpc>
                <a:spcPts val="4759"/>
              </a:lnSpc>
            </a:pPr>
            <a:r>
              <a:rPr lang="en-US" sz="3399">
                <a:solidFill>
                  <a:srgbClr val="000000"/>
                </a:solidFill>
                <a:latin typeface="Canva Sans"/>
                <a:ea typeface="Canva Sans"/>
                <a:cs typeface="Canva Sans"/>
                <a:sym typeface="Canva Sans"/>
              </a:rPr>
              <a:t>   3. </a:t>
            </a:r>
            <a:r>
              <a:rPr lang="en-US" sz="3399">
                <a:solidFill>
                  <a:srgbClr val="000000"/>
                </a:solidFill>
                <a:latin typeface="Canva Sans"/>
                <a:ea typeface="Canva Sans"/>
                <a:cs typeface="Canva Sans"/>
                <a:sym typeface="Canva Sans"/>
              </a:rPr>
              <a:t> Si-IGBTs vs Si-MOSFETs</a:t>
            </a:r>
          </a:p>
          <a:p>
            <a:pPr algn="l">
              <a:lnSpc>
                <a:spcPts val="4759"/>
              </a:lnSpc>
            </a:pPr>
          </a:p>
          <a:p>
            <a:pPr algn="l">
              <a:lnSpc>
                <a:spcPts val="4759"/>
              </a:lnSpc>
            </a:pPr>
            <a:r>
              <a:rPr lang="en-US" sz="3399">
                <a:solidFill>
                  <a:srgbClr val="000000"/>
                </a:solidFill>
                <a:latin typeface="Canva Sans"/>
                <a:ea typeface="Canva Sans"/>
                <a:cs typeface="Canva Sans"/>
                <a:sym typeface="Canva Sans"/>
              </a:rPr>
              <a:t>   4. </a:t>
            </a:r>
            <a:r>
              <a:rPr lang="en-US" sz="3399">
                <a:solidFill>
                  <a:srgbClr val="000000"/>
                </a:solidFill>
                <a:latin typeface="Canva Sans"/>
                <a:ea typeface="Canva Sans"/>
                <a:cs typeface="Canva Sans"/>
                <a:sym typeface="Canva Sans"/>
              </a:rPr>
              <a:t> Need of shifting to Silicon Carbide based components</a:t>
            </a:r>
          </a:p>
          <a:p>
            <a:pPr algn="l">
              <a:lnSpc>
                <a:spcPts val="4759"/>
              </a:lnSpc>
            </a:pPr>
          </a:p>
          <a:p>
            <a:pPr algn="l">
              <a:lnSpc>
                <a:spcPts val="4759"/>
              </a:lnSpc>
            </a:pPr>
            <a:r>
              <a:rPr lang="en-US" sz="3399">
                <a:solidFill>
                  <a:srgbClr val="000000"/>
                </a:solidFill>
                <a:latin typeface="Canva Sans"/>
                <a:ea typeface="Canva Sans"/>
                <a:cs typeface="Canva Sans"/>
                <a:sym typeface="Canva Sans"/>
              </a:rPr>
              <a:t>   5. </a:t>
            </a:r>
            <a:r>
              <a:rPr lang="en-US" sz="3399">
                <a:solidFill>
                  <a:srgbClr val="000000"/>
                </a:solidFill>
                <a:latin typeface="Canva Sans"/>
                <a:ea typeface="Canva Sans"/>
                <a:cs typeface="Canva Sans"/>
                <a:sym typeface="Canva Sans"/>
              </a:rPr>
              <a:t> 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3882115" y="1258869"/>
            <a:ext cx="10523771" cy="4640691"/>
          </a:xfrm>
          <a:custGeom>
            <a:avLst/>
            <a:gdLst/>
            <a:ahLst/>
            <a:cxnLst/>
            <a:rect r="r" b="b" t="t" l="l"/>
            <a:pathLst>
              <a:path h="4640691" w="10523771">
                <a:moveTo>
                  <a:pt x="0" y="0"/>
                </a:moveTo>
                <a:lnTo>
                  <a:pt x="10523770" y="0"/>
                </a:lnTo>
                <a:lnTo>
                  <a:pt x="10523770" y="4640691"/>
                </a:lnTo>
                <a:lnTo>
                  <a:pt x="0" y="4640691"/>
                </a:lnTo>
                <a:lnTo>
                  <a:pt x="0" y="0"/>
                </a:lnTo>
                <a:close/>
              </a:path>
            </a:pathLst>
          </a:custGeom>
          <a:blipFill>
            <a:blip r:embed="rId3"/>
            <a:stretch>
              <a:fillRect l="0" t="0" r="0" b="0"/>
            </a:stretch>
          </a:blipFill>
        </p:spPr>
      </p:sp>
      <p:sp>
        <p:nvSpPr>
          <p:cNvPr name="Freeform 11" id="11"/>
          <p:cNvSpPr/>
          <p:nvPr/>
        </p:nvSpPr>
        <p:spPr>
          <a:xfrm flipH="false" flipV="false" rot="0">
            <a:off x="6664726" y="7376093"/>
            <a:ext cx="4958548" cy="2189146"/>
          </a:xfrm>
          <a:custGeom>
            <a:avLst/>
            <a:gdLst/>
            <a:ahLst/>
            <a:cxnLst/>
            <a:rect r="r" b="b" t="t" l="l"/>
            <a:pathLst>
              <a:path h="2189146" w="4958548">
                <a:moveTo>
                  <a:pt x="0" y="0"/>
                </a:moveTo>
                <a:lnTo>
                  <a:pt x="4958548" y="0"/>
                </a:lnTo>
                <a:lnTo>
                  <a:pt x="4958548" y="2189146"/>
                </a:lnTo>
                <a:lnTo>
                  <a:pt x="0" y="2189146"/>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Benefits and Conclusions</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6" id="16"/>
          <p:cNvSpPr txBox="true"/>
          <p:nvPr/>
        </p:nvSpPr>
        <p:spPr>
          <a:xfrm rot="0">
            <a:off x="210912" y="6291046"/>
            <a:ext cx="17866179" cy="806022"/>
          </a:xfrm>
          <a:prstGeom prst="rect">
            <a:avLst/>
          </a:prstGeom>
        </p:spPr>
        <p:txBody>
          <a:bodyPr anchor="t" rtlCol="false" tIns="0" lIns="0" bIns="0" rIns="0">
            <a:spAutoFit/>
          </a:bodyPr>
          <a:lstStyle/>
          <a:p>
            <a:pPr algn="ctr">
              <a:lnSpc>
                <a:spcPts val="3131"/>
              </a:lnSpc>
              <a:spcBef>
                <a:spcPct val="0"/>
              </a:spcBef>
            </a:pPr>
            <a:r>
              <a:rPr lang="en-US" sz="2899">
                <a:solidFill>
                  <a:srgbClr val="000000"/>
                </a:solidFill>
                <a:latin typeface="Gilroy Bold"/>
                <a:ea typeface="Gilroy Bold"/>
                <a:cs typeface="Gilroy Bold"/>
                <a:sym typeface="Gilroy Bold"/>
              </a:rPr>
              <a:t>With higher switching frequencies, we can reduce the filter component sizes. It will also help us reduce stray capacitances and inductances, thus making the response times better than previous.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971451" y="448310"/>
            <a:ext cx="23450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References</a:t>
            </a:r>
          </a:p>
        </p:txBody>
      </p:sp>
      <p:sp>
        <p:nvSpPr>
          <p:cNvPr name="TextBox 3" id="3"/>
          <p:cNvSpPr txBox="true"/>
          <p:nvPr/>
        </p:nvSpPr>
        <p:spPr>
          <a:xfrm rot="0">
            <a:off x="154402" y="1918971"/>
            <a:ext cx="18133598" cy="6391909"/>
          </a:xfrm>
          <a:prstGeom prst="rect">
            <a:avLst/>
          </a:prstGeom>
        </p:spPr>
        <p:txBody>
          <a:bodyPr anchor="t" rtlCol="false" tIns="0" lIns="0" bIns="0" rIns="0">
            <a:spAutoFit/>
          </a:bodyPr>
          <a:lstStyle/>
          <a:p>
            <a:pPr algn="l">
              <a:lnSpc>
                <a:spcPts val="3640"/>
              </a:lnSpc>
            </a:pPr>
            <a:r>
              <a:rPr lang="en-US" sz="2600">
                <a:solidFill>
                  <a:srgbClr val="000000"/>
                </a:solidFill>
                <a:latin typeface="Canva Sans"/>
                <a:ea typeface="Canva Sans"/>
                <a:cs typeface="Canva Sans"/>
                <a:sym typeface="Canva Sans"/>
              </a:rPr>
              <a:t>[1] https://toshiba.semicon-storage.com/info/application_note_en_20180726_AKX00061.pdf?did=13413</a:t>
            </a:r>
          </a:p>
          <a:p>
            <a:pPr algn="l">
              <a:lnSpc>
                <a:spcPts val="3640"/>
              </a:lnSpc>
            </a:pPr>
            <a:r>
              <a:rPr lang="en-US" sz="2600">
                <a:solidFill>
                  <a:srgbClr val="000000"/>
                </a:solidFill>
                <a:latin typeface="Canva Sans"/>
                <a:ea typeface="Canva Sans"/>
                <a:cs typeface="Canva Sans"/>
                <a:sym typeface="Canva Sans"/>
              </a:rPr>
              <a:t>[2] https://www.renesas.com/us/en/document/apn/usage-notes-paralleled-igbt</a:t>
            </a:r>
          </a:p>
          <a:p>
            <a:pPr algn="l">
              <a:lnSpc>
                <a:spcPts val="3640"/>
              </a:lnSpc>
            </a:pPr>
            <a:r>
              <a:rPr lang="en-US" sz="2600">
                <a:solidFill>
                  <a:srgbClr val="000000"/>
                </a:solidFill>
                <a:latin typeface="Canva Sans"/>
                <a:ea typeface="Canva Sans"/>
                <a:cs typeface="Canva Sans"/>
                <a:sym typeface="Canva Sans"/>
              </a:rPr>
              <a:t>[3] https://toshiba.semicon-storage.com/info/application_note_en_20200817_AKX00087.pdf?did=69799</a:t>
            </a:r>
          </a:p>
          <a:p>
            <a:pPr algn="l">
              <a:lnSpc>
                <a:spcPts val="3640"/>
              </a:lnSpc>
            </a:pPr>
            <a:r>
              <a:rPr lang="en-US" sz="2600">
                <a:solidFill>
                  <a:srgbClr val="000000"/>
                </a:solidFill>
                <a:latin typeface="Canva Sans"/>
                <a:ea typeface="Canva Sans"/>
                <a:cs typeface="Canva Sans"/>
                <a:sym typeface="Canva Sans"/>
              </a:rPr>
              <a:t>[4] https://www.engineering.com/story/si-sic-and-gan-for-power-devices-part-two-igbts-si-mosfets-super-junction-si-mosfets-and-sic-mosfets</a:t>
            </a:r>
          </a:p>
          <a:p>
            <a:pPr algn="l">
              <a:lnSpc>
                <a:spcPts val="3640"/>
              </a:lnSpc>
            </a:pPr>
            <a:r>
              <a:rPr lang="en-US" sz="2600">
                <a:solidFill>
                  <a:srgbClr val="000000"/>
                </a:solidFill>
                <a:latin typeface="Canva Sans"/>
                <a:ea typeface="Canva Sans"/>
                <a:cs typeface="Canva Sans"/>
                <a:sym typeface="Canva Sans"/>
              </a:rPr>
              <a:t>[5] https://www.powerelectronicsnews.com/3-pen-ebook-dec-21-gan-technology-challenges-and-future-perspectives/</a:t>
            </a:r>
          </a:p>
          <a:p>
            <a:pPr algn="l">
              <a:lnSpc>
                <a:spcPts val="3640"/>
              </a:lnSpc>
            </a:pPr>
            <a:r>
              <a:rPr lang="en-US" sz="2600">
                <a:solidFill>
                  <a:srgbClr val="000000"/>
                </a:solidFill>
                <a:latin typeface="Canva Sans"/>
                <a:ea typeface="Canva Sans"/>
                <a:cs typeface="Canva Sans"/>
                <a:sym typeface="Canva Sans"/>
              </a:rPr>
              <a:t>[6] https://navitassemi.com/sustainability-and-gan/</a:t>
            </a:r>
          </a:p>
          <a:p>
            <a:pPr algn="l">
              <a:lnSpc>
                <a:spcPts val="3640"/>
              </a:lnSpc>
            </a:pPr>
            <a:r>
              <a:rPr lang="en-US" sz="2600">
                <a:solidFill>
                  <a:srgbClr val="000000"/>
                </a:solidFill>
                <a:latin typeface="Canva Sans"/>
                <a:ea typeface="Canva Sans"/>
                <a:cs typeface="Canva Sans"/>
                <a:sym typeface="Canva Sans"/>
              </a:rPr>
              <a:t>[7] https://gansystems.com/newsroom/article/paralleled-gan-transistors-boost-converter-power-100kw/#:~:text=Paralleling%20GaN%20transistors%20increases%20the,those%20associated%20with%20interfacing%20circuits.</a:t>
            </a:r>
          </a:p>
          <a:p>
            <a:pPr algn="l">
              <a:lnSpc>
                <a:spcPts val="3640"/>
              </a:lnSpc>
            </a:pPr>
            <a:r>
              <a:rPr lang="en-US" sz="2600">
                <a:solidFill>
                  <a:srgbClr val="000000"/>
                </a:solidFill>
                <a:latin typeface="Canva Sans"/>
                <a:ea typeface="Canva Sans"/>
                <a:cs typeface="Canva Sans"/>
                <a:sym typeface="Canva Sans"/>
              </a:rPr>
              <a:t>[8] https://www.arrow.com/en/research-and-events/articles/silicon-carbide-and-gallium-nitride-compared</a:t>
            </a:r>
          </a:p>
          <a:p>
            <a:pPr algn="l">
              <a:lnSpc>
                <a:spcPts val="3640"/>
              </a:lnSpc>
            </a:pPr>
            <a:r>
              <a:rPr lang="en-US" sz="2600">
                <a:solidFill>
                  <a:srgbClr val="000000"/>
                </a:solidFill>
                <a:latin typeface="Canva Sans"/>
                <a:ea typeface="Canva Sans"/>
                <a:cs typeface="Canva Sans"/>
                <a:sym typeface="Canva Sans"/>
              </a:rPr>
              <a:t>[9] https://toshiba.semicon-storage.com/ap-en/semiconductor/product/mosfets/sic-mosfets/articles/loss-comparison-between-sic-mosfet-and-si-igbt.html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3" id="3" descr="Diagram  Description automatically generated"/>
          <p:cNvSpPr/>
          <p:nvPr/>
        </p:nvSpPr>
        <p:spPr>
          <a:xfrm flipH="false" flipV="false" rot="0">
            <a:off x="-19050" y="0"/>
            <a:ext cx="18337814" cy="10287000"/>
          </a:xfrm>
          <a:custGeom>
            <a:avLst/>
            <a:gdLst/>
            <a:ahLst/>
            <a:cxnLst/>
            <a:rect r="r" b="b" t="t" l="l"/>
            <a:pathLst>
              <a:path h="10287000" w="18337814">
                <a:moveTo>
                  <a:pt x="0" y="0"/>
                </a:moveTo>
                <a:lnTo>
                  <a:pt x="18337814" y="0"/>
                </a:lnTo>
                <a:lnTo>
                  <a:pt x="18337814" y="10287000"/>
                </a:lnTo>
                <a:lnTo>
                  <a:pt x="0" y="10287000"/>
                </a:lnTo>
                <a:lnTo>
                  <a:pt x="0" y="0"/>
                </a:lnTo>
                <a:close/>
              </a:path>
            </a:pathLst>
          </a:custGeom>
          <a:blipFill>
            <a:blip r:embed="rId3"/>
            <a:stretch>
              <a:fillRect l="-1375" t="-3125" r="-3806" b="-2343"/>
            </a:stretch>
          </a:blipFill>
        </p:spPr>
      </p:sp>
      <p:sp>
        <p:nvSpPr>
          <p:cNvPr name="TextBox 4" id="4"/>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5" id="5"/>
          <p:cNvSpPr txBox="true"/>
          <p:nvPr/>
        </p:nvSpPr>
        <p:spPr>
          <a:xfrm rot="0">
            <a:off x="6656862" y="9828831"/>
            <a:ext cx="8004852" cy="472083"/>
          </a:xfrm>
          <a:prstGeom prst="rect">
            <a:avLst/>
          </a:prstGeom>
        </p:spPr>
        <p:txBody>
          <a:bodyPr anchor="t" rtlCol="false" tIns="0" lIns="0" bIns="0" rIns="0">
            <a:spAutoFit/>
          </a:bodyPr>
          <a:lstStyle/>
          <a:p>
            <a:pPr algn="l">
              <a:lnSpc>
                <a:spcPts val="3240"/>
              </a:lnSpc>
            </a:pPr>
            <a:r>
              <a:rPr lang="en-US" sz="2700" spc="25">
                <a:solidFill>
                  <a:srgbClr val="1F497D"/>
                </a:solidFill>
                <a:latin typeface="TT Rounds Condensed Bold"/>
                <a:ea typeface="TT Rounds Condensed Bold"/>
                <a:cs typeface="TT Rounds Condensed Bold"/>
                <a:sym typeface="TT Rounds Condensed Bold"/>
              </a:rPr>
              <a:t>TACO Prestolite Electric Pvt Ltd</a:t>
            </a:r>
          </a:p>
        </p:txBody>
      </p:sp>
      <p:sp>
        <p:nvSpPr>
          <p:cNvPr name="TextBox 6" id="6"/>
          <p:cNvSpPr txBox="true"/>
          <p:nvPr/>
        </p:nvSpPr>
        <p:spPr>
          <a:xfrm rot="0">
            <a:off x="14844594" y="9671143"/>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Freeform 7" id="7"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TextBox 8" id="8"/>
          <p:cNvSpPr txBox="true"/>
          <p:nvPr/>
        </p:nvSpPr>
        <p:spPr>
          <a:xfrm rot="0">
            <a:off x="91440" y="3618104"/>
            <a:ext cx="18105120" cy="1820704"/>
          </a:xfrm>
          <a:prstGeom prst="rect">
            <a:avLst/>
          </a:prstGeom>
        </p:spPr>
        <p:txBody>
          <a:bodyPr anchor="t" rtlCol="false" tIns="0" lIns="0" bIns="0" rIns="0">
            <a:spAutoFit/>
          </a:bodyPr>
          <a:lstStyle/>
          <a:p>
            <a:pPr algn="ctr">
              <a:lnSpc>
                <a:spcPts val="7776"/>
              </a:lnSpc>
            </a:pPr>
            <a:r>
              <a:rPr lang="en-US" sz="7200">
                <a:solidFill>
                  <a:srgbClr val="000000"/>
                </a:solidFill>
                <a:latin typeface="Gilroy Bold"/>
                <a:ea typeface="Gilroy Bold"/>
                <a:cs typeface="Gilroy Bold"/>
                <a:sym typeface="Gilroy Bold"/>
              </a:rPr>
              <a:t>Thank You</a:t>
            </a:r>
          </a:p>
        </p:txBody>
      </p:sp>
      <p:sp>
        <p:nvSpPr>
          <p:cNvPr name="TextBox 9" id="9"/>
          <p:cNvSpPr txBox="true"/>
          <p:nvPr/>
        </p:nvSpPr>
        <p:spPr>
          <a:xfrm rot="0">
            <a:off x="17829582" y="9766584"/>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3486451" y="3430906"/>
            <a:ext cx="11315099" cy="6376391"/>
          </a:xfrm>
          <a:custGeom>
            <a:avLst/>
            <a:gdLst/>
            <a:ahLst/>
            <a:cxnLst/>
            <a:rect r="r" b="b" t="t" l="l"/>
            <a:pathLst>
              <a:path h="6376391" w="11315099">
                <a:moveTo>
                  <a:pt x="0" y="0"/>
                </a:moveTo>
                <a:lnTo>
                  <a:pt x="11315098" y="0"/>
                </a:lnTo>
                <a:lnTo>
                  <a:pt x="11315098" y="6376391"/>
                </a:lnTo>
                <a:lnTo>
                  <a:pt x="0" y="6376391"/>
                </a:lnTo>
                <a:lnTo>
                  <a:pt x="0" y="0"/>
                </a:lnTo>
                <a:close/>
              </a:path>
            </a:pathLst>
          </a:custGeom>
          <a:blipFill>
            <a:blip r:embed="rId3"/>
            <a:stretch>
              <a:fillRect l="0" t="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xEV Powertrain Architectures</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5" id="15"/>
          <p:cNvSpPr txBox="true"/>
          <p:nvPr/>
        </p:nvSpPr>
        <p:spPr>
          <a:xfrm rot="0">
            <a:off x="514351" y="1384514"/>
            <a:ext cx="16913476"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Switching devices are the most prominent electronic devices used to control the power flow in an Electrified Vehicle. These are used in Buck-Boost Convertor, DC-DC Converters, Choppers, Inverters and Rectifiers.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578305" y="2824504"/>
            <a:ext cx="7352910" cy="6433796"/>
          </a:xfrm>
          <a:custGeom>
            <a:avLst/>
            <a:gdLst/>
            <a:ahLst/>
            <a:cxnLst/>
            <a:rect r="r" b="b" t="t" l="l"/>
            <a:pathLst>
              <a:path h="6433796" w="7352910">
                <a:moveTo>
                  <a:pt x="0" y="0"/>
                </a:moveTo>
                <a:lnTo>
                  <a:pt x="7352911" y="0"/>
                </a:lnTo>
                <a:lnTo>
                  <a:pt x="7352911" y="6433796"/>
                </a:lnTo>
                <a:lnTo>
                  <a:pt x="0" y="6433796"/>
                </a:lnTo>
                <a:lnTo>
                  <a:pt x="0" y="0"/>
                </a:lnTo>
                <a:close/>
              </a:path>
            </a:pathLst>
          </a:custGeom>
          <a:blipFill>
            <a:blip r:embed="rId3"/>
            <a:stretch>
              <a:fillRect l="0" t="0" r="0" b="0"/>
            </a:stretch>
          </a:blipFill>
        </p:spPr>
      </p:sp>
      <p:sp>
        <p:nvSpPr>
          <p:cNvPr name="Freeform 11" id="11"/>
          <p:cNvSpPr/>
          <p:nvPr/>
        </p:nvSpPr>
        <p:spPr>
          <a:xfrm flipH="false" flipV="false" rot="0">
            <a:off x="9644834" y="2824504"/>
            <a:ext cx="7614466" cy="6433796"/>
          </a:xfrm>
          <a:custGeom>
            <a:avLst/>
            <a:gdLst/>
            <a:ahLst/>
            <a:cxnLst/>
            <a:rect r="r" b="b" t="t" l="l"/>
            <a:pathLst>
              <a:path h="6433796" w="7614466">
                <a:moveTo>
                  <a:pt x="0" y="0"/>
                </a:moveTo>
                <a:lnTo>
                  <a:pt x="7614466" y="0"/>
                </a:lnTo>
                <a:lnTo>
                  <a:pt x="7614466" y="6433796"/>
                </a:lnTo>
                <a:lnTo>
                  <a:pt x="0" y="6433796"/>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Power Electronics and its Importance</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6" id="16"/>
          <p:cNvSpPr txBox="true"/>
          <p:nvPr/>
        </p:nvSpPr>
        <p:spPr>
          <a:xfrm rot="0">
            <a:off x="514351" y="1610574"/>
            <a:ext cx="13740905" cy="870204"/>
          </a:xfrm>
          <a:prstGeom prst="rect">
            <a:avLst/>
          </a:prstGeom>
        </p:spPr>
        <p:txBody>
          <a:bodyPr anchor="t" rtlCol="false" tIns="0" lIns="0" bIns="0" rIns="0">
            <a:spAutoFit/>
          </a:bodyPr>
          <a:lstStyle/>
          <a:p>
            <a:pPr algn="l">
              <a:lnSpc>
                <a:spcPts val="2268"/>
              </a:lnSpc>
              <a:spcBef>
                <a:spcPct val="0"/>
              </a:spcBef>
            </a:pPr>
            <a:r>
              <a:rPr lang="en-US" sz="2100">
                <a:solidFill>
                  <a:srgbClr val="000000"/>
                </a:solidFill>
                <a:latin typeface="Gilroy Bold"/>
                <a:ea typeface="Gilroy Bold"/>
                <a:cs typeface="Gilroy Bold"/>
                <a:sym typeface="Gilroy Bold"/>
              </a:rPr>
              <a:t>- Full-Bridge Rectifier:</a:t>
            </a:r>
          </a:p>
          <a:p>
            <a:pPr algn="l">
              <a:lnSpc>
                <a:spcPts val="2268"/>
              </a:lnSpc>
              <a:spcBef>
                <a:spcPct val="0"/>
              </a:spcBef>
            </a:pPr>
            <a:r>
              <a:rPr lang="en-US" sz="2100">
                <a:solidFill>
                  <a:srgbClr val="000000"/>
                </a:solidFill>
                <a:latin typeface="Gilroy Bold"/>
                <a:ea typeface="Gilroy Bold"/>
                <a:cs typeface="Gilroy Bold"/>
                <a:sym typeface="Gilroy Bold"/>
              </a:rPr>
              <a:t>    </a:t>
            </a:r>
          </a:p>
          <a:p>
            <a:pPr algn="l">
              <a:lnSpc>
                <a:spcPts val="2268"/>
              </a:lnSpc>
              <a:spcBef>
                <a:spcPct val="0"/>
              </a:spcBef>
            </a:pPr>
            <a:r>
              <a:rPr lang="en-US" sz="2100">
                <a:solidFill>
                  <a:srgbClr val="000000"/>
                </a:solidFill>
                <a:latin typeface="Gilroy Bold"/>
                <a:ea typeface="Gilroy Bold"/>
                <a:cs typeface="Gilroy Bold"/>
                <a:sym typeface="Gilroy Bold"/>
              </a:rPr>
              <a:t>    The FBR is used to convert the AC charger input into DC voltage while charging the battery from the grid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11776166" y="717096"/>
            <a:ext cx="6154581" cy="9341304"/>
          </a:xfrm>
          <a:custGeom>
            <a:avLst/>
            <a:gdLst/>
            <a:ahLst/>
            <a:cxnLst/>
            <a:rect r="r" b="b" t="t" l="l"/>
            <a:pathLst>
              <a:path h="9341304" w="6154581">
                <a:moveTo>
                  <a:pt x="0" y="0"/>
                </a:moveTo>
                <a:lnTo>
                  <a:pt x="6154580" y="0"/>
                </a:lnTo>
                <a:lnTo>
                  <a:pt x="6154580" y="9341304"/>
                </a:lnTo>
                <a:lnTo>
                  <a:pt x="0" y="9341304"/>
                </a:lnTo>
                <a:lnTo>
                  <a:pt x="0" y="0"/>
                </a:lnTo>
                <a:close/>
              </a:path>
            </a:pathLst>
          </a:custGeom>
          <a:blipFill>
            <a:blip r:embed="rId3"/>
            <a:stretch>
              <a:fillRect l="0" t="0" r="0" b="-3483"/>
            </a:stretch>
          </a:blipFill>
        </p:spPr>
      </p:sp>
      <p:sp>
        <p:nvSpPr>
          <p:cNvPr name="Freeform 11" id="11"/>
          <p:cNvSpPr/>
          <p:nvPr/>
        </p:nvSpPr>
        <p:spPr>
          <a:xfrm flipH="false" flipV="false" rot="0">
            <a:off x="578305" y="3470309"/>
            <a:ext cx="9615157" cy="5056442"/>
          </a:xfrm>
          <a:custGeom>
            <a:avLst/>
            <a:gdLst/>
            <a:ahLst/>
            <a:cxnLst/>
            <a:rect r="r" b="b" t="t" l="l"/>
            <a:pathLst>
              <a:path h="5056442" w="9615157">
                <a:moveTo>
                  <a:pt x="0" y="0"/>
                </a:moveTo>
                <a:lnTo>
                  <a:pt x="9615158" y="0"/>
                </a:lnTo>
                <a:lnTo>
                  <a:pt x="9615158" y="5056441"/>
                </a:lnTo>
                <a:lnTo>
                  <a:pt x="0" y="5056441"/>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Power Electronics and its Importance</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6" id="16"/>
          <p:cNvSpPr txBox="true"/>
          <p:nvPr/>
        </p:nvSpPr>
        <p:spPr>
          <a:xfrm rot="0">
            <a:off x="578305" y="1552673"/>
            <a:ext cx="10061825" cy="1155954"/>
          </a:xfrm>
          <a:prstGeom prst="rect">
            <a:avLst/>
          </a:prstGeom>
        </p:spPr>
        <p:txBody>
          <a:bodyPr anchor="t" rtlCol="false" tIns="0" lIns="0" bIns="0" rIns="0">
            <a:spAutoFit/>
          </a:bodyPr>
          <a:lstStyle/>
          <a:p>
            <a:pPr algn="l">
              <a:lnSpc>
                <a:spcPts val="2268"/>
              </a:lnSpc>
              <a:spcBef>
                <a:spcPct val="0"/>
              </a:spcBef>
            </a:pPr>
            <a:r>
              <a:rPr lang="en-US" sz="2100">
                <a:solidFill>
                  <a:srgbClr val="000000"/>
                </a:solidFill>
                <a:latin typeface="Gilroy Bold"/>
                <a:ea typeface="Gilroy Bold"/>
                <a:cs typeface="Gilroy Bold"/>
                <a:sym typeface="Gilroy Bold"/>
              </a:rPr>
              <a:t>- 3-phase Inverter:</a:t>
            </a:r>
          </a:p>
          <a:p>
            <a:pPr algn="l">
              <a:lnSpc>
                <a:spcPts val="2268"/>
              </a:lnSpc>
              <a:spcBef>
                <a:spcPct val="0"/>
              </a:spcBef>
            </a:pPr>
            <a:r>
              <a:rPr lang="en-US" sz="2100">
                <a:solidFill>
                  <a:srgbClr val="000000"/>
                </a:solidFill>
                <a:latin typeface="Gilroy Bold"/>
                <a:ea typeface="Gilroy Bold"/>
                <a:cs typeface="Gilroy Bold"/>
                <a:sym typeface="Gilroy Bold"/>
              </a:rPr>
              <a:t>    </a:t>
            </a:r>
          </a:p>
          <a:p>
            <a:pPr algn="l">
              <a:lnSpc>
                <a:spcPts val="2268"/>
              </a:lnSpc>
              <a:spcBef>
                <a:spcPct val="0"/>
              </a:spcBef>
            </a:pPr>
            <a:r>
              <a:rPr lang="en-US" sz="2100">
                <a:solidFill>
                  <a:srgbClr val="000000"/>
                </a:solidFill>
                <a:latin typeface="Gilroy Bold"/>
                <a:ea typeface="Gilroy Bold"/>
                <a:cs typeface="Gilroy Bold"/>
                <a:sym typeface="Gilroy Bold"/>
              </a:rPr>
              <a:t>    The motors usually used utilize 3-phase AC signal. This allows them to attain higher efficiency and power outputs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817790" y="2516125"/>
            <a:ext cx="6084425" cy="6810407"/>
          </a:xfrm>
          <a:custGeom>
            <a:avLst/>
            <a:gdLst/>
            <a:ahLst/>
            <a:cxnLst/>
            <a:rect r="r" b="b" t="t" l="l"/>
            <a:pathLst>
              <a:path h="6810407" w="6084425">
                <a:moveTo>
                  <a:pt x="0" y="0"/>
                </a:moveTo>
                <a:lnTo>
                  <a:pt x="6084424" y="0"/>
                </a:lnTo>
                <a:lnTo>
                  <a:pt x="6084424" y="6810407"/>
                </a:lnTo>
                <a:lnTo>
                  <a:pt x="0" y="6810407"/>
                </a:lnTo>
                <a:lnTo>
                  <a:pt x="0" y="0"/>
                </a:lnTo>
                <a:close/>
              </a:path>
            </a:pathLst>
          </a:custGeom>
          <a:blipFill>
            <a:blip r:embed="rId3"/>
            <a:stretch>
              <a:fillRect l="0" t="0" r="0" b="0"/>
            </a:stretch>
          </a:blipFill>
        </p:spPr>
      </p:sp>
      <p:sp>
        <p:nvSpPr>
          <p:cNvPr name="Freeform 11" id="11"/>
          <p:cNvSpPr/>
          <p:nvPr/>
        </p:nvSpPr>
        <p:spPr>
          <a:xfrm flipH="false" flipV="false" rot="0">
            <a:off x="8366262" y="2554225"/>
            <a:ext cx="8725312" cy="2908437"/>
          </a:xfrm>
          <a:custGeom>
            <a:avLst/>
            <a:gdLst/>
            <a:ahLst/>
            <a:cxnLst/>
            <a:rect r="r" b="b" t="t" l="l"/>
            <a:pathLst>
              <a:path h="2908437" w="8725312">
                <a:moveTo>
                  <a:pt x="0" y="0"/>
                </a:moveTo>
                <a:lnTo>
                  <a:pt x="8725312" y="0"/>
                </a:lnTo>
                <a:lnTo>
                  <a:pt x="8725312" y="2908437"/>
                </a:lnTo>
                <a:lnTo>
                  <a:pt x="0" y="2908437"/>
                </a:lnTo>
                <a:lnTo>
                  <a:pt x="0" y="0"/>
                </a:lnTo>
                <a:close/>
              </a:path>
            </a:pathLst>
          </a:custGeom>
          <a:blipFill>
            <a:blip r:embed="rId4"/>
            <a:stretch>
              <a:fillRect l="0" t="0" r="0" b="0"/>
            </a:stretch>
          </a:blipFill>
        </p:spPr>
      </p:sp>
      <p:sp>
        <p:nvSpPr>
          <p:cNvPr name="Freeform 12" id="12"/>
          <p:cNvSpPr/>
          <p:nvPr/>
        </p:nvSpPr>
        <p:spPr>
          <a:xfrm flipH="false" flipV="false" rot="0">
            <a:off x="9763957" y="5589881"/>
            <a:ext cx="5929921" cy="3848140"/>
          </a:xfrm>
          <a:custGeom>
            <a:avLst/>
            <a:gdLst/>
            <a:ahLst/>
            <a:cxnLst/>
            <a:rect r="r" b="b" t="t" l="l"/>
            <a:pathLst>
              <a:path h="3848140" w="5929921">
                <a:moveTo>
                  <a:pt x="0" y="0"/>
                </a:moveTo>
                <a:lnTo>
                  <a:pt x="5929922" y="0"/>
                </a:lnTo>
                <a:lnTo>
                  <a:pt x="5929922" y="3848140"/>
                </a:lnTo>
                <a:lnTo>
                  <a:pt x="0" y="3848140"/>
                </a:lnTo>
                <a:lnTo>
                  <a:pt x="0" y="0"/>
                </a:lnTo>
                <a:close/>
              </a:path>
            </a:pathLst>
          </a:custGeom>
          <a:blipFill>
            <a:blip r:embed="rId5"/>
            <a:stretch>
              <a:fillRect l="0" t="0" r="0" b="0"/>
            </a:stretch>
          </a:blipFill>
        </p:spPr>
      </p:sp>
      <p:sp>
        <p:nvSpPr>
          <p:cNvPr name="TextBox 13" id="13"/>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4" id="14"/>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5" id="15"/>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Power Electronics and its Importance</a:t>
            </a:r>
          </a:p>
        </p:txBody>
      </p:sp>
      <p:sp>
        <p:nvSpPr>
          <p:cNvPr name="TextBox 16" id="16"/>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7" id="17"/>
          <p:cNvSpPr txBox="true"/>
          <p:nvPr/>
        </p:nvSpPr>
        <p:spPr>
          <a:xfrm rot="0">
            <a:off x="514351" y="1398271"/>
            <a:ext cx="15179528" cy="870204"/>
          </a:xfrm>
          <a:prstGeom prst="rect">
            <a:avLst/>
          </a:prstGeom>
        </p:spPr>
        <p:txBody>
          <a:bodyPr anchor="t" rtlCol="false" tIns="0" lIns="0" bIns="0" rIns="0">
            <a:spAutoFit/>
          </a:bodyPr>
          <a:lstStyle/>
          <a:p>
            <a:pPr algn="l">
              <a:lnSpc>
                <a:spcPts val="2268"/>
              </a:lnSpc>
              <a:spcBef>
                <a:spcPct val="0"/>
              </a:spcBef>
            </a:pPr>
            <a:r>
              <a:rPr lang="en-US" sz="2100">
                <a:solidFill>
                  <a:srgbClr val="000000"/>
                </a:solidFill>
                <a:latin typeface="Gilroy Bold"/>
                <a:ea typeface="Gilroy Bold"/>
                <a:cs typeface="Gilroy Bold"/>
                <a:sym typeface="Gilroy Bold"/>
              </a:rPr>
              <a:t>- DC-DC Converter:</a:t>
            </a:r>
          </a:p>
          <a:p>
            <a:pPr algn="l">
              <a:lnSpc>
                <a:spcPts val="2268"/>
              </a:lnSpc>
              <a:spcBef>
                <a:spcPct val="0"/>
              </a:spcBef>
            </a:pPr>
            <a:r>
              <a:rPr lang="en-US" sz="2100">
                <a:solidFill>
                  <a:srgbClr val="000000"/>
                </a:solidFill>
                <a:latin typeface="Gilroy Bold"/>
                <a:ea typeface="Gilroy Bold"/>
                <a:cs typeface="Gilroy Bold"/>
                <a:sym typeface="Gilroy Bold"/>
              </a:rPr>
              <a:t>    </a:t>
            </a:r>
          </a:p>
          <a:p>
            <a:pPr algn="l">
              <a:lnSpc>
                <a:spcPts val="2268"/>
              </a:lnSpc>
              <a:spcBef>
                <a:spcPct val="0"/>
              </a:spcBef>
            </a:pPr>
            <a:r>
              <a:rPr lang="en-US" sz="2100">
                <a:solidFill>
                  <a:srgbClr val="000000"/>
                </a:solidFill>
                <a:latin typeface="Gilroy Bold"/>
                <a:ea typeface="Gilroy Bold"/>
                <a:cs typeface="Gilroy Bold"/>
                <a:sym typeface="Gilroy Bold"/>
              </a:rPr>
              <a:t>    The LV system of the vehicle uses 5V-12V and in a special case uses 48V (Tesla Cybertruck)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TextBox 10" id="10"/>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1" id="11"/>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2" id="12"/>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Types of Switching Devices</a:t>
            </a:r>
          </a:p>
        </p:txBody>
      </p:sp>
      <p:sp>
        <p:nvSpPr>
          <p:cNvPr name="TextBox 13" id="13"/>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4" id="14"/>
          <p:cNvSpPr txBox="true"/>
          <p:nvPr/>
        </p:nvSpPr>
        <p:spPr>
          <a:xfrm rot="0">
            <a:off x="219940" y="1559701"/>
            <a:ext cx="17848120" cy="29806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These switching devices help improve efficiency and performance of an EV by modulating the power flowing into the motor via various optimization techniques and control algorithms.</a:t>
            </a:r>
          </a:p>
          <a:p>
            <a:pPr algn="just">
              <a:lnSpc>
                <a:spcPts val="4759"/>
              </a:lnSpc>
            </a:pPr>
            <a:r>
              <a:rPr lang="en-US" sz="3399">
                <a:solidFill>
                  <a:srgbClr val="000000"/>
                </a:solidFill>
                <a:latin typeface="Canva Sans"/>
                <a:ea typeface="Canva Sans"/>
                <a:cs typeface="Canva Sans"/>
                <a:sym typeface="Canva Sans"/>
              </a:rPr>
              <a:t>To achieve higher overall vehicle efficiency, the individual efficiencies of the converters play a major role and will help achieve lower GHG emissions.</a:t>
            </a:r>
          </a:p>
        </p:txBody>
      </p:sp>
      <p:sp>
        <p:nvSpPr>
          <p:cNvPr name="TextBox 15" id="15"/>
          <p:cNvSpPr txBox="true"/>
          <p:nvPr/>
        </p:nvSpPr>
        <p:spPr>
          <a:xfrm rot="0">
            <a:off x="1608772" y="5582544"/>
            <a:ext cx="15052400" cy="2697427"/>
          </a:xfrm>
          <a:prstGeom prst="rect">
            <a:avLst/>
          </a:prstGeom>
        </p:spPr>
        <p:txBody>
          <a:bodyPr anchor="t" rtlCol="false" tIns="0" lIns="0" bIns="0" rIns="0">
            <a:spAutoFit/>
          </a:bodyPr>
          <a:lstStyle/>
          <a:p>
            <a:pPr algn="ctr">
              <a:lnSpc>
                <a:spcPts val="4211"/>
              </a:lnSpc>
              <a:spcBef>
                <a:spcPct val="0"/>
              </a:spcBef>
            </a:pPr>
            <a:r>
              <a:rPr lang="en-US" sz="3899">
                <a:solidFill>
                  <a:srgbClr val="000000"/>
                </a:solidFill>
                <a:latin typeface="Gilroy Bold"/>
                <a:ea typeface="Gilroy Bold"/>
                <a:cs typeface="Gilroy Bold"/>
                <a:sym typeface="Gilroy Bold"/>
              </a:rPr>
              <a:t>The present switching devices are made from Silicon compounds:</a:t>
            </a:r>
          </a:p>
          <a:p>
            <a:pPr algn="ctr">
              <a:lnSpc>
                <a:spcPts val="4211"/>
              </a:lnSpc>
              <a:spcBef>
                <a:spcPct val="0"/>
              </a:spcBef>
            </a:pPr>
          </a:p>
          <a:p>
            <a:pPr algn="ctr">
              <a:lnSpc>
                <a:spcPts val="4211"/>
              </a:lnSpc>
              <a:spcBef>
                <a:spcPct val="0"/>
              </a:spcBef>
            </a:pPr>
            <a:r>
              <a:rPr lang="en-US" sz="3899">
                <a:solidFill>
                  <a:srgbClr val="000000"/>
                </a:solidFill>
                <a:latin typeface="Gilroy Bold"/>
                <a:ea typeface="Gilroy Bold"/>
                <a:cs typeface="Gilroy Bold"/>
                <a:sym typeface="Gilroy Bold"/>
              </a:rPr>
              <a:t>1. MOSFET: Metal Oxide Semiconductor Field Effect Transistor</a:t>
            </a:r>
          </a:p>
          <a:p>
            <a:pPr algn="ctr">
              <a:lnSpc>
                <a:spcPts val="4211"/>
              </a:lnSpc>
              <a:spcBef>
                <a:spcPct val="0"/>
              </a:spcBef>
            </a:pPr>
          </a:p>
          <a:p>
            <a:pPr algn="ctr">
              <a:lnSpc>
                <a:spcPts val="4211"/>
              </a:lnSpc>
              <a:spcBef>
                <a:spcPct val="0"/>
              </a:spcBef>
            </a:pPr>
            <a:r>
              <a:rPr lang="en-US" sz="3899">
                <a:solidFill>
                  <a:srgbClr val="000000"/>
                </a:solidFill>
                <a:latin typeface="Gilroy Bold"/>
                <a:ea typeface="Gilroy Bold"/>
                <a:cs typeface="Gilroy Bold"/>
                <a:sym typeface="Gilroy Bold"/>
              </a:rPr>
              <a:t>2. IGBT: Insulated Gate Bipolar Transistor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3008336" y="886433"/>
            <a:ext cx="12271328" cy="8861601"/>
          </a:xfrm>
          <a:custGeom>
            <a:avLst/>
            <a:gdLst/>
            <a:ahLst/>
            <a:cxnLst/>
            <a:rect r="r" b="b" t="t" l="l"/>
            <a:pathLst>
              <a:path h="8861601" w="12271328">
                <a:moveTo>
                  <a:pt x="0" y="0"/>
                </a:moveTo>
                <a:lnTo>
                  <a:pt x="12271328" y="0"/>
                </a:lnTo>
                <a:lnTo>
                  <a:pt x="12271328" y="8861601"/>
                </a:lnTo>
                <a:lnTo>
                  <a:pt x="0" y="8861601"/>
                </a:lnTo>
                <a:lnTo>
                  <a:pt x="0" y="0"/>
                </a:lnTo>
                <a:close/>
              </a:path>
            </a:pathLst>
          </a:custGeom>
          <a:blipFill>
            <a:blip r:embed="rId3"/>
            <a:stretch>
              <a:fillRect l="0" t="-19400" r="0" b="0"/>
            </a:stretch>
          </a:blipFill>
        </p:spPr>
      </p:sp>
      <p:sp>
        <p:nvSpPr>
          <p:cNvPr name="TextBox 11" id="11"/>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2" id="12"/>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3" id="13"/>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IGBTs vs MOSFETs</a:t>
            </a:r>
          </a:p>
        </p:txBody>
      </p:sp>
      <p:sp>
        <p:nvSpPr>
          <p:cNvPr name="TextBox 14" id="14"/>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grpSp>
        <p:nvGrpSpPr>
          <p:cNvPr name="Group 3" id="3"/>
          <p:cNvGrpSpPr/>
          <p:nvPr/>
        </p:nvGrpSpPr>
        <p:grpSpPr>
          <a:xfrm rot="0">
            <a:off x="578306" y="193346"/>
            <a:ext cx="606878" cy="752350"/>
            <a:chOff x="0" y="0"/>
            <a:chExt cx="809170" cy="1003134"/>
          </a:xfrm>
        </p:grpSpPr>
        <p:sp>
          <p:nvSpPr>
            <p:cNvPr name="Freeform 4" id="4"/>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23B781"/>
            </a:solidFill>
          </p:spPr>
        </p:sp>
        <p:sp>
          <p:nvSpPr>
            <p:cNvPr name="Freeform 5" id="5"/>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23B781"/>
            </a:solidFill>
          </p:spPr>
        </p:sp>
      </p:grpSp>
      <p:grpSp>
        <p:nvGrpSpPr>
          <p:cNvPr name="Group 6" id="6"/>
          <p:cNvGrpSpPr/>
          <p:nvPr/>
        </p:nvGrpSpPr>
        <p:grpSpPr>
          <a:xfrm rot="0">
            <a:off x="210912" y="193346"/>
            <a:ext cx="606878" cy="752350"/>
            <a:chOff x="0" y="0"/>
            <a:chExt cx="809170" cy="1003134"/>
          </a:xfrm>
        </p:grpSpPr>
        <p:sp>
          <p:nvSpPr>
            <p:cNvPr name="Freeform 7" id="7"/>
            <p:cNvSpPr/>
            <p:nvPr/>
          </p:nvSpPr>
          <p:spPr>
            <a:xfrm flipH="false" flipV="false" rot="0">
              <a:off x="12700" y="12700"/>
              <a:ext cx="783717" cy="977773"/>
            </a:xfrm>
            <a:custGeom>
              <a:avLst/>
              <a:gdLst/>
              <a:ahLst/>
              <a:cxnLst/>
              <a:rect r="r" b="b" t="t" l="l"/>
              <a:pathLst>
                <a:path h="977773" w="783717">
                  <a:moveTo>
                    <a:pt x="0" y="0"/>
                  </a:moveTo>
                  <a:lnTo>
                    <a:pt x="351155" y="0"/>
                  </a:lnTo>
                  <a:lnTo>
                    <a:pt x="783717" y="488823"/>
                  </a:lnTo>
                  <a:lnTo>
                    <a:pt x="351155" y="977773"/>
                  </a:lnTo>
                  <a:lnTo>
                    <a:pt x="0" y="977773"/>
                  </a:lnTo>
                  <a:lnTo>
                    <a:pt x="432562" y="488823"/>
                  </a:lnTo>
                  <a:close/>
                </a:path>
              </a:pathLst>
            </a:custGeom>
            <a:solidFill>
              <a:srgbClr val="00174E"/>
            </a:solidFill>
          </p:spPr>
        </p:sp>
        <p:sp>
          <p:nvSpPr>
            <p:cNvPr name="Freeform 8" id="8"/>
            <p:cNvSpPr/>
            <p:nvPr/>
          </p:nvSpPr>
          <p:spPr>
            <a:xfrm flipH="false" flipV="false" rot="0">
              <a:off x="-889" y="0"/>
              <a:ext cx="811022" cy="1003173"/>
            </a:xfrm>
            <a:custGeom>
              <a:avLst/>
              <a:gdLst/>
              <a:ahLst/>
              <a:cxnLst/>
              <a:rect r="r" b="b" t="t" l="l"/>
              <a:pathLst>
                <a:path h="1003173" w="811022">
                  <a:moveTo>
                    <a:pt x="13589" y="0"/>
                  </a:moveTo>
                  <a:lnTo>
                    <a:pt x="364744" y="0"/>
                  </a:lnTo>
                  <a:cubicBezTo>
                    <a:pt x="368427" y="0"/>
                    <a:pt x="371856" y="1524"/>
                    <a:pt x="374269" y="4318"/>
                  </a:cubicBezTo>
                  <a:lnTo>
                    <a:pt x="806831" y="493141"/>
                  </a:lnTo>
                  <a:cubicBezTo>
                    <a:pt x="811022" y="497967"/>
                    <a:pt x="811022" y="505206"/>
                    <a:pt x="806831" y="510032"/>
                  </a:cubicBezTo>
                  <a:lnTo>
                    <a:pt x="374269" y="998855"/>
                  </a:lnTo>
                  <a:cubicBezTo>
                    <a:pt x="371856" y="1001522"/>
                    <a:pt x="368427" y="1003173"/>
                    <a:pt x="364744" y="1003173"/>
                  </a:cubicBezTo>
                  <a:lnTo>
                    <a:pt x="13589" y="1003173"/>
                  </a:lnTo>
                  <a:cubicBezTo>
                    <a:pt x="8636" y="1003173"/>
                    <a:pt x="4064" y="1000252"/>
                    <a:pt x="2032" y="995680"/>
                  </a:cubicBezTo>
                  <a:cubicBezTo>
                    <a:pt x="0" y="991108"/>
                    <a:pt x="762" y="985774"/>
                    <a:pt x="4064" y="982091"/>
                  </a:cubicBezTo>
                  <a:lnTo>
                    <a:pt x="436626" y="493141"/>
                  </a:lnTo>
                  <a:lnTo>
                    <a:pt x="446151" y="501523"/>
                  </a:lnTo>
                  <a:lnTo>
                    <a:pt x="436626" y="509905"/>
                  </a:lnTo>
                  <a:lnTo>
                    <a:pt x="4064" y="21082"/>
                  </a:lnTo>
                  <a:cubicBezTo>
                    <a:pt x="762" y="17399"/>
                    <a:pt x="0" y="12065"/>
                    <a:pt x="2032" y="7493"/>
                  </a:cubicBezTo>
                  <a:cubicBezTo>
                    <a:pt x="4064" y="2921"/>
                    <a:pt x="8636" y="0"/>
                    <a:pt x="13589" y="0"/>
                  </a:cubicBezTo>
                  <a:moveTo>
                    <a:pt x="13589" y="25400"/>
                  </a:moveTo>
                  <a:lnTo>
                    <a:pt x="13589" y="12700"/>
                  </a:lnTo>
                  <a:lnTo>
                    <a:pt x="23114" y="4318"/>
                  </a:lnTo>
                  <a:lnTo>
                    <a:pt x="455676" y="493141"/>
                  </a:lnTo>
                  <a:cubicBezTo>
                    <a:pt x="459867" y="497967"/>
                    <a:pt x="459867" y="505206"/>
                    <a:pt x="455676" y="510032"/>
                  </a:cubicBezTo>
                  <a:lnTo>
                    <a:pt x="23114" y="998855"/>
                  </a:lnTo>
                  <a:lnTo>
                    <a:pt x="13589" y="990473"/>
                  </a:lnTo>
                  <a:lnTo>
                    <a:pt x="13589" y="977773"/>
                  </a:lnTo>
                  <a:lnTo>
                    <a:pt x="364744" y="977773"/>
                  </a:lnTo>
                  <a:lnTo>
                    <a:pt x="364744" y="990473"/>
                  </a:lnTo>
                  <a:lnTo>
                    <a:pt x="355219" y="982091"/>
                  </a:lnTo>
                  <a:lnTo>
                    <a:pt x="787908" y="493141"/>
                  </a:lnTo>
                  <a:lnTo>
                    <a:pt x="797433" y="501523"/>
                  </a:lnTo>
                  <a:lnTo>
                    <a:pt x="787908" y="509905"/>
                  </a:lnTo>
                  <a:lnTo>
                    <a:pt x="355219" y="21082"/>
                  </a:lnTo>
                  <a:lnTo>
                    <a:pt x="364744" y="12700"/>
                  </a:lnTo>
                  <a:lnTo>
                    <a:pt x="364744" y="25400"/>
                  </a:lnTo>
                  <a:lnTo>
                    <a:pt x="13589" y="25400"/>
                  </a:lnTo>
                  <a:close/>
                </a:path>
              </a:pathLst>
            </a:custGeom>
            <a:solidFill>
              <a:srgbClr val="00174E"/>
            </a:solidFill>
          </p:spPr>
        </p:sp>
      </p:grpSp>
      <p:sp>
        <p:nvSpPr>
          <p:cNvPr name="Freeform 9" id="9" descr="cid:image002.jpg@01D79DAC.BBDC4630"/>
          <p:cNvSpPr/>
          <p:nvPr/>
        </p:nvSpPr>
        <p:spPr>
          <a:xfrm flipH="false" flipV="false" rot="0">
            <a:off x="15367450" y="58938"/>
            <a:ext cx="2807383" cy="553858"/>
          </a:xfrm>
          <a:custGeom>
            <a:avLst/>
            <a:gdLst/>
            <a:ahLst/>
            <a:cxnLst/>
            <a:rect r="r" b="b" t="t" l="l"/>
            <a:pathLst>
              <a:path h="553858" w="2807383">
                <a:moveTo>
                  <a:pt x="0" y="0"/>
                </a:moveTo>
                <a:lnTo>
                  <a:pt x="2807384" y="0"/>
                </a:lnTo>
                <a:lnTo>
                  <a:pt x="2807384" y="553858"/>
                </a:lnTo>
                <a:lnTo>
                  <a:pt x="0" y="553858"/>
                </a:lnTo>
                <a:lnTo>
                  <a:pt x="0" y="0"/>
                </a:lnTo>
                <a:close/>
              </a:path>
            </a:pathLst>
          </a:custGeom>
          <a:blipFill>
            <a:blip r:embed="rId2"/>
            <a:stretch>
              <a:fillRect l="0" t="0" r="0" b="-10436"/>
            </a:stretch>
          </a:blipFill>
        </p:spPr>
      </p:sp>
      <p:sp>
        <p:nvSpPr>
          <p:cNvPr name="Freeform 10" id="10"/>
          <p:cNvSpPr/>
          <p:nvPr/>
        </p:nvSpPr>
        <p:spPr>
          <a:xfrm flipH="false" flipV="false" rot="0">
            <a:off x="210912" y="4586170"/>
            <a:ext cx="8997044" cy="3077477"/>
          </a:xfrm>
          <a:custGeom>
            <a:avLst/>
            <a:gdLst/>
            <a:ahLst/>
            <a:cxnLst/>
            <a:rect r="r" b="b" t="t" l="l"/>
            <a:pathLst>
              <a:path h="3077477" w="8997044">
                <a:moveTo>
                  <a:pt x="0" y="0"/>
                </a:moveTo>
                <a:lnTo>
                  <a:pt x="8997043" y="0"/>
                </a:lnTo>
                <a:lnTo>
                  <a:pt x="8997043" y="3077477"/>
                </a:lnTo>
                <a:lnTo>
                  <a:pt x="0" y="3077477"/>
                </a:lnTo>
                <a:lnTo>
                  <a:pt x="0" y="0"/>
                </a:lnTo>
                <a:close/>
              </a:path>
            </a:pathLst>
          </a:custGeom>
          <a:blipFill>
            <a:blip r:embed="rId3"/>
            <a:stretch>
              <a:fillRect l="0" t="0" r="0" b="0"/>
            </a:stretch>
          </a:blipFill>
        </p:spPr>
      </p:sp>
      <p:sp>
        <p:nvSpPr>
          <p:cNvPr name="Freeform 11" id="11"/>
          <p:cNvSpPr/>
          <p:nvPr/>
        </p:nvSpPr>
        <p:spPr>
          <a:xfrm flipH="false" flipV="false" rot="0">
            <a:off x="9207955" y="4586170"/>
            <a:ext cx="8629650" cy="3795748"/>
          </a:xfrm>
          <a:custGeom>
            <a:avLst/>
            <a:gdLst/>
            <a:ahLst/>
            <a:cxnLst/>
            <a:rect r="r" b="b" t="t" l="l"/>
            <a:pathLst>
              <a:path h="3795748" w="8629650">
                <a:moveTo>
                  <a:pt x="0" y="0"/>
                </a:moveTo>
                <a:lnTo>
                  <a:pt x="8629651" y="0"/>
                </a:lnTo>
                <a:lnTo>
                  <a:pt x="8629651" y="3795749"/>
                </a:lnTo>
                <a:lnTo>
                  <a:pt x="0" y="3795749"/>
                </a:lnTo>
                <a:lnTo>
                  <a:pt x="0" y="0"/>
                </a:lnTo>
                <a:close/>
              </a:path>
            </a:pathLst>
          </a:custGeom>
          <a:blipFill>
            <a:blip r:embed="rId4"/>
            <a:stretch>
              <a:fillRect l="0" t="0" r="0" b="0"/>
            </a:stretch>
          </a:blipFill>
        </p:spPr>
      </p:sp>
      <p:sp>
        <p:nvSpPr>
          <p:cNvPr name="TextBox 12" id="12"/>
          <p:cNvSpPr txBox="true"/>
          <p:nvPr/>
        </p:nvSpPr>
        <p:spPr>
          <a:xfrm rot="0">
            <a:off x="14844594" y="9574764"/>
            <a:ext cx="2405198" cy="806508"/>
          </a:xfrm>
          <a:prstGeom prst="rect">
            <a:avLst/>
          </a:prstGeom>
        </p:spPr>
        <p:txBody>
          <a:bodyPr anchor="t" rtlCol="false" tIns="0" lIns="0" bIns="0" rIns="0">
            <a:spAutoFit/>
          </a:bodyPr>
          <a:lstStyle/>
          <a:p>
            <a:pPr algn="r">
              <a:lnSpc>
                <a:spcPts val="1782"/>
              </a:lnSpc>
            </a:pPr>
            <a:r>
              <a:rPr lang="en-US" sz="1650">
                <a:solidFill>
                  <a:srgbClr val="A6A6A6"/>
                </a:solidFill>
                <a:latin typeface="Gilroy Bold"/>
                <a:ea typeface="Gilroy Bold"/>
                <a:cs typeface="Gilroy Bold"/>
                <a:sym typeface="Gilroy Bold"/>
              </a:rPr>
              <a:t>Strictly Confidential</a:t>
            </a:r>
          </a:p>
        </p:txBody>
      </p:sp>
      <p:sp>
        <p:nvSpPr>
          <p:cNvPr name="TextBox 13" id="13"/>
          <p:cNvSpPr txBox="true"/>
          <p:nvPr/>
        </p:nvSpPr>
        <p:spPr>
          <a:xfrm rot="0">
            <a:off x="-955926" y="9593232"/>
            <a:ext cx="4529493" cy="796983"/>
          </a:xfrm>
          <a:prstGeom prst="rect">
            <a:avLst/>
          </a:prstGeom>
        </p:spPr>
        <p:txBody>
          <a:bodyPr anchor="t" rtlCol="false" tIns="0" lIns="0" bIns="0" rIns="0">
            <a:spAutoFit/>
          </a:bodyPr>
          <a:lstStyle/>
          <a:p>
            <a:pPr algn="r">
              <a:lnSpc>
                <a:spcPts val="2268"/>
              </a:lnSpc>
            </a:pPr>
            <a:r>
              <a:rPr lang="en-US" sz="2100">
                <a:solidFill>
                  <a:srgbClr val="ABC0E4"/>
                </a:solidFill>
                <a:latin typeface="Gilroy Bold"/>
                <a:ea typeface="Gilroy Bold"/>
                <a:cs typeface="Gilroy Bold"/>
                <a:sym typeface="Gilroy Bold"/>
              </a:rPr>
              <a:t>Enabling Mobility Solutions</a:t>
            </a:r>
          </a:p>
        </p:txBody>
      </p:sp>
      <p:sp>
        <p:nvSpPr>
          <p:cNvPr name="TextBox 14" id="14"/>
          <p:cNvSpPr txBox="true"/>
          <p:nvPr/>
        </p:nvSpPr>
        <p:spPr>
          <a:xfrm rot="0">
            <a:off x="1356360" y="393419"/>
            <a:ext cx="12994958" cy="493014"/>
          </a:xfrm>
          <a:prstGeom prst="rect">
            <a:avLst/>
          </a:prstGeom>
        </p:spPr>
        <p:txBody>
          <a:bodyPr anchor="t" rtlCol="false" tIns="0" lIns="0" bIns="0" rIns="0">
            <a:spAutoFit/>
          </a:bodyPr>
          <a:lstStyle/>
          <a:p>
            <a:pPr algn="l">
              <a:lnSpc>
                <a:spcPts val="3888"/>
              </a:lnSpc>
            </a:pPr>
            <a:r>
              <a:rPr lang="en-US" sz="3600" spc="33">
                <a:solidFill>
                  <a:srgbClr val="44546A"/>
                </a:solidFill>
                <a:latin typeface="TT Rounds Condensed Bold"/>
                <a:ea typeface="TT Rounds Condensed Bold"/>
                <a:cs typeface="TT Rounds Condensed Bold"/>
                <a:sym typeface="TT Rounds Condensed Bold"/>
              </a:rPr>
              <a:t>Si-IGBTs</a:t>
            </a:r>
          </a:p>
        </p:txBody>
      </p:sp>
      <p:sp>
        <p:nvSpPr>
          <p:cNvPr name="TextBox 15" id="15"/>
          <p:cNvSpPr txBox="true"/>
          <p:nvPr/>
        </p:nvSpPr>
        <p:spPr>
          <a:xfrm rot="0">
            <a:off x="17427826" y="9797772"/>
            <a:ext cx="502920" cy="260628"/>
          </a:xfrm>
          <a:prstGeom prst="rect">
            <a:avLst/>
          </a:prstGeom>
        </p:spPr>
        <p:txBody>
          <a:bodyPr anchor="t" rtlCol="false" tIns="0" lIns="0" bIns="0" rIns="0">
            <a:spAutoFit/>
          </a:bodyPr>
          <a:lstStyle/>
          <a:p>
            <a:pPr algn="ctr">
              <a:lnSpc>
                <a:spcPts val="2520"/>
              </a:lnSpc>
            </a:pPr>
            <a:r>
              <a:rPr lang="en-US" sz="2100" spc="19">
                <a:solidFill>
                  <a:srgbClr val="000000"/>
                </a:solidFill>
                <a:latin typeface="TT Rounds Condensed"/>
                <a:ea typeface="TT Rounds Condensed"/>
                <a:cs typeface="TT Rounds Condensed"/>
                <a:sym typeface="TT Rounds Condensed"/>
              </a:rPr>
              <a:t>3</a:t>
            </a:r>
          </a:p>
        </p:txBody>
      </p:sp>
      <p:sp>
        <p:nvSpPr>
          <p:cNvPr name="TextBox 16" id="16"/>
          <p:cNvSpPr txBox="true"/>
          <p:nvPr/>
        </p:nvSpPr>
        <p:spPr>
          <a:xfrm rot="0">
            <a:off x="353108" y="1579812"/>
            <a:ext cx="17709694" cy="1815733"/>
          </a:xfrm>
          <a:prstGeom prst="rect">
            <a:avLst/>
          </a:prstGeom>
        </p:spPr>
        <p:txBody>
          <a:bodyPr anchor="t" rtlCol="false" tIns="0" lIns="0" bIns="0" rIns="0">
            <a:spAutoFit/>
          </a:bodyPr>
          <a:lstStyle/>
          <a:p>
            <a:pPr algn="just">
              <a:lnSpc>
                <a:spcPts val="2807"/>
              </a:lnSpc>
              <a:spcBef>
                <a:spcPct val="0"/>
              </a:spcBef>
            </a:pPr>
            <a:r>
              <a:rPr lang="en-US" sz="2599">
                <a:solidFill>
                  <a:srgbClr val="000000"/>
                </a:solidFill>
                <a:latin typeface="Gilroy Bold"/>
                <a:ea typeface="Gilroy Bold"/>
                <a:cs typeface="Gilroy Bold"/>
                <a:sym typeface="Gilroy Bold"/>
              </a:rPr>
              <a:t>As we increase the power of the Motors, we need to develop IGBTs that can sustain very high currents and ensure that this does not compromise the switching frequency requirements.</a:t>
            </a:r>
          </a:p>
          <a:p>
            <a:pPr algn="just">
              <a:lnSpc>
                <a:spcPts val="2807"/>
              </a:lnSpc>
              <a:spcBef>
                <a:spcPct val="0"/>
              </a:spcBef>
            </a:pPr>
          </a:p>
          <a:p>
            <a:pPr algn="just">
              <a:lnSpc>
                <a:spcPts val="2807"/>
              </a:lnSpc>
              <a:spcBef>
                <a:spcPct val="0"/>
              </a:spcBef>
            </a:pPr>
            <a:r>
              <a:rPr lang="en-US" sz="2599">
                <a:solidFill>
                  <a:srgbClr val="000000"/>
                </a:solidFill>
                <a:latin typeface="Gilroy Bold"/>
                <a:ea typeface="Gilroy Bold"/>
                <a:cs typeface="Gilroy Bold"/>
                <a:sym typeface="Gilroy Bold"/>
              </a:rPr>
              <a:t>The easiest solution is to go for parallel IGBTs, this allows to double the current for the same phase without compromising the voltage. But it leads to some other critical issues.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DAGFSfatLIk</dc:identifier>
  <dcterms:modified xsi:type="dcterms:W3CDTF">2011-08-01T06:04:30Z</dcterms:modified>
  <cp:revision>1</cp:revision>
  <dc:title>Silicon-Carbide Technology</dc:title>
</cp:coreProperties>
</file>