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7" r:id="rId3"/>
    <p:sldId id="272" r:id="rId4"/>
    <p:sldId id="289" r:id="rId5"/>
    <p:sldId id="471" r:id="rId6"/>
    <p:sldId id="468" r:id="rId7"/>
    <p:sldId id="469" r:id="rId8"/>
    <p:sldId id="470" r:id="rId9"/>
    <p:sldId id="472" r:id="rId10"/>
    <p:sldId id="473" r:id="rId11"/>
    <p:sldId id="474" r:id="rId12"/>
    <p:sldId id="475" r:id="rId13"/>
    <p:sldId id="476" r:id="rId14"/>
    <p:sldId id="477" r:id="rId15"/>
    <p:sldId id="478" r:id="rId16"/>
    <p:sldId id="479" r:id="rId17"/>
    <p:sldId id="480" r:id="rId18"/>
    <p:sldId id="481" r:id="rId19"/>
    <p:sldId id="482" r:id="rId20"/>
    <p:sldId id="485" r:id="rId21"/>
    <p:sldId id="483" r:id="rId22"/>
    <p:sldId id="484" r:id="rId23"/>
    <p:sldId id="486" r:id="rId24"/>
    <p:sldId id="487" r:id="rId25"/>
    <p:sldId id="488" r:id="rId26"/>
    <p:sldId id="489" r:id="rId27"/>
    <p:sldId id="490" r:id="rId28"/>
    <p:sldId id="491" r:id="rId29"/>
    <p:sldId id="495" r:id="rId30"/>
    <p:sldId id="496" r:id="rId31"/>
    <p:sldId id="500" r:id="rId32"/>
    <p:sldId id="499" r:id="rId34"/>
    <p:sldId id="501" r:id="rId35"/>
    <p:sldId id="502" r:id="rId36"/>
    <p:sldId id="503" r:id="rId37"/>
    <p:sldId id="504" r:id="rId38"/>
    <p:sldId id="497" r:id="rId39"/>
    <p:sldId id="498" r:id="rId40"/>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1344809" y="1773739"/>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21765"/>
          </a:xfrm>
          <a:prstGeom prst="rect">
            <a:avLst/>
          </a:prstGeom>
          <a:noFill/>
        </p:spPr>
        <p:txBody>
          <a:bodyPr wrap="square" rtlCol="0">
            <a:spAutoFit/>
          </a:bodyPr>
          <a:p>
            <a:r>
              <a:rPr lang="en-US" sz="3200"/>
              <a:t> JDBC Transactions</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2800"/>
              <a:t>JDBC transaction using Prepared statement –</a:t>
            </a:r>
            <a:endParaRPr lang="en-US" sz="2800"/>
          </a:p>
        </p:txBody>
      </p:sp>
      <p:sp>
        <p:nvSpPr>
          <p:cNvPr id="4" name="Text Placeholder 3"/>
          <p:cNvSpPr>
            <a:spLocks noGrp="1"/>
          </p:cNvSpPr>
          <p:nvPr>
            <p:ph type="body" sz="quarter" idx="14"/>
          </p:nvPr>
        </p:nvSpPr>
        <p:spPr>
          <a:xfrm>
            <a:off x="408940" y="981075"/>
            <a:ext cx="11160125" cy="5343525"/>
          </a:xfrm>
        </p:spPr>
        <p:txBody>
          <a:bodyPr>
            <a:normAutofit fontScale="90000" lnSpcReduction="10000"/>
          </a:bodyPr>
          <a:p>
            <a:r>
              <a:rPr lang="en-US"/>
              <a:t>public static void main /* main method */ (string args [])</a:t>
            </a:r>
            <a:endParaRPr lang="en-US"/>
          </a:p>
          <a:p>
            <a:r>
              <a:rPr lang="en-US"/>
              <a:t>Class.forName ("database driver name")</a:t>
            </a:r>
            <a:endParaRPr lang="en-US"/>
          </a:p>
          <a:p>
            <a:r>
              <a:rPr lang="en-US"/>
              <a:t>Connection con_object DriverManager.getConnection ("connection string")</a:t>
            </a:r>
            <a:endParaRPr lang="en-US"/>
          </a:p>
          <a:p>
            <a:r>
              <a:rPr lang="en-US"/>
              <a:t>Con_object.setAutoCommit (value)</a:t>
            </a:r>
            <a:endParaRPr lang="en-US"/>
          </a:p>
          <a:p>
            <a:r>
              <a:rPr lang="en-US"/>
              <a:t>PreparedStatement Prp_stmt_object = con_object.prepareStatement ("SQL query");</a:t>
            </a:r>
            <a:endParaRPr lang="en-US"/>
          </a:p>
          <a:p>
            <a:r>
              <a:rPr lang="en-US"/>
              <a:t>Prp_stmt_object.executeUpdate (");</a:t>
            </a:r>
            <a:endParaRPr lang="en-US"/>
          </a:p>
          <a:p>
            <a:r>
              <a:rPr lang="en-US"/>
              <a:t>con_object.commit ();</a:t>
            </a:r>
            <a:endParaRPr lang="en-US"/>
          </a:p>
          <a:p>
            <a:r>
              <a:rPr lang="en-US"/>
              <a:t>con_object.rollback ();</a:t>
            </a:r>
            <a:endParaRPr lang="en-US"/>
          </a:p>
          <a:p>
            <a:r>
              <a:rPr lang="en-US"/>
              <a:t>Con.close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Parameter description syntax of JDBC transaction</a:t>
            </a:r>
            <a:endParaRPr lang="en-US" sz="3200"/>
          </a:p>
        </p:txBody>
      </p:sp>
      <p:sp>
        <p:nvSpPr>
          <p:cNvPr id="4" name="Text Placeholder 3"/>
          <p:cNvSpPr>
            <a:spLocks noGrp="1"/>
          </p:cNvSpPr>
          <p:nvPr>
            <p:ph type="body" sz="quarter" idx="14"/>
          </p:nvPr>
        </p:nvSpPr>
        <p:spPr>
          <a:xfrm>
            <a:off x="408940" y="887095"/>
            <a:ext cx="11160125" cy="5422900"/>
          </a:xfrm>
        </p:spPr>
        <p:txBody>
          <a:bodyPr>
            <a:noAutofit/>
          </a:bodyPr>
          <a:p>
            <a:r>
              <a:rPr lang="en-US" sz="2200" b="1"/>
              <a:t>Database driver name –</a:t>
            </a:r>
            <a:r>
              <a:rPr lang="en-US" sz="2200"/>
              <a:t> To connect the specified database we need a database driver name. We need to load the database driver to connect to the specified database.</a:t>
            </a:r>
            <a:endParaRPr lang="en-US" sz="2200"/>
          </a:p>
          <a:p>
            <a:r>
              <a:rPr lang="en-US" sz="2200" b="1"/>
              <a:t>Connection String – </a:t>
            </a:r>
            <a:r>
              <a:rPr lang="en-US" sz="2200"/>
              <a:t>This contains the string as username, password, hostname and port of the database server.</a:t>
            </a:r>
            <a:endParaRPr lang="en-US" sz="2200"/>
          </a:p>
          <a:p>
            <a:r>
              <a:rPr lang="en-US" sz="2200" b="1"/>
              <a:t>SetAutoCommit –</a:t>
            </a:r>
            <a:r>
              <a:rPr lang="en-US" sz="2200"/>
              <a:t> This is the method of connection interface used in transactions. The default value of this method is true, means we can commit all the transaction without issuing commit command. We can disable it by issuing Boolean values as false.</a:t>
            </a:r>
            <a:endParaRPr lang="en-US" sz="2200"/>
          </a:p>
          <a:p>
            <a:r>
              <a:rPr lang="en-US" sz="2200" b="1"/>
              <a:t>Commit – </a:t>
            </a:r>
            <a:r>
              <a:rPr lang="en-US" sz="2200"/>
              <a:t>It is a method of connection interface which was used to commit the transaction which was running of the database server. I suppose we have not setAutoCommit method as false we need to issue a commit command after a successful transaction.</a:t>
            </a:r>
            <a:endParaRPr lang="en-US" sz="2200"/>
          </a:p>
          <a:p>
            <a:r>
              <a:rPr lang="en-US" sz="2200" b="1"/>
              <a:t>Rollback – </a:t>
            </a:r>
            <a:r>
              <a:rPr lang="en-US" sz="2200"/>
              <a:t>This method is used to cancel the previously running transaction on the database server. We can rollback the transaction before it’s committing. We can roll back the transaction after setting the value false of setAutoCommit method.</a:t>
            </a:r>
            <a:endParaRPr lang="en-US" sz="2200"/>
          </a:p>
          <a:p>
            <a:r>
              <a:rPr lang="en-US" sz="2200" b="1"/>
              <a:t>Execute update – </a:t>
            </a:r>
            <a:r>
              <a:rPr lang="en-US" sz="2200"/>
              <a:t>This method is used to execute the statement of PreparedStatement method. It will execute the statement which was written under the PreparedStatement.</a:t>
            </a: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Transactions work in JDBC?</a:t>
            </a:r>
            <a:endParaRPr lang="en-US" sz="3600"/>
          </a:p>
        </p:txBody>
      </p:sp>
      <p:sp>
        <p:nvSpPr>
          <p:cNvPr id="4" name="Text Placeholder 3"/>
          <p:cNvSpPr>
            <a:spLocks noGrp="1"/>
          </p:cNvSpPr>
          <p:nvPr>
            <p:ph type="body" sz="quarter" idx="14"/>
          </p:nvPr>
        </p:nvSpPr>
        <p:spPr>
          <a:xfrm>
            <a:off x="408940" y="1228090"/>
            <a:ext cx="11598910" cy="4806950"/>
          </a:xfrm>
        </p:spPr>
        <p:txBody>
          <a:bodyPr>
            <a:noAutofit/>
          </a:bodyPr>
          <a:p>
            <a:r>
              <a:rPr lang="en-US" sz="2400"/>
              <a:t>Transaction is nothing but the block of SQL query which was executed in a single block of statement.</a:t>
            </a:r>
            <a:endParaRPr lang="en-US" sz="2400"/>
          </a:p>
          <a:p>
            <a:r>
              <a:rPr lang="en-US" sz="2400"/>
              <a:t>As we know that all JDBC connections are in auto-commit mode, using this mode all the transactions will be committed after the successful execution of each transaction.</a:t>
            </a:r>
            <a:endParaRPr lang="en-US" sz="2400"/>
          </a:p>
          <a:p>
            <a:r>
              <a:rPr lang="en-US" sz="2400"/>
              <a:t>By default JDBC connection mode is set as true, we can change this value using defining the setAutoCommit method value as false.</a:t>
            </a:r>
            <a:endParaRPr lang="en-US" sz="2400"/>
          </a:p>
          <a:p>
            <a:r>
              <a:rPr lang="en-US" sz="2400"/>
              <a:t>Below are the key points to need to disable autocommit of transactions in JDBC are as follows.</a:t>
            </a:r>
            <a:endParaRPr lang="en-US" sz="2400"/>
          </a:p>
          <a:p>
            <a:r>
              <a:rPr lang="en-US" sz="2400"/>
              <a:t>We can use distributed transactions by disabling the auto-commit parameter.</a:t>
            </a:r>
            <a:endParaRPr lang="en-US" sz="2400"/>
          </a:p>
          <a:p>
            <a:r>
              <a:rPr lang="en-US" sz="2400"/>
              <a:t>We can increase the performance of the application.</a:t>
            </a:r>
            <a:endParaRPr lang="en-US" sz="2400"/>
          </a:p>
          <a:p>
            <a:r>
              <a:rPr lang="en-US" sz="2400"/>
              <a:t>We can also maintain the integrity of a business by disabling the auto-commit parameter of transactions.</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How Transactions work in JDBC?</a:t>
            </a:r>
            <a:endParaRPr lang="en-US" sz="3200">
              <a:sym typeface="+mn-ea"/>
            </a:endParaRPr>
          </a:p>
        </p:txBody>
      </p:sp>
      <p:sp>
        <p:nvSpPr>
          <p:cNvPr id="4" name="Text Placeholder 3"/>
          <p:cNvSpPr>
            <a:spLocks noGrp="1"/>
          </p:cNvSpPr>
          <p:nvPr>
            <p:ph type="body" sz="quarter" idx="14"/>
          </p:nvPr>
        </p:nvSpPr>
        <p:spPr>
          <a:xfrm>
            <a:off x="408940" y="887095"/>
            <a:ext cx="11609705" cy="5543550"/>
          </a:xfrm>
        </p:spPr>
        <p:txBody>
          <a:bodyPr>
            <a:normAutofit lnSpcReduction="10000"/>
          </a:bodyPr>
          <a:p>
            <a:r>
              <a:rPr lang="en-US" sz="2100">
                <a:sym typeface="+mn-ea"/>
              </a:rPr>
              <a:t>Below are the methods of connection interface which was used in a transaction are as follows.</a:t>
            </a:r>
            <a:endParaRPr lang="en-US" sz="2100"/>
          </a:p>
          <a:p>
            <a:r>
              <a:rPr lang="en-US" sz="2100">
                <a:sym typeface="+mn-ea"/>
              </a:rPr>
              <a:t>Void commit() method</a:t>
            </a:r>
            <a:endParaRPr lang="en-US" sz="2100"/>
          </a:p>
          <a:p>
            <a:r>
              <a:rPr lang="en-US" sz="2100">
                <a:sym typeface="+mn-ea"/>
              </a:rPr>
              <a:t>Void setAutoCommit() method</a:t>
            </a:r>
            <a:endParaRPr lang="en-US" sz="2100"/>
          </a:p>
          <a:p>
            <a:r>
              <a:rPr lang="en-US" sz="2100">
                <a:sym typeface="+mn-ea"/>
              </a:rPr>
              <a:t>Void rollback() method</a:t>
            </a:r>
            <a:endParaRPr lang="en-US" sz="2100"/>
          </a:p>
          <a:p>
            <a:r>
              <a:rPr lang="en-US" sz="2100">
                <a:sym typeface="+mn-ea"/>
              </a:rPr>
              <a:t>Void setSavePoint() method</a:t>
            </a:r>
            <a:endParaRPr lang="en-US" sz="2100"/>
          </a:p>
          <a:p>
            <a:r>
              <a:rPr lang="en-US" sz="2100">
                <a:sym typeface="+mn-ea"/>
              </a:rPr>
              <a:t>Void releaseSavePoint() method</a:t>
            </a:r>
            <a:endParaRPr lang="en-US" sz="2100">
              <a:sym typeface="+mn-ea"/>
            </a:endParaRPr>
          </a:p>
          <a:p>
            <a:r>
              <a:rPr lang="en-US" sz="2100"/>
              <a:t>JDBC setAutoCommit contains the Boolean value as true or false, we can set the value as true or false using setAutoCommit method. I suppose we have set value as true it will automatically commit all the transactions.</a:t>
            </a:r>
            <a:endParaRPr lang="en-US" sz="2100"/>
          </a:p>
          <a:p>
            <a:r>
              <a:rPr lang="en-US" sz="2100"/>
              <a:t>The savepoint will give us additional control on the transaction which was we have done on database server using transaction.</a:t>
            </a:r>
            <a:endParaRPr lang="en-US" sz="2100"/>
          </a:p>
          <a:p>
            <a:r>
              <a:rPr lang="en-US" sz="2100"/>
              <a:t>The release savepoint method is used to delete the created savepoint. We can use the setSavePoint method to create a new save point.</a:t>
            </a:r>
            <a:endParaRPr lang="en-US" sz="2100"/>
          </a:p>
          <a:p>
            <a:r>
              <a:rPr lang="en-US" sz="2100"/>
              <a:t>We have no need to update the transaction after successful execution.</a:t>
            </a:r>
            <a:endParaRPr lang="en-US" sz="2100"/>
          </a:p>
          <a:p>
            <a:r>
              <a:rPr lang="en-US" sz="2100"/>
              <a:t>Using transactions we can provide the data integrity, consistent view and correct application semantics to the java compliant drivers.</a:t>
            </a:r>
            <a:endParaRPr lang="en-US"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How Transactions work in JDBC?</a:t>
            </a:r>
            <a:endParaRPr lang="en-US" sz="3600">
              <a:sym typeface="+mn-ea"/>
            </a:endParaRPr>
          </a:p>
        </p:txBody>
      </p:sp>
      <p:sp>
        <p:nvSpPr>
          <p:cNvPr id="4" name="Text Placeholder 3"/>
          <p:cNvSpPr>
            <a:spLocks noGrp="1"/>
          </p:cNvSpPr>
          <p:nvPr>
            <p:ph type="body" sz="quarter" idx="14"/>
          </p:nvPr>
        </p:nvSpPr>
        <p:spPr>
          <a:xfrm>
            <a:off x="408940" y="1086485"/>
            <a:ext cx="11160125" cy="5223510"/>
          </a:xfrm>
        </p:spPr>
        <p:txBody>
          <a:bodyPr>
            <a:normAutofit fontScale="90000" lnSpcReduction="20000"/>
          </a:bodyPr>
          <a:p>
            <a:r>
              <a:rPr lang="en-US"/>
              <a:t>Below are the most important function which was used in transaction management are as follows.</a:t>
            </a:r>
            <a:endParaRPr lang="en-US"/>
          </a:p>
          <a:p>
            <a:r>
              <a:rPr lang="en-US"/>
              <a:t>Commit</a:t>
            </a:r>
            <a:endParaRPr lang="en-US"/>
          </a:p>
          <a:p>
            <a:r>
              <a:rPr lang="en-US"/>
              <a:t>Rollback</a:t>
            </a:r>
            <a:endParaRPr lang="en-US"/>
          </a:p>
          <a:p>
            <a:r>
              <a:rPr lang="en-US"/>
              <a:t>Savepoint</a:t>
            </a:r>
            <a:endParaRPr lang="en-US"/>
          </a:p>
          <a:p>
            <a:r>
              <a:rPr lang="en-US"/>
              <a:t>Savepoint is very useful in transactions to roll back a particular transaction after executing all the transactions.</a:t>
            </a:r>
            <a:endParaRPr lang="en-US"/>
          </a:p>
          <a:p>
            <a:r>
              <a:rPr lang="en-US"/>
              <a:t>We have created multiple savepoint to perform this operation on the database using transactions.</a:t>
            </a:r>
            <a:endParaRPr lang="en-US"/>
          </a:p>
          <a:p>
            <a:r>
              <a:rPr lang="en-US"/>
              <a:t>Any savepoint which was we have created it will automatically be destroyed or deleted when we have issuing rollback or commit operation on the database server.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Example</a:t>
            </a:r>
            <a:endParaRPr lang="en-US" sz="3600"/>
          </a:p>
        </p:txBody>
      </p:sp>
      <p:sp>
        <p:nvSpPr>
          <p:cNvPr id="4" name="Text Placeholder 3"/>
          <p:cNvSpPr>
            <a:spLocks noGrp="1"/>
          </p:cNvSpPr>
          <p:nvPr>
            <p:ph type="body" sz="quarter" idx="14"/>
          </p:nvPr>
        </p:nvSpPr>
        <p:spPr>
          <a:xfrm>
            <a:off x="408940" y="799465"/>
            <a:ext cx="11434445" cy="5751195"/>
          </a:xfrm>
        </p:spPr>
        <p:txBody>
          <a:bodyPr>
            <a:noAutofit/>
          </a:bodyPr>
          <a:p>
            <a:r>
              <a:rPr lang="en-US" sz="1900" b="1"/>
              <a:t>JDBC transaction using insert query</a:t>
            </a:r>
            <a:endParaRPr lang="en-US" sz="1900" b="1"/>
          </a:p>
          <a:p>
            <a:r>
              <a:rPr lang="en-US" sz="1900"/>
              <a:t>The below example shows transactions using the insert query are as follows. We have using the commit and setAutoCommit method.</a:t>
            </a:r>
            <a:endParaRPr lang="en-US" sz="1900"/>
          </a:p>
          <a:p>
            <a:r>
              <a:rPr lang="en-US" sz="1900" b="1"/>
              <a:t>Code:</a:t>
            </a:r>
            <a:endParaRPr lang="en-US" sz="1900" b="1"/>
          </a:p>
          <a:p>
            <a:r>
              <a:rPr lang="en-US" sz="1900"/>
              <a:t>public static void main /* main method */ (String[] args) throws Exception {</a:t>
            </a:r>
            <a:endParaRPr lang="en-US" sz="1900"/>
          </a:p>
          <a:p>
            <a:r>
              <a:rPr lang="en-US" sz="1900"/>
              <a:t>final String DB_CON = "jdbc:postgresql://localhost:5432/jdbc_tran";</a:t>
            </a:r>
            <a:endParaRPr lang="en-US" sz="1900"/>
          </a:p>
          <a:p>
            <a:r>
              <a:rPr lang="en-US" sz="1900"/>
              <a:t>final String USER_NAME = "postgres";</a:t>
            </a:r>
            <a:endParaRPr lang="en-US" sz="1900"/>
          </a:p>
          <a:p>
            <a:r>
              <a:rPr lang="en-US" sz="1900"/>
              <a:t>final String PASSWORD = "postgres";</a:t>
            </a:r>
            <a:endParaRPr lang="en-US" sz="1900"/>
          </a:p>
          <a:p>
            <a:r>
              <a:rPr lang="en-US" sz="1900"/>
              <a:t>Connection conn_tran = DriverManager.getConnection (DB_CON, USER_NAME, PASSWORD);</a:t>
            </a:r>
            <a:endParaRPr lang="en-US" sz="1900"/>
          </a:p>
          <a:p>
            <a:r>
              <a:rPr lang="en-US" sz="1900"/>
              <a:t>conn_tran.setAutoCommit (false);</a:t>
            </a:r>
            <a:endParaRPr lang="en-US" sz="1900"/>
          </a:p>
          <a:p>
            <a:r>
              <a:rPr lang="en-US" sz="1900"/>
              <a:t>System.out.println ("We have set setAutoCommit method value as false,");</a:t>
            </a:r>
            <a:endParaRPr lang="en-US" sz="1900"/>
          </a:p>
          <a:p>
            <a:r>
              <a:rPr lang="en-US" sz="1900"/>
              <a:t>Statement stmt_tran = conn_tran.createStatement ();</a:t>
            </a:r>
            <a:endParaRPr lang="en-US" sz="1900"/>
          </a:p>
          <a:p>
            <a:r>
              <a:rPr lang="en-US" sz="1900"/>
              <a:t>stmt_tran.executeUpdate ("insert into jdbc_tran values(1,'ABC')");</a:t>
            </a:r>
            <a:endParaRPr lang="en-US" sz="1900"/>
          </a:p>
          <a:p>
            <a:r>
              <a:rPr lang="en-US" sz="1900"/>
              <a:t>stmt_tran.executeUpdate ("insert into jdbc_tran values(2,'PQR')");</a:t>
            </a:r>
            <a:endParaRPr lang="en-US" sz="1900"/>
          </a:p>
          <a:p>
            <a:r>
              <a:rPr lang="en-US" sz="1900"/>
              <a:t>System.out.println ("Record inserted.");</a:t>
            </a:r>
            <a:endParaRPr lang="en-US" sz="1900"/>
          </a:p>
          <a:p>
            <a:r>
              <a:rPr lang="en-US" sz="1900"/>
              <a:t>conn_tran.commit ();</a:t>
            </a:r>
            <a:endParaRPr lang="en-US" sz="1900"/>
          </a:p>
          <a:p>
            <a:r>
              <a:rPr lang="en-US" sz="1900"/>
              <a:t>System.out.println ("Transaction committed.");}}</a:t>
            </a:r>
            <a:endParaRPr lang="en-US"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Example</a:t>
            </a:r>
            <a:endParaRPr lang="en-US" sz="3600">
              <a:sym typeface="+mn-ea"/>
            </a:endParaRPr>
          </a:p>
        </p:txBody>
      </p:sp>
      <p:sp>
        <p:nvSpPr>
          <p:cNvPr id="4" name="Text Placeholder 3"/>
          <p:cNvSpPr>
            <a:spLocks noGrp="1"/>
          </p:cNvSpPr>
          <p:nvPr>
            <p:ph type="body" sz="quarter" idx="14"/>
          </p:nvPr>
        </p:nvSpPr>
        <p:spPr>
          <a:xfrm>
            <a:off x="408940" y="887095"/>
            <a:ext cx="11160125" cy="5708015"/>
          </a:xfrm>
        </p:spPr>
        <p:txBody>
          <a:bodyPr>
            <a:noAutofit/>
          </a:bodyPr>
          <a:p>
            <a:r>
              <a:rPr lang="en-US" sz="1900" b="1"/>
              <a:t>JDBC transaction using update query</a:t>
            </a:r>
            <a:endParaRPr lang="en-US" sz="1900" b="1"/>
          </a:p>
          <a:p>
            <a:r>
              <a:rPr lang="en-US" sz="1900"/>
              <a:t>The below example shows transactions using update query are as follows. We have using the commit, setAutoCommit and rollback methods.</a:t>
            </a:r>
            <a:endParaRPr lang="en-US" sz="1900"/>
          </a:p>
          <a:p>
            <a:r>
              <a:rPr lang="en-US" sz="1900" b="1"/>
              <a:t>Code:</a:t>
            </a:r>
            <a:endParaRPr lang="en-US" sz="1900" b="1"/>
          </a:p>
          <a:p>
            <a:r>
              <a:rPr lang="en-US" sz="1900"/>
              <a:t>public static void main /* main method */ (String[] args) throws Exception {</a:t>
            </a:r>
            <a:endParaRPr lang="en-US" sz="1900"/>
          </a:p>
          <a:p>
            <a:r>
              <a:rPr lang="en-US" sz="1900"/>
              <a:t>final String DB_CON = "jdbc:postgresql://localhost:5432/jdbc_tran";</a:t>
            </a:r>
            <a:endParaRPr lang="en-US" sz="1900"/>
          </a:p>
          <a:p>
            <a:r>
              <a:rPr lang="en-US" sz="1900"/>
              <a:t>final String USER_NAME = "postgres";</a:t>
            </a:r>
            <a:endParaRPr lang="en-US" sz="1900"/>
          </a:p>
          <a:p>
            <a:r>
              <a:rPr lang="en-US" sz="1900"/>
              <a:t>final String PASSWORD = "postgres";</a:t>
            </a:r>
            <a:endParaRPr lang="en-US" sz="1900"/>
          </a:p>
          <a:p>
            <a:r>
              <a:rPr lang="en-US" sz="1900"/>
              <a:t>Connection conn_tran = DriverManager.getConnection (DB_CON, USER_NAME, PASSWORD);</a:t>
            </a:r>
            <a:endParaRPr lang="en-US" sz="1900"/>
          </a:p>
          <a:p>
            <a:r>
              <a:rPr lang="en-US" sz="1900"/>
              <a:t>conn_tran.setAutoCommit (false);</a:t>
            </a:r>
            <a:endParaRPr lang="en-US" sz="1900"/>
          </a:p>
          <a:p>
            <a:r>
              <a:rPr lang="en-US" sz="1900"/>
              <a:t>Statement stmt_tran = conn_tran.createStatement ();</a:t>
            </a:r>
            <a:endParaRPr lang="en-US" sz="1900"/>
          </a:p>
          <a:p>
            <a:r>
              <a:rPr lang="en-US" sz="1900"/>
              <a:t>stmt_tran.executeUpdate ("update jdbc_tran set id = 11 where id = 2 ");</a:t>
            </a:r>
            <a:endParaRPr lang="en-US" sz="1900"/>
          </a:p>
          <a:p>
            <a:r>
              <a:rPr lang="en-US" sz="1900"/>
              <a:t>System.out.println ("Record updated.");</a:t>
            </a:r>
            <a:endParaRPr lang="en-US" sz="1900"/>
          </a:p>
          <a:p>
            <a:r>
              <a:rPr lang="en-US" sz="1900"/>
              <a:t>conn_tran.commit ();</a:t>
            </a:r>
            <a:endParaRPr lang="en-US" sz="1900"/>
          </a:p>
          <a:p>
            <a:r>
              <a:rPr lang="en-US" sz="1900"/>
              <a:t>System.out.println ("Transaction committed.");</a:t>
            </a:r>
            <a:endParaRPr lang="en-US" sz="1900"/>
          </a:p>
          <a:p>
            <a:r>
              <a:rPr lang="en-US" sz="1900"/>
              <a:t>conn_tran.rollback ();</a:t>
            </a:r>
            <a:endParaRPr lang="en-US" sz="1900"/>
          </a:p>
          <a:p>
            <a:r>
              <a:rPr lang="en-US" sz="1900"/>
              <a:t>System.out.println ("Transaction roll backed.");}}</a:t>
            </a:r>
            <a:endParaRPr lang="en-US"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08940" y="395605"/>
            <a:ext cx="10975975" cy="491490"/>
          </a:xfrm>
        </p:spPr>
        <p:txBody>
          <a:bodyPr>
            <a:normAutofit fontScale="90000"/>
          </a:bodyPr>
          <a:p>
            <a:pPr algn="ctr"/>
            <a:r>
              <a:rPr lang="en-US" sz="3600">
                <a:sym typeface="+mn-ea"/>
              </a:rPr>
              <a:t>Example</a:t>
            </a:r>
            <a:br>
              <a:rPr lang="en-US"/>
            </a:br>
            <a:endParaRPr lang="en-US"/>
          </a:p>
        </p:txBody>
      </p:sp>
      <p:sp>
        <p:nvSpPr>
          <p:cNvPr id="4" name="Text Placeholder 3"/>
          <p:cNvSpPr>
            <a:spLocks noGrp="1"/>
          </p:cNvSpPr>
          <p:nvPr>
            <p:ph type="body" sz="quarter" idx="14"/>
          </p:nvPr>
        </p:nvSpPr>
        <p:spPr>
          <a:xfrm>
            <a:off x="408940" y="711835"/>
            <a:ext cx="11160125" cy="5828030"/>
          </a:xfrm>
        </p:spPr>
        <p:txBody>
          <a:bodyPr>
            <a:noAutofit/>
          </a:bodyPr>
          <a:p>
            <a:r>
              <a:rPr lang="en-US" sz="1900" b="1"/>
              <a:t>JDBC transaction using delete query</a:t>
            </a:r>
            <a:endParaRPr lang="en-US" sz="1900" b="1"/>
          </a:p>
          <a:p>
            <a:r>
              <a:rPr lang="en-US" sz="1900"/>
              <a:t>The below example shows transactions using delete query are as follows. We have using commit, setAutoCommit and rollback methods.</a:t>
            </a:r>
            <a:endParaRPr lang="en-US" sz="1900"/>
          </a:p>
          <a:p>
            <a:r>
              <a:rPr lang="en-US" sz="1900" b="1"/>
              <a:t>Code:</a:t>
            </a:r>
            <a:endParaRPr lang="en-US" sz="1900" b="1"/>
          </a:p>
          <a:p>
            <a:r>
              <a:rPr lang="en-US" sz="1900"/>
              <a:t>public static void main /* main method */ (String[] args) throws Exception {</a:t>
            </a:r>
            <a:endParaRPr lang="en-US" sz="1900"/>
          </a:p>
          <a:p>
            <a:r>
              <a:rPr lang="en-US" sz="1900"/>
              <a:t>final String DB_CON = "jdbc:postgresql://localhost:5432/jdbc_tran";</a:t>
            </a:r>
            <a:endParaRPr lang="en-US" sz="1900"/>
          </a:p>
          <a:p>
            <a:r>
              <a:rPr lang="en-US" sz="1900"/>
              <a:t>final String USER_NAME = "postgres";</a:t>
            </a:r>
            <a:endParaRPr lang="en-US" sz="1900"/>
          </a:p>
          <a:p>
            <a:r>
              <a:rPr lang="en-US" sz="1900"/>
              <a:t>final String PASSWORD = "postgres";</a:t>
            </a:r>
            <a:endParaRPr lang="en-US" sz="1900"/>
          </a:p>
          <a:p>
            <a:r>
              <a:rPr lang="en-US" sz="1900"/>
              <a:t>Connection conn_tran = DriverManager.getConnection (DB_CON, USER_NAME, PASSWORD);</a:t>
            </a:r>
            <a:endParaRPr lang="en-US" sz="1900"/>
          </a:p>
          <a:p>
            <a:r>
              <a:rPr lang="en-US" sz="1900"/>
              <a:t>conn_tran.setAutoCommit (false);</a:t>
            </a:r>
            <a:endParaRPr lang="en-US" sz="1900"/>
          </a:p>
          <a:p>
            <a:r>
              <a:rPr lang="en-US" sz="1900"/>
              <a:t>Statement stmt_tran = conn_tran.createStatement ();</a:t>
            </a:r>
            <a:endParaRPr lang="en-US" sz="1900"/>
          </a:p>
          <a:p>
            <a:r>
              <a:rPr lang="en-US" sz="1900"/>
              <a:t>stmt_tran.executeUpdate ("Delete from jdbc_tran where id = 1");</a:t>
            </a:r>
            <a:endParaRPr lang="en-US" sz="1900"/>
          </a:p>
          <a:p>
            <a:r>
              <a:rPr lang="en-US" sz="1900"/>
              <a:t>System.out.println ("Record deleted.");</a:t>
            </a:r>
            <a:endParaRPr lang="en-US" sz="1900"/>
          </a:p>
          <a:p>
            <a:r>
              <a:rPr lang="en-US" sz="1900"/>
              <a:t>conn_tran.commit ();</a:t>
            </a:r>
            <a:endParaRPr lang="en-US" sz="1900"/>
          </a:p>
          <a:p>
            <a:r>
              <a:rPr lang="en-US" sz="1900"/>
              <a:t>System.out.println ("Transaction committed.");</a:t>
            </a:r>
            <a:endParaRPr lang="en-US" sz="1900"/>
          </a:p>
          <a:p>
            <a:r>
              <a:rPr lang="en-US" sz="1900"/>
              <a:t>conn_tran.rollback ();</a:t>
            </a:r>
            <a:endParaRPr lang="en-US" sz="1900"/>
          </a:p>
          <a:p>
            <a:r>
              <a:rPr lang="en-US" sz="1900"/>
              <a:t>System.out.println ("Transaction roll backed.");} }</a:t>
            </a:r>
            <a:endParaRPr lang="en-US"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808095" y="330200"/>
            <a:ext cx="4089400" cy="612140"/>
          </a:xfrm>
        </p:spPr>
        <p:txBody>
          <a:bodyPr/>
          <a:p>
            <a:pPr algn="ctr"/>
            <a:r>
              <a:rPr lang="en-US" sz="3200"/>
              <a:t>DriverManager class</a:t>
            </a:r>
            <a:endParaRPr lang="en-US" sz="3200"/>
          </a:p>
        </p:txBody>
      </p:sp>
      <p:sp>
        <p:nvSpPr>
          <p:cNvPr id="4" name="Text Placeholder 3"/>
          <p:cNvSpPr>
            <a:spLocks noGrp="1"/>
          </p:cNvSpPr>
          <p:nvPr>
            <p:ph type="body" sz="quarter" idx="14"/>
          </p:nvPr>
        </p:nvSpPr>
        <p:spPr>
          <a:xfrm>
            <a:off x="408940" y="1064260"/>
            <a:ext cx="11160125" cy="5245735"/>
          </a:xfrm>
        </p:spPr>
        <p:txBody>
          <a:bodyPr>
            <a:normAutofit fontScale="80000"/>
          </a:bodyPr>
          <a:p>
            <a:r>
              <a:rPr lang="en-US"/>
              <a:t>The DriverManager class is the component of JDBC API and also a member of the java.sql package. </a:t>
            </a:r>
            <a:endParaRPr lang="en-US"/>
          </a:p>
          <a:p>
            <a:r>
              <a:rPr lang="en-US"/>
              <a:t>The DriverManager class acts as an interface between users and drivers. </a:t>
            </a:r>
            <a:endParaRPr lang="en-US"/>
          </a:p>
          <a:p>
            <a:r>
              <a:rPr lang="en-US"/>
              <a:t>It keeps track of the drivers that are available and handles establishing a connection between a database and the appropriate driver. </a:t>
            </a:r>
            <a:endParaRPr lang="en-US"/>
          </a:p>
          <a:p>
            <a:r>
              <a:rPr lang="en-US"/>
              <a:t>It contains all the appropriate methods to register and deregister the database driver class and to create a connection between a Java application and the database. </a:t>
            </a:r>
            <a:endParaRPr lang="en-US"/>
          </a:p>
          <a:p>
            <a:r>
              <a:rPr lang="en-US"/>
              <a:t>The DriverManager class maintains a list of Driver classes that have registered themselves by calling the method DriverManager.registerDriver(). </a:t>
            </a:r>
            <a:endParaRPr lang="en-US"/>
          </a:p>
          <a:p>
            <a:r>
              <a:rPr lang="en-US"/>
              <a:t>Note that before interacting with a Database, it is a mandatory process to register the driver; otherwise, an exception is thrown.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DriverManager class</a:t>
            </a:r>
            <a:endParaRPr lang="en-US" sz="4000">
              <a:sym typeface="+mn-ea"/>
            </a:endParaRPr>
          </a:p>
        </p:txBody>
      </p:sp>
      <p:sp>
        <p:nvSpPr>
          <p:cNvPr id="4" name="Text Placeholder 3"/>
          <p:cNvSpPr>
            <a:spLocks noGrp="1"/>
          </p:cNvSpPr>
          <p:nvPr>
            <p:ph type="body" sz="quarter" idx="14"/>
          </p:nvPr>
        </p:nvSpPr>
        <p:spPr/>
        <p:txBody>
          <a:bodyPr>
            <a:normAutofit fontScale="90000"/>
          </a:bodyPr>
          <a:p>
            <a:r>
              <a:rPr lang="en-US"/>
              <a:t>The DriverManager class in Java provides the basic service for managing a set of Java Database Connectivity (JDBC) drivers. It maintains a list of database drivers.</a:t>
            </a:r>
            <a:endParaRPr lang="en-US"/>
          </a:p>
          <a:p>
            <a:r>
              <a:rPr lang="en-US"/>
              <a:t>The DriverManager class is part of the java.sql package. It is a singleton class. Only one instance of this class is created in a JVM.</a:t>
            </a:r>
            <a:endParaRPr lang="en-US"/>
          </a:p>
          <a:p>
            <a:r>
              <a:rPr lang="en-US"/>
              <a:t>The DriverManager class is used as part of the JDBC API via the static getConnection() method.</a:t>
            </a:r>
            <a:endParaRPr lang="en-US"/>
          </a:p>
          <a:p>
            <a:r>
              <a:rPr lang="en-US"/>
              <a:t>The JDBC API is the standard for database-independent connectivity between the Java programming language and SQL databases and other tabular data sources, such as spreadsheets or flat files.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787400" y="470535"/>
            <a:ext cx="11028045" cy="59016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2323665" y="425927"/>
            <a:ext cx="7317105" cy="566870"/>
          </a:xfrm>
        </p:spPr>
        <p:txBody>
          <a:bodyPr/>
          <a:p>
            <a:r>
              <a:rPr lang="en-US"/>
              <a:t>Methods of the DriverManager Class</a:t>
            </a:r>
            <a:endParaRPr lang="en-US"/>
          </a:p>
        </p:txBody>
      </p:sp>
      <p:pic>
        <p:nvPicPr>
          <p:cNvPr id="7" name="Picture Placeholder 6"/>
          <p:cNvPicPr>
            <a:picLocks noChangeAspect="1"/>
          </p:cNvPicPr>
          <p:nvPr>
            <p:ph type="pic" idx="1"/>
          </p:nvPr>
        </p:nvPicPr>
        <p:blipFill>
          <a:blip r:embed="rId1"/>
          <a:stretch>
            <a:fillRect/>
          </a:stretch>
        </p:blipFill>
        <p:spPr>
          <a:xfrm>
            <a:off x="611505" y="1075690"/>
            <a:ext cx="10751820" cy="5486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How it works</a:t>
            </a:r>
            <a:endParaRPr lang="en-US" sz="3600"/>
          </a:p>
        </p:txBody>
      </p:sp>
      <p:sp>
        <p:nvSpPr>
          <p:cNvPr id="6" name="Text Placeholder 5"/>
          <p:cNvSpPr>
            <a:spLocks noGrp="1"/>
          </p:cNvSpPr>
          <p:nvPr>
            <p:ph type="body" sz="quarter" idx="14"/>
          </p:nvPr>
        </p:nvSpPr>
        <p:spPr>
          <a:xfrm>
            <a:off x="408940" y="887095"/>
            <a:ext cx="11445240" cy="5422900"/>
          </a:xfrm>
        </p:spPr>
        <p:txBody>
          <a:bodyPr>
            <a:noAutofit/>
          </a:bodyPr>
          <a:p>
            <a:r>
              <a:rPr lang="en-US" sz="2400"/>
              <a:t>We can register different drivers with the DriverManager class using the registerDriver() method.</a:t>
            </a:r>
            <a:endParaRPr lang="en-US" sz="2400"/>
          </a:p>
          <a:p>
            <a:r>
              <a:rPr lang="en-US" sz="2400"/>
              <a:t>When we try to establish a connection with the database, DriverManager looks for a suitable driver from its list. We can search for drivers that are registered with DriverManager using the getDriver(String url) method. Here, url is the connection URL of the database we want to connect to.</a:t>
            </a:r>
            <a:endParaRPr lang="en-US" sz="2400"/>
          </a:p>
          <a:p>
            <a:r>
              <a:rPr lang="en-US" sz="2400"/>
              <a:t>If the driver is found, this method uses the driver to connect to the database. If multiple drivers are found, it uses the first driver in the list that is able to connect to the database.</a:t>
            </a:r>
            <a:endParaRPr lang="en-US" sz="2400"/>
          </a:p>
          <a:p>
            <a:r>
              <a:rPr lang="en-US" sz="2400"/>
              <a:t>The DriverManager class is used as a connection factory for establishing JDBC connections. This connection object represents a database link that allows us to run SQL queries and perform other database operations.</a:t>
            </a:r>
            <a:endParaRPr lang="en-US" sz="2400"/>
          </a:p>
          <a:p>
            <a:r>
              <a:rPr lang="en-US" sz="2400"/>
              <a:t>The DriverManager class is not thread-safe. Hence, we should not use it in a multi-threaded environment. We need to create a new instance of the DriverManager class in each thread.</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908685" y="594360"/>
            <a:ext cx="10716895" cy="57416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DriverManager Example Program</a:t>
            </a:r>
            <a:endParaRPr lang="en-US" sz="3600"/>
          </a:p>
        </p:txBody>
      </p:sp>
      <p:sp>
        <p:nvSpPr>
          <p:cNvPr id="6" name="Text Placeholder 5"/>
          <p:cNvSpPr>
            <a:spLocks noGrp="1"/>
          </p:cNvSpPr>
          <p:nvPr>
            <p:ph type="body" sz="quarter" idx="14"/>
          </p:nvPr>
        </p:nvSpPr>
        <p:spPr>
          <a:xfrm>
            <a:off x="408940" y="766445"/>
            <a:ext cx="11160125" cy="5543550"/>
          </a:xfrm>
        </p:spPr>
        <p:txBody>
          <a:bodyPr>
            <a:noAutofit/>
          </a:bodyPr>
          <a:p>
            <a:pPr marL="0" indent="0">
              <a:buNone/>
            </a:pPr>
            <a:r>
              <a:rPr lang="en-US" sz="1900"/>
              <a:t>package com.STH.JDBC; </a:t>
            </a:r>
            <a:endParaRPr lang="en-US" sz="1900"/>
          </a:p>
          <a:p>
            <a:pPr marL="0" indent="0">
              <a:buNone/>
            </a:pPr>
            <a:r>
              <a:rPr lang="en-US" sz="1900"/>
              <a:t>import java.sql.DriverManager;</a:t>
            </a:r>
            <a:endParaRPr lang="en-US" sz="1900"/>
          </a:p>
          <a:p>
            <a:pPr marL="0" indent="0">
              <a:buNone/>
            </a:pPr>
            <a:r>
              <a:rPr lang="en-US" sz="1900"/>
              <a:t>import java.sql.SQLException; </a:t>
            </a:r>
            <a:endParaRPr lang="en-US" sz="1900"/>
          </a:p>
          <a:p>
            <a:pPr marL="0" indent="0">
              <a:buNone/>
            </a:pPr>
            <a:r>
              <a:rPr lang="en-US" sz="1900"/>
              <a:t>public class DriverManagerExample { </a:t>
            </a:r>
            <a:endParaRPr lang="en-US" sz="1900"/>
          </a:p>
          <a:p>
            <a:pPr marL="0" indent="0">
              <a:buNone/>
            </a:pPr>
            <a:r>
              <a:rPr lang="en-US" sz="1900"/>
              <a:t>         public static void main(String[] args) throws ClassNotFoundException, SQLException {</a:t>
            </a:r>
            <a:endParaRPr lang="en-US" sz="1900"/>
          </a:p>
          <a:p>
            <a:pPr marL="0" indent="0">
              <a:buNone/>
            </a:pPr>
            <a:r>
              <a:rPr lang="en-US" sz="1900"/>
              <a:t>      // TODO Auto-generated method stub</a:t>
            </a:r>
            <a:endParaRPr lang="en-US" sz="1900"/>
          </a:p>
          <a:p>
            <a:pPr marL="0" indent="0">
              <a:buNone/>
            </a:pPr>
            <a:r>
              <a:rPr lang="en-US" sz="1900"/>
              <a:t>        Class.forName("oracle.jdbc.driver.OracleDriver");  </a:t>
            </a:r>
            <a:endParaRPr lang="en-US" sz="1900"/>
          </a:p>
          <a:p>
            <a:pPr marL="0" indent="0">
              <a:buNone/>
            </a:pPr>
            <a:r>
              <a:rPr lang="en-US" sz="1900"/>
              <a:t>        //Get Driver method</a:t>
            </a:r>
            <a:endParaRPr lang="en-US" sz="1900"/>
          </a:p>
          <a:p>
            <a:pPr marL="0" indent="0">
              <a:buNone/>
            </a:pPr>
            <a:r>
              <a:rPr lang="en-US" sz="1900"/>
              <a:t> System.out.println(" Get Driver  =  " +  DriverManager.getDriver("jdbc:oracle:thin:system/pass123@localhost"));</a:t>
            </a:r>
            <a:endParaRPr lang="en-US" sz="1900"/>
          </a:p>
          <a:p>
            <a:pPr marL="0" indent="0">
              <a:buNone/>
            </a:pPr>
            <a:r>
              <a:rPr lang="en-US" sz="1900"/>
              <a:t>        //Print default Login Timeout Value</a:t>
            </a:r>
            <a:endParaRPr lang="en-US" sz="1900"/>
          </a:p>
          <a:p>
            <a:pPr marL="0" indent="0">
              <a:buNone/>
            </a:pPr>
            <a:r>
              <a:rPr lang="en-US" sz="1900"/>
              <a:t>        System.out.println("Default Login Timeout = " + DriverManager.getLoginTimeout());</a:t>
            </a:r>
            <a:endParaRPr lang="en-US" sz="1900"/>
          </a:p>
          <a:p>
            <a:pPr marL="0" indent="0">
              <a:buNone/>
            </a:pPr>
            <a:r>
              <a:rPr lang="en-US" sz="1900"/>
              <a:t>        //Setting Login Timeout Value as 1000ms</a:t>
            </a:r>
            <a:endParaRPr lang="en-US" sz="1900"/>
          </a:p>
          <a:p>
            <a:pPr marL="0" indent="0">
              <a:buNone/>
            </a:pPr>
            <a:r>
              <a:rPr lang="en-US" sz="1900"/>
              <a:t>        System.out.println("Set Login Timeout");</a:t>
            </a:r>
            <a:endParaRPr lang="en-US" sz="1900"/>
          </a:p>
          <a:p>
            <a:pPr marL="0" indent="0">
              <a:buNone/>
            </a:pPr>
            <a:r>
              <a:rPr lang="en-US" sz="1900"/>
              <a:t>        DriverManager.setLoginTimeout(1000);</a:t>
            </a:r>
            <a:endParaRPr lang="en-US" sz="1900"/>
          </a:p>
          <a:p>
            <a:pPr marL="0" indent="0">
              <a:buNone/>
            </a:pPr>
            <a:r>
              <a:rPr lang="en-US" sz="1900"/>
              <a:t>        //Printing Login Timeout Value After set the value</a:t>
            </a:r>
            <a:endParaRPr lang="en-US" sz="1900"/>
          </a:p>
          <a:p>
            <a:pPr marL="0" indent="0">
              <a:buNone/>
            </a:pPr>
            <a:r>
              <a:rPr lang="en-US" sz="1900"/>
              <a:t>        System.out.println(" After Setting time Max Login Timeout = " + DriverManager.getLoginTimeout());   } }</a:t>
            </a:r>
            <a:endParaRPr lang="en-US"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400"/>
              <a:t>Connection interface</a:t>
            </a:r>
            <a:endParaRPr lang="en-US" sz="4400"/>
          </a:p>
        </p:txBody>
      </p:sp>
      <p:sp>
        <p:nvSpPr>
          <p:cNvPr id="4" name="Text Placeholder 3"/>
          <p:cNvSpPr>
            <a:spLocks noGrp="1"/>
          </p:cNvSpPr>
          <p:nvPr>
            <p:ph type="body" sz="quarter" idx="14"/>
          </p:nvPr>
        </p:nvSpPr>
        <p:spPr>
          <a:xfrm>
            <a:off x="408940" y="887095"/>
            <a:ext cx="11456035" cy="5740400"/>
          </a:xfrm>
        </p:spPr>
        <p:txBody>
          <a:bodyPr>
            <a:noAutofit/>
          </a:bodyPr>
          <a:p>
            <a:r>
              <a:rPr lang="en-US" sz="2100"/>
              <a:t>A Connection is a session between a Java application and a database. It helps to establish a connection with the database.</a:t>
            </a:r>
            <a:endParaRPr lang="en-US" sz="2100"/>
          </a:p>
          <a:p>
            <a:r>
              <a:rPr lang="en-US" sz="2100"/>
              <a:t>The Connection interface is a factory of Statement, PreparedStatement, and DatabaseMetaData, i.e., an object of Connection can be used to get the object of Statement and DatabaseMetaData. The Connection interface provide many methods for transaction management like commit(), rollback(), setAutoCommit(), setTransactionIsolation(), etc.</a:t>
            </a:r>
            <a:endParaRPr lang="en-US" sz="2100"/>
          </a:p>
          <a:p>
            <a:r>
              <a:rPr lang="en-US" sz="2100"/>
              <a:t>By default, connection commits the changes after executing queries.</a:t>
            </a:r>
            <a:endParaRPr lang="en-US" sz="2100"/>
          </a:p>
          <a:p>
            <a:r>
              <a:rPr lang="en-US" sz="2100"/>
              <a:t>Commonly used methods of Connection interface:</a:t>
            </a:r>
            <a:endParaRPr lang="en-US" sz="2100"/>
          </a:p>
          <a:p>
            <a:pPr marL="0" indent="0">
              <a:buNone/>
            </a:pPr>
            <a:r>
              <a:rPr lang="en-US" sz="2100"/>
              <a:t>1) public Statement createStatement(): creates a statement object that can be used to execute SQL queries.</a:t>
            </a:r>
            <a:endParaRPr lang="en-US" sz="2100"/>
          </a:p>
          <a:p>
            <a:pPr marL="0" indent="0">
              <a:buNone/>
            </a:pPr>
            <a:r>
              <a:rPr lang="en-US" sz="2100"/>
              <a:t>2) public Statement createStatement(int resultSetType,int resultSetConcurrency): Creates a Statement object that will generate ResultSet objects with the given type and concurrency.</a:t>
            </a:r>
            <a:endParaRPr lang="en-US" sz="2100"/>
          </a:p>
          <a:p>
            <a:pPr marL="0" indent="0">
              <a:buNone/>
            </a:pPr>
            <a:r>
              <a:rPr lang="en-US" sz="2100"/>
              <a:t>3) public void setAutoCommit(boolean status): is used to set the commit status. By default, it is true.</a:t>
            </a:r>
            <a:endParaRPr lang="en-US" sz="2100"/>
          </a:p>
          <a:p>
            <a:pPr marL="0" indent="0">
              <a:buNone/>
            </a:pPr>
            <a:r>
              <a:rPr lang="en-US" sz="2100"/>
              <a:t>4) public void commit(): saves the changes made since the previous commit/rollback is permanent.</a:t>
            </a:r>
            <a:endParaRPr lang="en-US" sz="2100"/>
          </a:p>
          <a:p>
            <a:pPr marL="0" indent="0">
              <a:buNone/>
            </a:pPr>
            <a:r>
              <a:rPr lang="en-US" sz="2100"/>
              <a:t>5) public void rollback(): Drops all changes made since the previous commit/rollback.</a:t>
            </a:r>
            <a:endParaRPr lang="en-US" sz="2100"/>
          </a:p>
          <a:p>
            <a:pPr marL="0" indent="0">
              <a:buNone/>
            </a:pPr>
            <a:r>
              <a:rPr lang="en-US" sz="2100"/>
              <a:t>6) public void close(): closes the connection and Releases a JDBC resources immediately.</a:t>
            </a:r>
            <a:endParaRPr lang="en-US"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Connection Interface Fields</a:t>
            </a:r>
            <a:endParaRPr lang="en-US" sz="3600"/>
          </a:p>
        </p:txBody>
      </p:sp>
      <p:sp>
        <p:nvSpPr>
          <p:cNvPr id="4" name="Text Placeholder 3"/>
          <p:cNvSpPr>
            <a:spLocks noGrp="1"/>
          </p:cNvSpPr>
          <p:nvPr>
            <p:ph type="body" sz="quarter" idx="14"/>
          </p:nvPr>
        </p:nvSpPr>
        <p:spPr>
          <a:xfrm>
            <a:off x="408940" y="887095"/>
            <a:ext cx="11511280" cy="5422900"/>
          </a:xfrm>
        </p:spPr>
        <p:txBody>
          <a:bodyPr>
            <a:noAutofit/>
          </a:bodyPr>
          <a:p>
            <a:r>
              <a:rPr lang="en-US" sz="2500"/>
              <a:t>There are some common Connection interface constant fields that are present in the Connect interface. These fields specify the isolation level of a transaction.</a:t>
            </a:r>
            <a:endParaRPr lang="en-US" sz="2500"/>
          </a:p>
          <a:p>
            <a:r>
              <a:rPr lang="en-US" sz="2500" b="1"/>
              <a:t>TRANSACTION_NONE: </a:t>
            </a:r>
            <a:r>
              <a:rPr lang="en-US" sz="2500"/>
              <a:t>No transaction is supported, and it is indicated by this constant.</a:t>
            </a:r>
            <a:endParaRPr lang="en-US" sz="2500"/>
          </a:p>
          <a:p>
            <a:r>
              <a:rPr lang="en-US" sz="2500" b="1"/>
              <a:t>TRANSACTION_READ_COMMITTED: </a:t>
            </a:r>
            <a:r>
              <a:rPr lang="en-US" sz="2500"/>
              <a:t>It is a constant which shows that the dirty reads are not allowed. However, phantom reads and non-repeatable reads can occur.</a:t>
            </a:r>
            <a:endParaRPr lang="en-US" sz="2500"/>
          </a:p>
          <a:p>
            <a:r>
              <a:rPr lang="en-US" sz="2500" b="1"/>
              <a:t>TRANSACTION_READ_UNCOMMITTED: </a:t>
            </a:r>
            <a:r>
              <a:rPr lang="en-US" sz="2500"/>
              <a:t>It is a constant which shows that dirty reads, non-repeatable reads, and phantom reads can occur.</a:t>
            </a:r>
            <a:endParaRPr lang="en-US" sz="2500"/>
          </a:p>
          <a:p>
            <a:r>
              <a:rPr lang="en-US" sz="2500" b="1"/>
              <a:t>TRANSACTION_REPEATABLE_READ: </a:t>
            </a:r>
            <a:r>
              <a:rPr lang="en-US" sz="2500"/>
              <a:t>It is a constant which shows that the non-repeatable reads and dirty reads are not allowed. However, phantom reads and can occur.</a:t>
            </a:r>
            <a:endParaRPr lang="en-US" sz="2500"/>
          </a:p>
          <a:p>
            <a:r>
              <a:rPr lang="en-US" sz="2500" b="1"/>
              <a:t>TRANSACTION_SERIALIZABLE: </a:t>
            </a:r>
            <a:r>
              <a:rPr lang="en-US" sz="2500"/>
              <a:t>It is a constant which shows that the non-repeatable reads, dirty reads as well as the phantom reads are not allowed.</a:t>
            </a:r>
            <a:endParaRPr lang="en-US" sz="2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Statement interface</a:t>
            </a:r>
            <a:endParaRPr lang="en-US" sz="4000"/>
          </a:p>
        </p:txBody>
      </p:sp>
      <p:sp>
        <p:nvSpPr>
          <p:cNvPr id="4" name="Text Placeholder 3"/>
          <p:cNvSpPr>
            <a:spLocks noGrp="1"/>
          </p:cNvSpPr>
          <p:nvPr>
            <p:ph type="body" sz="quarter" idx="14"/>
          </p:nvPr>
        </p:nvSpPr>
        <p:spPr>
          <a:xfrm>
            <a:off x="408940" y="887095"/>
            <a:ext cx="11160125" cy="5422900"/>
          </a:xfrm>
        </p:spPr>
        <p:txBody>
          <a:bodyPr>
            <a:normAutofit fontScale="80000"/>
          </a:bodyPr>
          <a:p>
            <a:r>
              <a:rPr lang="en-US"/>
              <a:t>The Statement interface provides methods to execute queries with the database. The statement interface is a factory of ResultSet i.e. it provides factory method to get the object of ResultSet.</a:t>
            </a:r>
            <a:endParaRPr lang="en-US"/>
          </a:p>
          <a:p>
            <a:r>
              <a:rPr lang="en-US" b="1"/>
              <a:t>Commonly used methods of Statement interface:</a:t>
            </a:r>
            <a:endParaRPr lang="en-US" b="1"/>
          </a:p>
          <a:p>
            <a:r>
              <a:rPr lang="en-US"/>
              <a:t>The important methods of Statement interface are as follows:</a:t>
            </a:r>
            <a:endParaRPr lang="en-US"/>
          </a:p>
          <a:p>
            <a:r>
              <a:rPr lang="en-US"/>
              <a:t>1) public ResultSet executeQuery(String sql): is used to execute SELECT query. It returns the object of ResultSet.</a:t>
            </a:r>
            <a:endParaRPr lang="en-US"/>
          </a:p>
          <a:p>
            <a:r>
              <a:rPr lang="en-US"/>
              <a:t>2) public int executeUpdate(String sql): is used to execute specified query, it may be create, drop, insert, update, delete etc.</a:t>
            </a:r>
            <a:endParaRPr lang="en-US"/>
          </a:p>
          <a:p>
            <a:r>
              <a:rPr lang="en-US"/>
              <a:t>3) public boolean execute(String sql): is used to execute queries that may return multiple results.</a:t>
            </a:r>
            <a:endParaRPr lang="en-US"/>
          </a:p>
          <a:p>
            <a:r>
              <a:rPr lang="en-US"/>
              <a:t>4) public int[] executeBatch(): is used to execute batch of commands.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Example of Statement interface</a:t>
            </a:r>
            <a:endParaRPr lang="en-US" sz="3600"/>
          </a:p>
        </p:txBody>
      </p:sp>
      <p:sp>
        <p:nvSpPr>
          <p:cNvPr id="4" name="Text Placeholder 3"/>
          <p:cNvSpPr>
            <a:spLocks noGrp="1"/>
          </p:cNvSpPr>
          <p:nvPr>
            <p:ph type="body" sz="quarter" idx="14"/>
          </p:nvPr>
        </p:nvSpPr>
        <p:spPr>
          <a:xfrm>
            <a:off x="408940" y="887095"/>
            <a:ext cx="11511280" cy="5641975"/>
          </a:xfrm>
        </p:spPr>
        <p:txBody>
          <a:bodyPr>
            <a:normAutofit fontScale="70000"/>
          </a:bodyPr>
          <a:p>
            <a:r>
              <a:rPr lang="en-US"/>
              <a:t>Let’s see the simple example of Statement interface to insert, update and delete the record.</a:t>
            </a:r>
            <a:endParaRPr lang="en-US"/>
          </a:p>
          <a:p>
            <a:pPr marL="0" indent="0">
              <a:buNone/>
            </a:pPr>
            <a:r>
              <a:rPr lang="en-US"/>
              <a:t>import java.sql.*;  </a:t>
            </a:r>
            <a:endParaRPr lang="en-US"/>
          </a:p>
          <a:p>
            <a:pPr marL="0" indent="0">
              <a:buNone/>
            </a:pPr>
            <a:r>
              <a:rPr lang="en-US"/>
              <a:t>class FetchRecord{  </a:t>
            </a:r>
            <a:endParaRPr lang="en-US"/>
          </a:p>
          <a:p>
            <a:pPr marL="0" indent="0">
              <a:buNone/>
            </a:pPr>
            <a:r>
              <a:rPr lang="en-US"/>
              <a:t>public static void main(String args[])throws Exception{  </a:t>
            </a:r>
            <a:endParaRPr lang="en-US"/>
          </a:p>
          <a:p>
            <a:pPr marL="0" indent="0">
              <a:buNone/>
            </a:pPr>
            <a:r>
              <a:rPr lang="en-US"/>
              <a:t>Class.forName("oracle.jdbc.driver.OracleDriver");  </a:t>
            </a:r>
            <a:endParaRPr lang="en-US"/>
          </a:p>
          <a:p>
            <a:pPr marL="0" indent="0">
              <a:buNone/>
            </a:pPr>
            <a:r>
              <a:rPr lang="en-US"/>
              <a:t>Connection con=DriverManager.getConnection("jdbc:oracle:thin:@localhost:1521:xe","system","oracle");  </a:t>
            </a:r>
            <a:endParaRPr lang="en-US"/>
          </a:p>
          <a:p>
            <a:pPr marL="0" indent="0">
              <a:buNone/>
            </a:pPr>
            <a:r>
              <a:rPr lang="en-US"/>
              <a:t>Statement stmt=con.createStatement();  </a:t>
            </a:r>
            <a:endParaRPr lang="en-US"/>
          </a:p>
          <a:p>
            <a:pPr marL="0" indent="0">
              <a:buNone/>
            </a:pPr>
            <a:r>
              <a:rPr lang="en-US"/>
              <a:t>//stmt.executeUpdate("insert into emp765 values(33,'Irfan',50000)");  </a:t>
            </a:r>
            <a:endParaRPr lang="en-US"/>
          </a:p>
          <a:p>
            <a:pPr marL="0" indent="0">
              <a:buNone/>
            </a:pPr>
            <a:r>
              <a:rPr lang="en-US"/>
              <a:t>//int result=stmt.executeUpdate("update emp765 set name='Vimal',salary=10000 where id=33");  </a:t>
            </a:r>
            <a:endParaRPr lang="en-US"/>
          </a:p>
          <a:p>
            <a:pPr marL="0" indent="0">
              <a:buNone/>
            </a:pPr>
            <a:r>
              <a:rPr lang="en-US"/>
              <a:t>int result=stmt.executeUpdate("delete from emp765 where id=33");  </a:t>
            </a:r>
            <a:endParaRPr lang="en-US"/>
          </a:p>
          <a:p>
            <a:pPr marL="0" indent="0">
              <a:buNone/>
            </a:pPr>
            <a:r>
              <a:rPr lang="en-US"/>
              <a:t>System.out.println(result+" records affected");  </a:t>
            </a:r>
            <a:endParaRPr lang="en-US"/>
          </a:p>
          <a:p>
            <a:pPr marL="0" indent="0">
              <a:buNone/>
            </a:pPr>
            <a:r>
              <a:rPr lang="en-US"/>
              <a:t>con.close();  }}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ResultSet interface</a:t>
            </a:r>
            <a:endParaRPr lang="en-US" sz="3600"/>
          </a:p>
        </p:txBody>
      </p:sp>
      <p:sp>
        <p:nvSpPr>
          <p:cNvPr id="4" name="Text Placeholder 3"/>
          <p:cNvSpPr>
            <a:spLocks noGrp="1"/>
          </p:cNvSpPr>
          <p:nvPr>
            <p:ph type="body" sz="quarter" idx="14"/>
          </p:nvPr>
        </p:nvSpPr>
        <p:spPr>
          <a:xfrm>
            <a:off x="408940" y="887095"/>
            <a:ext cx="11577320" cy="5422900"/>
          </a:xfrm>
        </p:spPr>
        <p:txBody>
          <a:bodyPr>
            <a:normAutofit lnSpcReduction="10000"/>
          </a:bodyPr>
          <a:p>
            <a:r>
              <a:rPr lang="en-US" sz="2400"/>
              <a:t>The object of ResultSet maintains a cursor pointing to a row of a table. Initially, cursor points to before the first row.</a:t>
            </a:r>
            <a:endParaRPr lang="en-US" sz="2400"/>
          </a:p>
          <a:p>
            <a:r>
              <a:rPr lang="en-US" sz="2400"/>
              <a:t>By default, ResultSet object can be moved forward only and it is not updatable.</a:t>
            </a:r>
            <a:endParaRPr lang="en-US" sz="2400"/>
          </a:p>
          <a:p>
            <a:r>
              <a:rPr lang="en-US" sz="2400"/>
              <a:t>But we can make this object to move forward and backward direction by passing either TYPE_SCROLL_INSENSITIVE or TYPE_SCROLL_SENSITIVE in createStatement(int,int) method as well as we can make this object as updatable by:</a:t>
            </a:r>
            <a:endParaRPr lang="en-US" sz="2400"/>
          </a:p>
          <a:p>
            <a:r>
              <a:rPr lang="en-US" sz="2400"/>
              <a:t>Statement stmt = con.createStatement(ResultSet.TYPE_SCROLL_INSENSITIVE,  </a:t>
            </a:r>
            <a:endParaRPr lang="en-US" sz="2400"/>
          </a:p>
          <a:p>
            <a:pPr marL="0" indent="0">
              <a:buNone/>
            </a:pPr>
            <a:r>
              <a:rPr lang="en-US" sz="2400"/>
              <a:t>   ResultSet.CONCUR_UPDATABLE);  </a:t>
            </a:r>
            <a:endParaRPr lang="en-US" sz="2400"/>
          </a:p>
          <a:p>
            <a:pPr marL="0" indent="0" algn="ctr">
              <a:buNone/>
            </a:pPr>
            <a:r>
              <a:rPr lang="en-US" sz="2400" b="1"/>
              <a:t>Types of ResultSet</a:t>
            </a:r>
            <a:endParaRPr lang="en-US" sz="2400" b="1"/>
          </a:p>
          <a:p>
            <a:pPr marL="0" indent="0">
              <a:buNone/>
            </a:pPr>
            <a:r>
              <a:rPr lang="en-US" sz="2400"/>
              <a:t> The following are the two types of ResultSet:</a:t>
            </a:r>
            <a:endParaRPr lang="en-US" sz="2400"/>
          </a:p>
          <a:p>
            <a:pPr marL="0" indent="0">
              <a:buNone/>
            </a:pPr>
            <a:r>
              <a:rPr lang="en-US" sz="2400" b="1"/>
              <a:t>Forward-only: </a:t>
            </a:r>
            <a:r>
              <a:rPr lang="en-US" sz="2400"/>
              <a:t>This cursor can only move through the ResultSet object from the beginning to the end.</a:t>
            </a:r>
            <a:endParaRPr lang="en-US" sz="2400"/>
          </a:p>
          <a:p>
            <a:pPr marL="0" indent="0">
              <a:buNone/>
            </a:pPr>
            <a:r>
              <a:rPr lang="en-US" sz="2400" b="1"/>
              <a:t>Scrollable: </a:t>
            </a:r>
            <a:r>
              <a:rPr lang="en-US" sz="2400"/>
              <a:t>This cursor can only move forward and backward through the ResultSet object, and jump to specific rows.</a:t>
            </a:r>
            <a:endParaRPr lang="en-US" sz="2400"/>
          </a:p>
          <a:p>
            <a:pPr marL="0" indent="0">
              <a:buNone/>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ResultSet Types</a:t>
            </a:r>
            <a:endParaRPr lang="en-US" sz="4000"/>
          </a:p>
        </p:txBody>
      </p:sp>
      <p:sp>
        <p:nvSpPr>
          <p:cNvPr id="4" name="Text Placeholder 3"/>
          <p:cNvSpPr>
            <a:spLocks noGrp="1"/>
          </p:cNvSpPr>
          <p:nvPr>
            <p:ph type="body" sz="quarter" idx="14"/>
          </p:nvPr>
        </p:nvSpPr>
        <p:spPr>
          <a:xfrm>
            <a:off x="624840" y="909955"/>
            <a:ext cx="11499850" cy="5915660"/>
          </a:xfrm>
        </p:spPr>
        <p:txBody>
          <a:bodyPr>
            <a:normAutofit fontScale="70000"/>
          </a:bodyPr>
          <a:p>
            <a:r>
              <a:rPr lang="en-US"/>
              <a:t>In default, we can iterate the data/values in ResultSet which have returned as an output of the executed SQL statement in the forward direction.</a:t>
            </a:r>
            <a:endParaRPr lang="en-US"/>
          </a:p>
          <a:p>
            <a:r>
              <a:rPr lang="en-US"/>
              <a:t> We can iterate the values in other directions using Scrollable ResultSet. </a:t>
            </a:r>
            <a:endParaRPr lang="en-US"/>
          </a:p>
          <a:p>
            <a:r>
              <a:rPr lang="en-US"/>
              <a:t>We can specify the type and concurrency of ResultSet while creating Statement, PreparedStatement, and CallableStatement objects.</a:t>
            </a:r>
            <a:endParaRPr lang="en-US"/>
          </a:p>
          <a:p>
            <a:r>
              <a:rPr lang="en-US"/>
              <a:t>There are 3 types in ResultSet. They are:</a:t>
            </a:r>
            <a:endParaRPr lang="en-US"/>
          </a:p>
          <a:p>
            <a:r>
              <a:rPr lang="en-US" b="1"/>
              <a:t>TYPE_FORWARD_ONLY: </a:t>
            </a:r>
            <a:r>
              <a:rPr lang="en-US"/>
              <a:t>It is the default option, where the cursor moves from start to end i.e. in the forward direction.</a:t>
            </a:r>
            <a:endParaRPr lang="en-US"/>
          </a:p>
          <a:p>
            <a:r>
              <a:rPr lang="en-US" b="1"/>
              <a:t>TYPE_SCROLL_INSENSITIVE:</a:t>
            </a:r>
            <a:r>
              <a:rPr lang="en-US"/>
              <a:t> In this type, it will make the cursor to move in both forward and backward directions. If we make any changes in the data while iterating the stored data it won’t update in the dataset if anyone changes the data in DB. Because the dataset has the data from the time the SQL query returns the Data.</a:t>
            </a:r>
            <a:endParaRPr lang="en-US"/>
          </a:p>
          <a:p>
            <a:r>
              <a:rPr lang="en-US" b="1"/>
              <a:t>TYPE_SCROLL_SENSITIVE: </a:t>
            </a:r>
            <a:r>
              <a:rPr lang="en-US"/>
              <a:t>It is similar to TYPE_SCROLL_INSENSITIVE, the difference is if anyone updates the data after the SQL Query has returned the data, while iterating it will reflect the changes to the dataset.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ResultSet Concurrency</a:t>
            </a:r>
            <a:endParaRPr lang="en-US" sz="3600"/>
          </a:p>
        </p:txBody>
      </p:sp>
      <p:sp>
        <p:nvSpPr>
          <p:cNvPr id="4" name="Text Placeholder 3"/>
          <p:cNvSpPr>
            <a:spLocks noGrp="1"/>
          </p:cNvSpPr>
          <p:nvPr>
            <p:ph type="body" sz="quarter" idx="14"/>
          </p:nvPr>
        </p:nvSpPr>
        <p:spPr>
          <a:xfrm>
            <a:off x="408940" y="887730"/>
            <a:ext cx="11313160" cy="5520690"/>
          </a:xfrm>
        </p:spPr>
        <p:txBody>
          <a:bodyPr/>
          <a:p>
            <a:r>
              <a:rPr lang="en-US" sz="2400"/>
              <a:t>There are 2 modes of Concurrency in ResultSet. They are:</a:t>
            </a:r>
            <a:endParaRPr lang="en-US" sz="2400"/>
          </a:p>
          <a:p>
            <a:r>
              <a:rPr lang="en-US" sz="2400" b="1"/>
              <a:t>ResultSet.CONCUR_READ_ONLY: </a:t>
            </a:r>
            <a:r>
              <a:rPr lang="en-US" sz="2400"/>
              <a:t>It is the default concurrency mode. We can only read the data in the ResultSet. Updation is not applicable.</a:t>
            </a:r>
            <a:endParaRPr lang="en-US" sz="2400"/>
          </a:p>
          <a:p>
            <a:r>
              <a:rPr lang="en-US" sz="2400" b="1"/>
              <a:t>ResultSet.CONCUR_UPDATABLE: </a:t>
            </a:r>
            <a:r>
              <a:rPr lang="en-US" sz="2400"/>
              <a:t>We can update the data in the ResultSet object.</a:t>
            </a:r>
            <a:endParaRPr lang="en-US" sz="2400"/>
          </a:p>
          <a:p>
            <a:r>
              <a:rPr lang="en-US" sz="2400"/>
              <a:t>Some databases don’t support concurrency mode for all ResultSet types. In that case, we need to check whether they support our desired type and concurrency mode using supportsResultSetConcurrency() method.</a:t>
            </a:r>
            <a:endParaRPr lang="en-US" sz="2400"/>
          </a:p>
          <a:p>
            <a:r>
              <a:rPr lang="en-US" sz="2400" b="1"/>
              <a:t>Methods In ResultSet Interface</a:t>
            </a:r>
            <a:endParaRPr lang="en-US" sz="2400" b="1"/>
          </a:p>
          <a:p>
            <a:r>
              <a:rPr lang="en-US" sz="2400"/>
              <a:t>There are 4 categories of ResultSet methods. They are:</a:t>
            </a:r>
            <a:endParaRPr lang="en-US" sz="2400"/>
          </a:p>
          <a:p>
            <a:r>
              <a:rPr lang="en-US" sz="2400"/>
              <a:t>Navigational Methods</a:t>
            </a:r>
            <a:endParaRPr lang="en-US" sz="2400"/>
          </a:p>
          <a:p>
            <a:r>
              <a:rPr lang="en-US" sz="2400"/>
              <a:t>Getter Methods</a:t>
            </a:r>
            <a:endParaRPr lang="en-US" sz="2400"/>
          </a:p>
          <a:p>
            <a:r>
              <a:rPr lang="en-US" sz="2400"/>
              <a:t>Setter Methods</a:t>
            </a:r>
            <a:endParaRPr lang="en-US" sz="2400"/>
          </a:p>
          <a:p>
            <a:r>
              <a:rPr lang="en-US" sz="2400"/>
              <a:t>Miscellaneous Methods</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624840" y="194945"/>
            <a:ext cx="10678160" cy="66643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480695" y="693420"/>
            <a:ext cx="10925175" cy="58261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685165" y="535940"/>
            <a:ext cx="10935335" cy="58362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687705" y="452120"/>
            <a:ext cx="11028045" cy="59493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39165" y="448310"/>
            <a:ext cx="10546715" cy="60464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Example of Scrollable ResultSet</a:t>
            </a:r>
            <a:endParaRPr lang="en-US" sz="3600"/>
          </a:p>
        </p:txBody>
      </p:sp>
      <p:sp>
        <p:nvSpPr>
          <p:cNvPr id="6" name="Text Placeholder 5"/>
          <p:cNvSpPr>
            <a:spLocks noGrp="1"/>
          </p:cNvSpPr>
          <p:nvPr>
            <p:ph type="body" sz="quarter" idx="14"/>
          </p:nvPr>
        </p:nvSpPr>
        <p:spPr>
          <a:xfrm>
            <a:off x="408940" y="954405"/>
            <a:ext cx="11456035" cy="5355590"/>
          </a:xfrm>
        </p:spPr>
        <p:txBody>
          <a:bodyPr>
            <a:noAutofit/>
          </a:bodyPr>
          <a:p>
            <a:r>
              <a:rPr lang="en-US" sz="2200"/>
              <a:t>Let’s see the simple example of ResultSet interface to retrieve the data of 3rd row.</a:t>
            </a:r>
            <a:endParaRPr lang="en-US" sz="2200"/>
          </a:p>
          <a:p>
            <a:pPr marL="0" indent="0">
              <a:buNone/>
            </a:pPr>
            <a:r>
              <a:rPr lang="en-US" sz="2200"/>
              <a:t>import java.sql.*;  </a:t>
            </a:r>
            <a:endParaRPr lang="en-US" sz="2200"/>
          </a:p>
          <a:p>
            <a:pPr marL="0" indent="0">
              <a:buNone/>
            </a:pPr>
            <a:r>
              <a:rPr lang="en-US" sz="2200"/>
              <a:t>class FetchRecord{  </a:t>
            </a:r>
            <a:endParaRPr lang="en-US" sz="2200"/>
          </a:p>
          <a:p>
            <a:pPr marL="0" indent="0">
              <a:buNone/>
            </a:pPr>
            <a:r>
              <a:rPr lang="en-US" sz="2200"/>
              <a:t>public static void main(String args[])throws Exception{    </a:t>
            </a:r>
            <a:endParaRPr lang="en-US" sz="2200"/>
          </a:p>
          <a:p>
            <a:pPr marL="0" indent="0">
              <a:buNone/>
            </a:pPr>
            <a:r>
              <a:rPr lang="en-US" sz="2200"/>
              <a:t>Class.forName("oracle.jdbc.driver.OracleDriver");  </a:t>
            </a:r>
            <a:endParaRPr lang="en-US" sz="2200"/>
          </a:p>
          <a:p>
            <a:pPr marL="0" indent="0">
              <a:buNone/>
            </a:pPr>
            <a:r>
              <a:rPr lang="en-US" sz="2200"/>
              <a:t>Connection con=DriverManager.getConnection("jdbc:oracle:thin:@localhost:1521:xe","system","oracle");  </a:t>
            </a:r>
            <a:endParaRPr lang="en-US" sz="2200"/>
          </a:p>
          <a:p>
            <a:pPr marL="0" indent="0">
              <a:buNone/>
            </a:pPr>
            <a:r>
              <a:rPr lang="en-US" sz="2200"/>
              <a:t>Statement stmt=con.createStatement(ResultSet.TYPE_SCROLL_SENSITIVE,ResultSet.CONCUR_UPDATABLE);  </a:t>
            </a:r>
            <a:endParaRPr lang="en-US" sz="2200"/>
          </a:p>
          <a:p>
            <a:pPr marL="0" indent="0">
              <a:buNone/>
            </a:pPr>
            <a:r>
              <a:rPr lang="en-US" sz="2200"/>
              <a:t>ResultSet rs=stmt.executeQuery("select * from emp765");  </a:t>
            </a:r>
            <a:endParaRPr lang="en-US" sz="2200"/>
          </a:p>
          <a:p>
            <a:pPr marL="0" indent="0">
              <a:buNone/>
            </a:pPr>
            <a:r>
              <a:rPr lang="en-US" sz="2200"/>
              <a:t>//getting the record of 3rd row  </a:t>
            </a:r>
            <a:endParaRPr lang="en-US" sz="2200"/>
          </a:p>
          <a:p>
            <a:pPr marL="0" indent="0">
              <a:buNone/>
            </a:pPr>
            <a:r>
              <a:rPr lang="en-US" sz="2200"/>
              <a:t>rs.absolute(3);  </a:t>
            </a:r>
            <a:endParaRPr lang="en-US" sz="2200"/>
          </a:p>
          <a:p>
            <a:pPr marL="0" indent="0">
              <a:buNone/>
            </a:pPr>
            <a:r>
              <a:rPr lang="en-US" sz="2200"/>
              <a:t>System.out.println(rs.getString(1)+" "+rs.getString(2)+" "+rs.getString(3));   </a:t>
            </a:r>
            <a:endParaRPr lang="en-US" sz="2200"/>
          </a:p>
          <a:p>
            <a:pPr marL="0" indent="0">
              <a:buNone/>
            </a:pPr>
            <a:r>
              <a:rPr lang="en-US" sz="2200"/>
              <a:t>con.close();  }}  </a:t>
            </a:r>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Transaction Management in JDBC</a:t>
            </a:r>
            <a:endParaRPr lang="en-US" sz="3200"/>
          </a:p>
        </p:txBody>
      </p:sp>
      <p:sp>
        <p:nvSpPr>
          <p:cNvPr id="4" name="Text Placeholder 3"/>
          <p:cNvSpPr>
            <a:spLocks noGrp="1"/>
          </p:cNvSpPr>
          <p:nvPr>
            <p:ph type="body" sz="quarter" idx="14"/>
          </p:nvPr>
        </p:nvSpPr>
        <p:spPr>
          <a:xfrm>
            <a:off x="408940" y="887095"/>
            <a:ext cx="11522075" cy="5422900"/>
          </a:xfrm>
        </p:spPr>
        <p:txBody>
          <a:bodyPr>
            <a:noAutofit/>
          </a:bodyPr>
          <a:p>
            <a:r>
              <a:rPr lang="en-US" sz="1800"/>
              <a:t>Transaction represents a single unit of work.</a:t>
            </a:r>
            <a:endParaRPr lang="en-US" sz="1800"/>
          </a:p>
          <a:p>
            <a:r>
              <a:rPr lang="en-US" sz="2000"/>
              <a:t>The ACID properties describes the transaction management well. ACID stands for Atomicity, Consistency, isolation and durability.</a:t>
            </a:r>
            <a:endParaRPr lang="en-US" sz="2000"/>
          </a:p>
          <a:p>
            <a:r>
              <a:rPr lang="en-US" sz="2000"/>
              <a:t>Atomicity means either all successful or none.</a:t>
            </a:r>
            <a:endParaRPr lang="en-US" sz="2000"/>
          </a:p>
          <a:p>
            <a:r>
              <a:rPr lang="en-US" sz="2000"/>
              <a:t>Consistency ensures bringing the database from one consistent state to another consistent state.Isolation ensures that transaction is isolated from other transaction.</a:t>
            </a:r>
            <a:endParaRPr lang="en-US" sz="2000"/>
          </a:p>
          <a:p>
            <a:r>
              <a:rPr lang="en-US" sz="2000"/>
              <a:t>Durability means once a transaction has been committed, it will remain so, even in the event of errors, power loss etc.</a:t>
            </a:r>
            <a:endParaRPr lang="en-US" sz="2000"/>
          </a:p>
          <a:p>
            <a:r>
              <a:rPr lang="en-US" sz="2000" b="1"/>
              <a:t>Advantage of Transaction Mangaement</a:t>
            </a:r>
            <a:endParaRPr lang="en-US" sz="2000" b="1"/>
          </a:p>
          <a:p>
            <a:r>
              <a:rPr lang="en-US" sz="2000"/>
              <a:t>fast performance It makes the performance fast because database is hit at the time of commit.</a:t>
            </a:r>
            <a:endParaRPr lang="en-US" sz="2000"/>
          </a:p>
          <a:p>
            <a:r>
              <a:rPr lang="en-US" sz="2000"/>
              <a:t>If your JDBC Connection is in auto-commit mode, which it is by default, then every SQL statement is committed to the database upon its completion.</a:t>
            </a:r>
            <a:endParaRPr lang="en-US" sz="2000"/>
          </a:p>
          <a:p>
            <a:r>
              <a:rPr lang="en-US" sz="2000"/>
              <a:t>That may be fine for simple applications, but there are three reasons why you may want to turn off the auto-commit and manage your own transactions −</a:t>
            </a:r>
            <a:endParaRPr lang="en-US" sz="2000"/>
          </a:p>
          <a:p>
            <a:r>
              <a:rPr lang="en-US" sz="2000"/>
              <a:t>To increase performance.</a:t>
            </a:r>
            <a:endParaRPr lang="en-US" sz="2000"/>
          </a:p>
          <a:p>
            <a:r>
              <a:rPr lang="en-US" sz="2000"/>
              <a:t>To maintain the integrity of business processes.</a:t>
            </a:r>
            <a:endParaRPr lang="en-US" sz="2000"/>
          </a:p>
          <a:p>
            <a:r>
              <a:rPr lang="en-US" sz="2000"/>
              <a:t>To use distributed transactions.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JDBC transactions</a:t>
            </a:r>
            <a:endParaRPr lang="en-US" sz="4000"/>
          </a:p>
        </p:txBody>
      </p:sp>
      <p:sp>
        <p:nvSpPr>
          <p:cNvPr id="4" name="Text Placeholder 3"/>
          <p:cNvSpPr>
            <a:spLocks noGrp="1"/>
          </p:cNvSpPr>
          <p:nvPr>
            <p:ph type="body" sz="quarter" idx="14"/>
          </p:nvPr>
        </p:nvSpPr>
        <p:spPr/>
        <p:txBody>
          <a:bodyPr>
            <a:normAutofit fontScale="80000"/>
          </a:bodyPr>
          <a:p>
            <a:r>
              <a:rPr lang="en-US"/>
              <a:t>A transaction is a logical unit of work. To complete a logical unit of work, several actions may need to be taken against a database.</a:t>
            </a:r>
            <a:endParaRPr lang="en-US"/>
          </a:p>
          <a:p>
            <a:r>
              <a:rPr lang="en-US"/>
              <a:t>Transactional support allows applications to ensure the following:</a:t>
            </a:r>
            <a:endParaRPr lang="en-US"/>
          </a:p>
          <a:p>
            <a:r>
              <a:rPr lang="en-US"/>
              <a:t>All the steps to complete a logical unit of work are followed.</a:t>
            </a:r>
            <a:endParaRPr lang="en-US"/>
          </a:p>
          <a:p>
            <a:r>
              <a:rPr lang="en-US"/>
              <a:t>When one of the steps to the unit of work files fails, all the work done as part of that logical unit of work can be undone and the database can return to its previous state before the transaction began.</a:t>
            </a:r>
            <a:endParaRPr lang="en-US"/>
          </a:p>
          <a:p>
            <a:r>
              <a:rPr lang="en-US"/>
              <a:t>Transactions are used to provide data integrity, correct application semantics, and a consistent view of data during concurrent access. All Java™ Database Connectivity (JDBC) compliant drivers must support transactions.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JDBC transactions</a:t>
            </a:r>
            <a:endParaRPr lang="en-US" sz="3600">
              <a:sym typeface="+mn-ea"/>
            </a:endParaRPr>
          </a:p>
        </p:txBody>
      </p:sp>
      <p:sp>
        <p:nvSpPr>
          <p:cNvPr id="4" name="Text Placeholder 3"/>
          <p:cNvSpPr>
            <a:spLocks noGrp="1"/>
          </p:cNvSpPr>
          <p:nvPr>
            <p:ph type="body" sz="quarter" idx="14"/>
          </p:nvPr>
        </p:nvSpPr>
        <p:spPr>
          <a:xfrm>
            <a:off x="408940" y="952500"/>
            <a:ext cx="11374120" cy="5357495"/>
          </a:xfrm>
        </p:spPr>
        <p:txBody>
          <a:bodyPr>
            <a:noAutofit/>
          </a:bodyPr>
          <a:p>
            <a:r>
              <a:rPr lang="en-US" sz="2400">
                <a:sym typeface="+mn-ea"/>
              </a:rPr>
              <a:t>All transactional work is handled at the Connection object level. </a:t>
            </a:r>
            <a:endParaRPr lang="en-US" sz="2400">
              <a:sym typeface="+mn-ea"/>
            </a:endParaRPr>
          </a:p>
          <a:p>
            <a:r>
              <a:rPr lang="en-US" sz="2400">
                <a:sym typeface="+mn-ea"/>
              </a:rPr>
              <a:t>When the work for a transaction completes, it can be finalized by calling the commit method.</a:t>
            </a:r>
            <a:endParaRPr lang="en-US" sz="2400">
              <a:sym typeface="+mn-ea"/>
            </a:endParaRPr>
          </a:p>
          <a:p>
            <a:r>
              <a:rPr lang="en-US" sz="1800">
                <a:sym typeface="+mn-ea"/>
              </a:rPr>
              <a:t> </a:t>
            </a:r>
            <a:r>
              <a:rPr lang="en-US" sz="2400">
                <a:sym typeface="+mn-ea"/>
              </a:rPr>
              <a:t>If the application aborts the transaction, the rollback method is called.</a:t>
            </a:r>
            <a:endParaRPr lang="en-US" sz="2400">
              <a:sym typeface="+mn-ea"/>
            </a:endParaRPr>
          </a:p>
          <a:p>
            <a:r>
              <a:rPr lang="en-US" sz="2400">
                <a:sym typeface="+mn-ea"/>
              </a:rPr>
              <a:t>All Statement objects under a connection are a part of the transaction. </a:t>
            </a:r>
            <a:endParaRPr lang="en-US" sz="2400">
              <a:sym typeface="+mn-ea"/>
            </a:endParaRPr>
          </a:p>
          <a:p>
            <a:r>
              <a:rPr lang="en-US" sz="2400">
                <a:sym typeface="+mn-ea"/>
              </a:rPr>
              <a:t>This means is that if an application creates three Statement objects and uses each object to make changes to the database, when a commit or rollback call happens, the work for all three statements either becomes permanent or is discarded.</a:t>
            </a:r>
            <a:endParaRPr lang="en-US" sz="2400">
              <a:sym typeface="+mn-ea"/>
            </a:endParaRPr>
          </a:p>
          <a:p>
            <a:r>
              <a:rPr lang="en-US" sz="2400">
                <a:sym typeface="+mn-ea"/>
              </a:rPr>
              <a:t>The commit and rollback SQL statements are used to finalize transactions when working purely with SQL. </a:t>
            </a:r>
            <a:endParaRPr lang="en-US" sz="2400">
              <a:sym typeface="+mn-ea"/>
            </a:endParaRPr>
          </a:p>
          <a:p>
            <a:r>
              <a:rPr lang="en-US" sz="2400">
                <a:sym typeface="+mn-ea"/>
              </a:rPr>
              <a:t>These SQL statements cannot be dynamically prepared and you should not attempt to use them in your JDBC applications to complete transactions.</a:t>
            </a:r>
            <a:endParaRPr lang="en-US" sz="2400">
              <a:sym typeface="+mn-ea"/>
            </a:endParaRPr>
          </a:p>
          <a:p>
            <a:endParaRPr lang="en-US" sz="24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JDBC transactions</a:t>
            </a:r>
            <a:endParaRPr lang="en-US" sz="3600">
              <a:sym typeface="+mn-ea"/>
            </a:endParaRPr>
          </a:p>
        </p:txBody>
      </p:sp>
      <p:sp>
        <p:nvSpPr>
          <p:cNvPr id="4" name="Text Placeholder 3"/>
          <p:cNvSpPr>
            <a:spLocks noGrp="1"/>
          </p:cNvSpPr>
          <p:nvPr>
            <p:ph type="body" sz="quarter" idx="14"/>
          </p:nvPr>
        </p:nvSpPr>
        <p:spPr/>
        <p:txBody>
          <a:bodyPr/>
          <a:p>
            <a:r>
              <a:rPr lang="en-US" sz="2400" b="1"/>
              <a:t>JDBC auto-commit mode</a:t>
            </a:r>
            <a:endParaRPr lang="en-US" sz="2400" b="1"/>
          </a:p>
          <a:p>
            <a:r>
              <a:rPr lang="en-US" sz="2400"/>
              <a:t>By default, JDBC uses an operation mode called auto-commit. This means that every update to the database is immediately made permanent.</a:t>
            </a:r>
            <a:endParaRPr lang="en-US" sz="2400"/>
          </a:p>
          <a:p>
            <a:r>
              <a:rPr lang="en-US" sz="2400" b="1"/>
              <a:t>Transaction isolation levels</a:t>
            </a:r>
            <a:endParaRPr lang="en-US" sz="2400" b="1"/>
          </a:p>
          <a:p>
            <a:r>
              <a:rPr lang="en-US" sz="2400"/>
              <a:t>Transaction isolation levels specify what data is visible to statements within a transaction. These levels directly impact the level of concurrent access by defining what interaction is possible between transactions against the same target data source.</a:t>
            </a:r>
            <a:endParaRPr lang="en-US" sz="2400"/>
          </a:p>
          <a:p>
            <a:r>
              <a:rPr lang="en-US" sz="2400" b="1"/>
              <a:t>Savepoints</a:t>
            </a:r>
            <a:endParaRPr lang="en-US" sz="2400" b="1"/>
          </a:p>
          <a:p>
            <a:r>
              <a:rPr lang="en-US" sz="2400"/>
              <a:t>Savepoints allow the setting of "staging points" in a transaction. Savepoints are checkpoints that the application can roll back to without throwing away the entire transaction.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776605" y="612775"/>
            <a:ext cx="10662920" cy="5651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200"/>
              <a:t>Simple example of transaction management in jdbc using Statement</a:t>
            </a:r>
            <a:endParaRPr lang="en-US" sz="3200"/>
          </a:p>
        </p:txBody>
      </p:sp>
      <p:sp>
        <p:nvSpPr>
          <p:cNvPr id="6" name="Text Placeholder 5"/>
          <p:cNvSpPr>
            <a:spLocks noGrp="1"/>
          </p:cNvSpPr>
          <p:nvPr>
            <p:ph type="body" sz="quarter" idx="14"/>
          </p:nvPr>
        </p:nvSpPr>
        <p:spPr>
          <a:xfrm>
            <a:off x="408940" y="887095"/>
            <a:ext cx="11160125" cy="5422900"/>
          </a:xfrm>
        </p:spPr>
        <p:txBody>
          <a:bodyPr>
            <a:normAutofit fontScale="70000"/>
          </a:bodyPr>
          <a:p>
            <a:r>
              <a:rPr lang="en-US"/>
              <a:t>Let's see the simple example of transaction management using Statement.</a:t>
            </a:r>
            <a:endParaRPr lang="en-US"/>
          </a:p>
          <a:p>
            <a:r>
              <a:rPr lang="en-US"/>
              <a:t>import java.sql.*;  </a:t>
            </a:r>
            <a:endParaRPr lang="en-US"/>
          </a:p>
          <a:p>
            <a:r>
              <a:rPr lang="en-US"/>
              <a:t>class FetchRecords{  </a:t>
            </a:r>
            <a:endParaRPr lang="en-US"/>
          </a:p>
          <a:p>
            <a:r>
              <a:rPr lang="en-US"/>
              <a:t>public static void main(String args[])throws Exception{  </a:t>
            </a:r>
            <a:endParaRPr lang="en-US"/>
          </a:p>
          <a:p>
            <a:r>
              <a:rPr lang="en-US"/>
              <a:t>Class.forName("oracle.jdbc.driver.OracleDriver");  </a:t>
            </a:r>
            <a:endParaRPr lang="en-US"/>
          </a:p>
          <a:p>
            <a:r>
              <a:rPr lang="en-US"/>
              <a:t>Connection con=DriverManager.getConnection("jdbc:oracle:thin:@localhost:1521:xe","system","oracle");  </a:t>
            </a:r>
            <a:endParaRPr lang="en-US"/>
          </a:p>
          <a:p>
            <a:r>
              <a:rPr lang="en-US"/>
              <a:t>con.setAutoCommit(false);   </a:t>
            </a:r>
            <a:endParaRPr lang="en-US"/>
          </a:p>
          <a:p>
            <a:r>
              <a:rPr lang="en-US"/>
              <a:t>Statement stmt=con.createStatement();  </a:t>
            </a:r>
            <a:endParaRPr lang="en-US"/>
          </a:p>
          <a:p>
            <a:r>
              <a:rPr lang="en-US"/>
              <a:t>stmt.executeUpdate("insert into user420 values(190,'abhi',40000)");  </a:t>
            </a:r>
            <a:endParaRPr lang="en-US"/>
          </a:p>
          <a:p>
            <a:r>
              <a:rPr lang="en-US"/>
              <a:t>stmt.executeUpdate("insert into user420 values(191,'umesh',50000)");  </a:t>
            </a:r>
            <a:endParaRPr lang="en-US"/>
          </a:p>
          <a:p>
            <a:r>
              <a:rPr lang="en-US"/>
              <a:t>con.commit();  </a:t>
            </a:r>
            <a:endParaRPr lang="en-US"/>
          </a:p>
          <a:p>
            <a:r>
              <a:rPr lang="en-US"/>
              <a:t>con.close();  }}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20195</Words>
  <Application>WPS Presentation</Application>
  <PresentationFormat>Custom</PresentationFormat>
  <Paragraphs>321</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Calibri</vt:lpstr>
      <vt:lpstr>Century Gothic</vt:lpstr>
      <vt:lpstr>Poppins</vt:lpstr>
      <vt:lpstr>Microsoft YaHei</vt:lpstr>
      <vt:lpstr>Arial Unicode MS</vt:lpstr>
      <vt:lpstr>Segoe Print</vt:lpstr>
      <vt:lpstr>Office Theme</vt:lpstr>
      <vt:lpstr>PowerPoint 演示文稿</vt:lpstr>
      <vt:lpstr>PowerPoint 演示文稿</vt:lpstr>
      <vt:lpstr>PowerPoint 演示文稿</vt:lpstr>
      <vt:lpstr>Transaction Management in JDBC</vt:lpstr>
      <vt:lpstr>JDBC transactions</vt:lpstr>
      <vt:lpstr>JDBC transactions</vt:lpstr>
      <vt:lpstr>JDBC transactions</vt:lpstr>
      <vt:lpstr>PowerPoint 演示文稿</vt:lpstr>
      <vt:lpstr>Simple example of transaction management in jdbc using Statement</vt:lpstr>
      <vt:lpstr>JDBC transaction using Prepared statement –</vt:lpstr>
      <vt:lpstr>Parameter description syntax of JDBC transaction</vt:lpstr>
      <vt:lpstr>How Transactions work in JDBC?</vt:lpstr>
      <vt:lpstr>How Transactions work in JDBC?</vt:lpstr>
      <vt:lpstr>How Transactions work in JDBC?</vt:lpstr>
      <vt:lpstr>Example</vt:lpstr>
      <vt:lpstr>Example</vt:lpstr>
      <vt:lpstr>Example </vt:lpstr>
      <vt:lpstr>DriverManager class</vt:lpstr>
      <vt:lpstr>DriverManager class</vt:lpstr>
      <vt:lpstr>PowerPoint 演示文稿</vt:lpstr>
      <vt:lpstr>Methods of the DriverManager Class</vt:lpstr>
      <vt:lpstr>How it works</vt:lpstr>
      <vt:lpstr>PowerPoint 演示文稿</vt:lpstr>
      <vt:lpstr>DriverManager Example Program</vt:lpstr>
      <vt:lpstr>Connection interface</vt:lpstr>
      <vt:lpstr>Connection Interface Fields</vt:lpstr>
      <vt:lpstr>Statement interface</vt:lpstr>
      <vt:lpstr>Example of Statement interface</vt:lpstr>
      <vt:lpstr>ResultSet interface</vt:lpstr>
      <vt:lpstr>ResultSet Types</vt:lpstr>
      <vt:lpstr>ResultSet Concurrency</vt:lpstr>
      <vt:lpstr>PowerPoint 演示文稿</vt:lpstr>
      <vt:lpstr>PowerPoint 演示文稿</vt:lpstr>
      <vt:lpstr>PowerPoint 演示文稿</vt:lpstr>
      <vt:lpstr>PowerPoint 演示文稿</vt:lpstr>
      <vt:lpstr>PowerPoint 演示文稿</vt:lpstr>
      <vt:lpstr>Example of Scrollable ResultSet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lakshman.g</cp:lastModifiedBy>
  <cp:revision>288</cp:revision>
  <dcterms:created xsi:type="dcterms:W3CDTF">2021-09-08T09:08:00Z</dcterms:created>
  <dcterms:modified xsi:type="dcterms:W3CDTF">2023-05-10T04:58:30Z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EFCC1C052FF243D3838510AA06CF476A</vt:lpwstr>
  </property>
</Properties>
</file>