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7" r:id="rId3"/>
    <p:sldId id="272" r:id="rId4"/>
    <p:sldId id="289" r:id="rId5"/>
    <p:sldId id="445" r:id="rId6"/>
    <p:sldId id="451" r:id="rId7"/>
    <p:sldId id="446" r:id="rId8"/>
    <p:sldId id="448" r:id="rId9"/>
    <p:sldId id="449" r:id="rId10"/>
    <p:sldId id="450" r:id="rId11"/>
    <p:sldId id="452" r:id="rId12"/>
    <p:sldId id="453" r:id="rId13"/>
    <p:sldId id="454" r:id="rId14"/>
    <p:sldId id="455" r:id="rId15"/>
    <p:sldId id="456" r:id="rId16"/>
    <p:sldId id="457" r:id="rId17"/>
    <p:sldId id="458" r:id="rId18"/>
    <p:sldId id="459" r:id="rId19"/>
    <p:sldId id="460" r:id="rId20"/>
    <p:sldId id="461" r:id="rId21"/>
    <p:sldId id="462" r:id="rId22"/>
    <p:sldId id="463" r:id="rId23"/>
  </p:sldIdLst>
  <p:sldSz cx="12195175" cy="6859270"/>
  <p:notesSz cx="6858000" cy="9144000"/>
  <p:defaultText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6200"/>
    <a:srgbClr val="60A6DA"/>
    <a:srgbClr val="172144"/>
    <a:srgbClr val="11B6DD"/>
    <a:srgbClr val="0BD0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72" autoAdjust="0"/>
  </p:normalViewPr>
  <p:slideViewPr>
    <p:cSldViewPr>
      <p:cViewPr>
        <p:scale>
          <a:sx n="60" d="100"/>
          <a:sy n="60" d="100"/>
        </p:scale>
        <p:origin x="-990" y="-270"/>
      </p:cViewPr>
      <p:guideLst>
        <p:guide orient="horz" pos="220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169CF-824E-4085-A969-CBEFB9705F62}"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817CD7-4A31-4997-B952-0BF8DB2DAF8C}"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9435" algn="l" defTabSz="914400" rtl="0" eaLnBrk="1" latinLnBrk="0" hangingPunct="1">
      <a:defRPr sz="1200" kern="1200">
        <a:solidFill>
          <a:schemeClr val="tx1"/>
        </a:solidFill>
        <a:latin typeface="+mn-lt"/>
        <a:ea typeface="+mn-ea"/>
        <a:cs typeface="+mn-cs"/>
      </a:defRPr>
    </a:lvl5pPr>
    <a:lvl6pPr marL="2286635" algn="l" defTabSz="914400" rtl="0" eaLnBrk="1" latinLnBrk="0" hangingPunct="1">
      <a:defRPr sz="1200" kern="1200">
        <a:solidFill>
          <a:schemeClr val="tx1"/>
        </a:solidFill>
        <a:latin typeface="+mn-lt"/>
        <a:ea typeface="+mn-ea"/>
        <a:cs typeface="+mn-cs"/>
      </a:defRPr>
    </a:lvl6pPr>
    <a:lvl7pPr marL="2743835" algn="l" defTabSz="914400" rtl="0" eaLnBrk="1" latinLnBrk="0" hangingPunct="1">
      <a:defRPr sz="1200" kern="1200">
        <a:solidFill>
          <a:schemeClr val="tx1"/>
        </a:solidFill>
        <a:latin typeface="+mn-lt"/>
        <a:ea typeface="+mn-ea"/>
        <a:cs typeface="+mn-cs"/>
      </a:defRPr>
    </a:lvl7pPr>
    <a:lvl8pPr marL="3201035" algn="l" defTabSz="914400" rtl="0" eaLnBrk="1" latinLnBrk="0" hangingPunct="1">
      <a:defRPr sz="1200" kern="1200">
        <a:solidFill>
          <a:schemeClr val="tx1"/>
        </a:solidFill>
        <a:latin typeface="+mn-lt"/>
        <a:ea typeface="+mn-ea"/>
        <a:cs typeface="+mn-cs"/>
      </a:defRPr>
    </a:lvl8pPr>
    <a:lvl9pPr marL="3658235"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38" y="2130921"/>
            <a:ext cx="10365899" cy="1470366"/>
          </a:xfrm>
        </p:spPr>
        <p:txBody>
          <a:bodyPr/>
          <a:lstStyle/>
          <a:p>
            <a:r>
              <a:rPr lang="en-US" dirty="0" smtClean="0"/>
              <a:t>Click to edit Master title style</a:t>
            </a:r>
            <a:endParaRPr lang="en-IN" dirty="0"/>
          </a:p>
        </p:txBody>
      </p:sp>
      <p:grpSp>
        <p:nvGrpSpPr>
          <p:cNvPr id="7" name="Group 6"/>
          <p:cNvGrpSpPr/>
          <p:nvPr userDrawn="1"/>
        </p:nvGrpSpPr>
        <p:grpSpPr>
          <a:xfrm rot="5400000" flipH="1" flipV="1">
            <a:off x="10431390" y="-2160672"/>
            <a:ext cx="3770122" cy="4754679"/>
            <a:chOff x="4468428" y="2375253"/>
            <a:chExt cx="3769249" cy="4752822"/>
          </a:xfrm>
          <a:solidFill>
            <a:schemeClr val="bg2"/>
          </a:solidFill>
        </p:grpSpPr>
        <p:grpSp>
          <p:nvGrpSpPr>
            <p:cNvPr id="8" name="Group 7"/>
            <p:cNvGrpSpPr/>
            <p:nvPr/>
          </p:nvGrpSpPr>
          <p:grpSpPr>
            <a:xfrm rot="16182689">
              <a:off x="3958430" y="2907620"/>
              <a:ext cx="4752822" cy="3688088"/>
              <a:chOff x="2438400" y="1005871"/>
              <a:chExt cx="6414912" cy="4977833"/>
            </a:xfrm>
            <a:grpFill/>
          </p:grpSpPr>
          <p:cxnSp>
            <p:nvCxnSpPr>
              <p:cNvPr id="18" name="Straight Connector 17"/>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0" name="Oval 9"/>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0" name="Прямоугольник 15"/>
          <p:cNvSpPr/>
          <p:nvPr userDrawn="1"/>
        </p:nvSpPr>
        <p:spPr>
          <a:xfrm>
            <a:off x="804100" y="0"/>
            <a:ext cx="2262550" cy="108000"/>
          </a:xfrm>
          <a:prstGeom prst="rect">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8671" y="274704"/>
            <a:ext cx="3656436"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3011" y="274704"/>
            <a:ext cx="10772405" cy="585288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63F206F-82F3-4429-A9D9-1611B9A7D29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F5ABE1-6481-4FF5-BC7E-5D53B793ED94}"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08955" y="274702"/>
            <a:ext cx="10975658" cy="612000"/>
          </a:xfrm>
        </p:spPr>
        <p:txBody>
          <a:bodyPr>
            <a:normAutofit/>
          </a:bodyPr>
          <a:lstStyle>
            <a:lvl1pPr algn="l">
              <a:defRPr sz="2400" b="1"/>
            </a:lvl1pPr>
          </a:lstStyle>
          <a:p>
            <a:r>
              <a:rPr lang="en-US" smtClean="0"/>
              <a:t>Click to edit Master title style</a:t>
            </a:r>
            <a:endParaRPr lang="en-IN"/>
          </a:p>
        </p:txBody>
      </p:sp>
      <p:sp>
        <p:nvSpPr>
          <p:cNvPr id="8" name="Isosceles Triangle 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Text Placeholder 2"/>
          <p:cNvSpPr>
            <a:spLocks noGrp="1"/>
          </p:cNvSpPr>
          <p:nvPr>
            <p:ph type="body" sz="quarter" idx="14"/>
          </p:nvPr>
        </p:nvSpPr>
        <p:spPr>
          <a:xfrm>
            <a:off x="408955" y="1262050"/>
            <a:ext cx="11160125" cy="5048264"/>
          </a:xfrm>
        </p:spPr>
        <p:txBody>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42"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3"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4"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6947" y="1535469"/>
            <a:ext cx="5388320"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336947" y="2175378"/>
            <a:ext cx="5388320"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5922168" y="1535469"/>
            <a:ext cx="5390437" cy="639911"/>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9435" indent="0">
              <a:buNone/>
              <a:defRPr sz="1600" b="1"/>
            </a:lvl5pPr>
            <a:lvl6pPr marL="2286635" indent="0">
              <a:buNone/>
              <a:defRPr sz="1600" b="1"/>
            </a:lvl6pPr>
            <a:lvl7pPr marL="2743835" indent="0">
              <a:buNone/>
              <a:defRPr sz="1600" b="1"/>
            </a:lvl7pPr>
            <a:lvl8pPr marL="3201035" indent="0">
              <a:buNone/>
              <a:defRPr sz="1600" b="1"/>
            </a:lvl8pPr>
            <a:lvl9pPr marL="365823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922168" y="2175378"/>
            <a:ext cx="5390437" cy="3952203"/>
          </a:xfrm>
        </p:spPr>
        <p:txBody>
          <a:bodyPr/>
          <a:lstStyle>
            <a:lvl1pPr>
              <a:defRPr sz="2400"/>
            </a:lvl1pPr>
            <a:lvl2pPr>
              <a:defRPr sz="20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grpSp>
        <p:nvGrpSpPr>
          <p:cNvPr id="10" name="Group 9"/>
          <p:cNvGrpSpPr/>
          <p:nvPr userDrawn="1"/>
        </p:nvGrpSpPr>
        <p:grpSpPr>
          <a:xfrm rot="5400000" flipH="1" flipV="1">
            <a:off x="10431390" y="-2160672"/>
            <a:ext cx="3770122" cy="4754679"/>
            <a:chOff x="4468428" y="2375253"/>
            <a:chExt cx="3769249" cy="4752822"/>
          </a:xfrm>
          <a:solidFill>
            <a:schemeClr val="bg2"/>
          </a:solidFill>
        </p:grpSpPr>
        <p:grpSp>
          <p:nvGrpSpPr>
            <p:cNvPr id="11" name="Group 10"/>
            <p:cNvGrpSpPr/>
            <p:nvPr/>
          </p:nvGrpSpPr>
          <p:grpSpPr>
            <a:xfrm rot="16182689">
              <a:off x="3958430" y="2907620"/>
              <a:ext cx="4752822" cy="3688088"/>
              <a:chOff x="2438400" y="1005871"/>
              <a:chExt cx="6414912" cy="4977833"/>
            </a:xfrm>
            <a:grpFill/>
          </p:grpSpPr>
          <p:cxnSp>
            <p:nvCxnSpPr>
              <p:cNvPr id="21" name="Straight Connector 20"/>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2" name="Oval 11"/>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8" name="Rounded Rectangle 3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40" name="Isosceles Triangle 39"/>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1" name="Title 1"/>
          <p:cNvSpPr txBox="1"/>
          <p:nvPr userDrawn="1"/>
        </p:nvSpPr>
        <p:spPr>
          <a:xfrm>
            <a:off x="408955" y="274702"/>
            <a:ext cx="10975658" cy="612000"/>
          </a:xfrm>
          <a:prstGeom prst="rect">
            <a:avLst/>
          </a:prstGeom>
        </p:spPr>
        <p:txBody>
          <a:bodyPr vert="horz" lIns="91458" tIns="45729" rIns="91458" bIns="45729" rtlCol="0" anchor="ctr">
            <a:normAutofit/>
          </a:bodyPr>
          <a:lstStyle>
            <a:lvl1pPr algn="l" defTabSz="914400" rtl="0" eaLnBrk="1" latinLnBrk="0" hangingPunct="1">
              <a:spcBef>
                <a:spcPct val="0"/>
              </a:spcBef>
              <a:buNone/>
              <a:defRPr sz="2400" b="1" kern="1200">
                <a:solidFill>
                  <a:schemeClr val="tx1"/>
                </a:solidFill>
                <a:latin typeface="+mj-lt"/>
                <a:ea typeface="+mj-ea"/>
                <a:cs typeface="+mj-cs"/>
              </a:defRPr>
            </a:lvl1pPr>
          </a:lstStyle>
          <a:p>
            <a:r>
              <a:rPr lang="en-US" dirty="0" smtClean="0"/>
              <a:t>Click to edit Master title style</a:t>
            </a:r>
            <a:endParaRPr lang="en-IN"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7" name="Isosceles Triangle 36"/>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TextBox 6"/>
          <p:cNvSpPr txBox="1"/>
          <p:nvPr userDrawn="1"/>
        </p:nvSpPr>
        <p:spPr>
          <a:xfrm>
            <a:off x="336947" y="837506"/>
            <a:ext cx="4144966" cy="415523"/>
          </a:xfrm>
          <a:prstGeom prst="rect">
            <a:avLst/>
          </a:prstGeom>
          <a:noFill/>
        </p:spPr>
        <p:txBody>
          <a:bodyPr wrap="none" lIns="121944" tIns="60972" rIns="121944" bIns="60972" rtlCol="0">
            <a:spAutoFit/>
          </a:bodyPr>
          <a:lstStyle/>
          <a:p>
            <a:r>
              <a:rPr lang="en-IN" dirty="0" smtClean="0"/>
              <a:t>©Pennant Technologies Private Limited</a:t>
            </a:r>
            <a:endParaRPr lang="en-IN" dirty="0"/>
          </a:p>
        </p:txBody>
      </p:sp>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algn="just"/>
            <a:r>
              <a:rPr lang="en-IN" dirty="0" smtClean="0"/>
              <a:t>Pennant believes the information in this document is accurate as of its publication date; such information is subject to change without notice. Pennant acknowledges the proprietary right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Pennant Technologies and/ or any named intellectual property rights holders under this document.  </a:t>
            </a:r>
            <a:endParaRPr lang="en-IN" dirty="0"/>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2842701" cy="461665"/>
          </a:xfrm>
          <a:prstGeom prst="rect">
            <a:avLst/>
          </a:prstGeom>
        </p:spPr>
        <p:txBody>
          <a:bodyPr wrap="none">
            <a:spAutoFit/>
          </a:bodyPr>
          <a:lstStyle/>
          <a:p>
            <a:r>
              <a:rPr lang="en-US" sz="2400" b="1" dirty="0" smtClean="0"/>
              <a:t>Copyright Guidelines</a:t>
            </a:r>
            <a:endParaRPr lang="en-IN" sz="2400" b="1" dirty="0"/>
          </a:p>
        </p:txBody>
      </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TextBox 7"/>
          <p:cNvSpPr txBox="1"/>
          <p:nvPr userDrawn="1"/>
        </p:nvSpPr>
        <p:spPr>
          <a:xfrm>
            <a:off x="336947" y="1077155"/>
            <a:ext cx="11208875" cy="4753461"/>
          </a:xfrm>
          <a:prstGeom prst="rect">
            <a:avLst/>
          </a:prstGeom>
          <a:noFill/>
        </p:spPr>
        <p:txBody>
          <a:bodyPr wrap="square" lIns="121944" tIns="60972" rIns="121944" bIns="60972" rtlCol="0" anchor="ctr" anchorCtr="0">
            <a:noAutofit/>
          </a:bodyPr>
          <a:lstStyle/>
          <a:p>
            <a:pPr marL="342900" indent="-342900" algn="just">
              <a:spcAft>
                <a:spcPts val="1000"/>
              </a:spcAft>
              <a:buFont typeface="Wingdings" panose="05000000000000000000" pitchFamily="2" charset="2"/>
              <a:buChar char="q"/>
            </a:pPr>
            <a:r>
              <a:rPr lang="en-IN" sz="1600" dirty="0" smtClean="0"/>
              <a:t>This</a:t>
            </a:r>
            <a:r>
              <a:rPr lang="en-IN" sz="1600" baseline="0" dirty="0" smtClean="0"/>
              <a:t> document contains information that is confidential to Pennant Technologies Private Limited. The information outlined in this document is considered as confidential and proprietary (Confidential Information) to Pennant. </a:t>
            </a:r>
            <a:endParaRPr lang="en-IN" sz="1600" baseline="0" dirty="0" smtClean="0"/>
          </a:p>
          <a:p>
            <a:pPr marL="342900" indent="-342900" algn="just">
              <a:spcAft>
                <a:spcPts val="1000"/>
              </a:spcAft>
              <a:buFont typeface="Wingdings" panose="05000000000000000000" pitchFamily="2" charset="2"/>
              <a:buChar char="q"/>
            </a:pPr>
            <a:r>
              <a:rPr lang="en-IN" sz="1600" dirty="0" smtClean="0"/>
              <a:t>Confidential</a:t>
            </a:r>
            <a:r>
              <a:rPr lang="en-IN" sz="1600" baseline="0" dirty="0" smtClean="0"/>
              <a:t> information includes, but not limited to, the following:</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Corporate and Infrastructure information about Pennant</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Project and delivery management insights including its proprietary process framework</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Pennant product and process related information </a:t>
            </a:r>
            <a:endParaRPr lang="en-IN" sz="1600" baseline="0" dirty="0" smtClean="0"/>
          </a:p>
          <a:p>
            <a:pPr marL="800100" lvl="1" indent="-342900" algn="just">
              <a:spcAft>
                <a:spcPts val="1000"/>
              </a:spcAft>
              <a:buFont typeface="Arial" panose="020B0604020202020204" pitchFamily="34" charset="0"/>
              <a:buChar char="•"/>
            </a:pPr>
            <a:r>
              <a:rPr lang="en-IN" sz="1600" baseline="0" dirty="0" smtClean="0"/>
              <a:t>Project experiences/ use cases provided included as Illustrative case studies</a:t>
            </a:r>
            <a:endParaRPr lang="en-IN" sz="1600" baseline="0" dirty="0" smtClean="0"/>
          </a:p>
          <a:p>
            <a:pPr marL="342900" indent="-342900" algn="just">
              <a:spcAft>
                <a:spcPts val="1000"/>
              </a:spcAft>
              <a:buFont typeface="Wingdings" panose="05000000000000000000" pitchFamily="2" charset="2"/>
              <a:buChar char="q"/>
            </a:pPr>
            <a:r>
              <a:rPr lang="en-IN" sz="1600" baseline="0" dirty="0" smtClean="0"/>
              <a:t>Confidential Information in this document shall not be disclosed, duplicated, or used – in whole or in part for any purpose other than reading without specific written permission of an authorized representative of Pennant</a:t>
            </a:r>
            <a:endParaRPr lang="en-IN" sz="1600" baseline="0" dirty="0" smtClean="0"/>
          </a:p>
          <a:p>
            <a:pPr marL="342900" indent="-342900" algn="just">
              <a:spcAft>
                <a:spcPts val="1000"/>
              </a:spcAft>
              <a:buFont typeface="Wingdings" panose="05000000000000000000" pitchFamily="2" charset="2"/>
              <a:buChar char="q"/>
            </a:pPr>
            <a:r>
              <a:rPr lang="en-US" sz="1600" kern="1200" dirty="0" smtClean="0">
                <a:solidFill>
                  <a:schemeClr val="tx1"/>
                </a:solidFill>
                <a:effectLst/>
                <a:latin typeface="+mn-lt"/>
                <a:ea typeface="+mn-ea"/>
                <a:cs typeface="+mn-cs"/>
              </a:rPr>
              <a:t>This document may contain examples of data and reports used in normal banking operations. To illustrate them as completely as possible, the examples include the names of individuals, companies and banks. Apart from some genuine bank names, these names are fictitious any similarity to the names and addresses of any individuals or companies is coincidental.</a:t>
            </a:r>
            <a:endParaRPr lang="en-US" sz="1600" kern="1200" dirty="0" smtClean="0">
              <a:solidFill>
                <a:schemeClr val="tx1"/>
              </a:solidFill>
              <a:effectLst/>
              <a:latin typeface="+mn-lt"/>
              <a:ea typeface="+mn-ea"/>
              <a:cs typeface="+mn-cs"/>
            </a:endParaRPr>
          </a:p>
          <a:p>
            <a:pPr marL="342900" marR="0" indent="-342900" algn="just" defTabSz="914400" rtl="0" eaLnBrk="1" fontAlgn="auto" latinLnBrk="0" hangingPunct="1">
              <a:lnSpc>
                <a:spcPct val="100000"/>
              </a:lnSpc>
              <a:spcBef>
                <a:spcPts val="0"/>
              </a:spcBef>
              <a:spcAft>
                <a:spcPts val="1000"/>
              </a:spcAft>
              <a:buClrTx/>
              <a:buSzTx/>
              <a:buFont typeface="Wingdings" panose="05000000000000000000" pitchFamily="2" charset="2"/>
              <a:buChar char="q"/>
              <a:defRPr/>
            </a:pPr>
            <a:r>
              <a:rPr lang="en-US" sz="1600" kern="1200" dirty="0" smtClean="0">
                <a:solidFill>
                  <a:schemeClr val="tx1"/>
                </a:solidFill>
                <a:effectLst/>
                <a:latin typeface="+mn-lt"/>
                <a:ea typeface="+mn-ea"/>
                <a:cs typeface="+mn-cs"/>
              </a:rPr>
              <a:t>All other products or services mentioned in this document may be covered by the trademarks, service marks, or product names of their respective owners.</a:t>
            </a:r>
            <a:endParaRPr lang="en-IN" sz="1600" kern="1200" dirty="0" smtClean="0">
              <a:solidFill>
                <a:schemeClr val="tx1"/>
              </a:solidFill>
              <a:effectLst/>
              <a:latin typeface="+mn-lt"/>
              <a:ea typeface="+mn-ea"/>
              <a:cs typeface="+mn-cs"/>
            </a:endParaRPr>
          </a:p>
        </p:txBody>
      </p:sp>
      <p:grpSp>
        <p:nvGrpSpPr>
          <p:cNvPr id="9" name="Group 8"/>
          <p:cNvGrpSpPr/>
          <p:nvPr userDrawn="1"/>
        </p:nvGrpSpPr>
        <p:grpSpPr>
          <a:xfrm rot="5400000" flipH="1" flipV="1">
            <a:off x="10431390" y="-2160672"/>
            <a:ext cx="3770122" cy="4754679"/>
            <a:chOff x="4468428" y="2375253"/>
            <a:chExt cx="3769249" cy="4752822"/>
          </a:xfrm>
          <a:solidFill>
            <a:schemeClr val="bg2"/>
          </a:solidFill>
        </p:grpSpPr>
        <p:grpSp>
          <p:nvGrpSpPr>
            <p:cNvPr id="10" name="Group 9"/>
            <p:cNvGrpSpPr/>
            <p:nvPr/>
          </p:nvGrpSpPr>
          <p:grpSpPr>
            <a:xfrm rot="16182689">
              <a:off x="3958430" y="2907620"/>
              <a:ext cx="4752822" cy="3688088"/>
              <a:chOff x="2438400" y="1005871"/>
              <a:chExt cx="6414912" cy="4977833"/>
            </a:xfrm>
            <a:grpFill/>
          </p:grpSpPr>
          <p:cxnSp>
            <p:nvCxnSpPr>
              <p:cNvPr id="20" name="Straight Connector 19"/>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7" name="Rounded Rectangle 36"/>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3" name="Rectangle 2"/>
          <p:cNvSpPr/>
          <p:nvPr userDrawn="1"/>
        </p:nvSpPr>
        <p:spPr>
          <a:xfrm>
            <a:off x="336947" y="333450"/>
            <a:ext cx="3405741" cy="461665"/>
          </a:xfrm>
          <a:prstGeom prst="rect">
            <a:avLst/>
          </a:prstGeom>
        </p:spPr>
        <p:txBody>
          <a:bodyPr wrap="none">
            <a:spAutoFit/>
          </a:bodyPr>
          <a:lstStyle/>
          <a:p>
            <a:r>
              <a:rPr lang="en-US" sz="2400" b="1" dirty="0" smtClean="0"/>
              <a:t>Confidential Information </a:t>
            </a:r>
            <a:endParaRPr lang="en-IN" sz="2400" b="1" dirty="0"/>
          </a:p>
        </p:txBody>
      </p:sp>
      <p:sp>
        <p:nvSpPr>
          <p:cNvPr id="43"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5"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6947" y="274703"/>
            <a:ext cx="11160000" cy="624144"/>
          </a:xfrm>
        </p:spPr>
        <p:txBody>
          <a:bodyPr>
            <a:normAutofit/>
          </a:bodyPr>
          <a:lstStyle>
            <a:lvl1pPr algn="l">
              <a:defRPr sz="2400" b="1"/>
            </a:lvl1pPr>
          </a:lstStyle>
          <a:p>
            <a:r>
              <a:rPr lang="en-US" dirty="0" smtClean="0"/>
              <a:t>Course Topics</a:t>
            </a:r>
            <a:endParaRPr lang="en-IN" dirty="0"/>
          </a:p>
        </p:txBody>
      </p:sp>
      <p:sp>
        <p:nvSpPr>
          <p:cNvPr id="7" name="Text Placeholder 6"/>
          <p:cNvSpPr>
            <a:spLocks noGrp="1"/>
          </p:cNvSpPr>
          <p:nvPr>
            <p:ph type="body" sz="quarter" idx="13"/>
          </p:nvPr>
        </p:nvSpPr>
        <p:spPr>
          <a:xfrm>
            <a:off x="351767" y="1262049"/>
            <a:ext cx="11160000" cy="4951808"/>
          </a:xfrm>
        </p:spPr>
        <p:txBody>
          <a:bodyPr>
            <a:normAutofit/>
          </a:bodyPr>
          <a:lstStyle>
            <a:lvl1pPr>
              <a:defRPr sz="1800"/>
            </a:lvl1pPr>
            <a:lvl2pPr>
              <a:defRPr sz="1600"/>
            </a:lvl2pPr>
            <a:lvl3pPr>
              <a:defRPr sz="1600"/>
            </a:lvl3pPr>
            <a:lvl4pPr>
              <a:defRPr sz="1600"/>
            </a:lvl4pPr>
            <a:lvl5pPr>
              <a:defRPr sz="1600"/>
            </a:lvl5p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IN" dirty="0"/>
          </a:p>
        </p:txBody>
      </p:sp>
      <p:sp>
        <p:nvSpPr>
          <p:cNvPr id="8" name="Rounded Rectangle 7"/>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9" name="Isosceles Triangle 8"/>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grpSp>
        <p:nvGrpSpPr>
          <p:cNvPr id="11" name="Group 10"/>
          <p:cNvGrpSpPr/>
          <p:nvPr userDrawn="1"/>
        </p:nvGrpSpPr>
        <p:grpSpPr>
          <a:xfrm rot="5400000" flipH="1" flipV="1">
            <a:off x="10431390" y="-2160672"/>
            <a:ext cx="3770122" cy="4754679"/>
            <a:chOff x="4468428" y="2375253"/>
            <a:chExt cx="3769249" cy="4752822"/>
          </a:xfrm>
          <a:solidFill>
            <a:schemeClr val="bg2"/>
          </a:solidFill>
        </p:grpSpPr>
        <p:grpSp>
          <p:nvGrpSpPr>
            <p:cNvPr id="12" name="Group 11"/>
            <p:cNvGrpSpPr/>
            <p:nvPr/>
          </p:nvGrpSpPr>
          <p:grpSpPr>
            <a:xfrm rot="16182689">
              <a:off x="3958430" y="2907620"/>
              <a:ext cx="4752822" cy="3688088"/>
              <a:chOff x="2438400" y="1005871"/>
              <a:chExt cx="6414912" cy="4977833"/>
            </a:xfrm>
            <a:grpFill/>
          </p:grpSpPr>
          <p:cxnSp>
            <p:nvCxnSpPr>
              <p:cNvPr id="22" name="Straight Connector 21"/>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3" name="Oval 12"/>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9" name="Oval 18"/>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0" name="Oval 19"/>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21" name="Oval 20"/>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44"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sp>
        <p:nvSpPr>
          <p:cNvPr id="45"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72065"/>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59" y="273112"/>
            <a:ext cx="4012129" cy="116232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7974" y="273116"/>
            <a:ext cx="6817442" cy="58544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09759" y="1435434"/>
            <a:ext cx="4012129" cy="46921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4"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3" name="Footer Placeholder 3"/>
          <p:cNvSpPr txBox="1"/>
          <p:nvPr userDrawn="1"/>
        </p:nvSpPr>
        <p:spPr>
          <a:xfrm>
            <a:off x="0" y="6427488"/>
            <a:ext cx="12195175" cy="432100"/>
          </a:xfrm>
          <a:prstGeom prst="rect">
            <a:avLst/>
          </a:prstGeom>
          <a:solidFill>
            <a:srgbClr val="FF6200"/>
          </a:solidFill>
        </p:spPr>
        <p:txBody>
          <a:bodyPr vert="horz" lIns="91458" tIns="45729" rIns="91458" bIns="45729" rtlCol="0" anchor="ctr"/>
          <a:lstStyle>
            <a:defPPr>
              <a:defRPr lang="en-US"/>
            </a:defPPr>
            <a:lvl1pPr marL="0" algn="l" defTabSz="914400" rtl="0" eaLnBrk="1" latinLnBrk="0" hangingPunct="1">
              <a:defRPr sz="1200" b="1" kern="1200">
                <a:solidFill>
                  <a:schemeClr val="tx1">
                    <a:lumMod val="85000"/>
                    <a:lumOff val="1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r>
              <a:rPr lang="en-IN" smtClean="0">
                <a:solidFill>
                  <a:schemeClr val="bg1"/>
                </a:solidFill>
              </a:rPr>
              <a:t>Copyright© 2015 – 16	  Pennant Technologies Private Limited                                 Confidential                                                   </a:t>
            </a:r>
            <a:endParaRPr lang="en-IN" dirty="0">
              <a:solidFill>
                <a:schemeClr val="bg1"/>
              </a:solidFill>
            </a:endParaRPr>
          </a:p>
        </p:txBody>
      </p:sp>
      <p:pic>
        <p:nvPicPr>
          <p:cNvPr id="46"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90340" y="4801712"/>
            <a:ext cx="7317105" cy="566870"/>
          </a:xfrm>
        </p:spPr>
        <p:txBody>
          <a:bodyPr anchor="b">
            <a:noAutofit/>
          </a:bodyPr>
          <a:lstStyle>
            <a:lvl1pPr algn="l">
              <a:defRPr sz="3200" b="1" baseline="0"/>
            </a:lvl1pPr>
          </a:lstStyle>
          <a:p>
            <a:r>
              <a:rPr lang="en-US" dirty="0" smtClean="0"/>
              <a:t>Module Name</a:t>
            </a:r>
            <a:endParaRPr lang="en-IN" dirty="0"/>
          </a:p>
        </p:txBody>
      </p:sp>
      <p:sp>
        <p:nvSpPr>
          <p:cNvPr id="3" name="Picture Placeholder 2"/>
          <p:cNvSpPr>
            <a:spLocks noGrp="1"/>
          </p:cNvSpPr>
          <p:nvPr>
            <p:ph type="pic" idx="1"/>
          </p:nvPr>
        </p:nvSpPr>
        <p:spPr>
          <a:xfrm>
            <a:off x="2390340" y="612916"/>
            <a:ext cx="7317105" cy="41157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9435" indent="0">
              <a:buNone/>
              <a:defRPr sz="2000"/>
            </a:lvl5pPr>
            <a:lvl6pPr marL="2286635" indent="0">
              <a:buNone/>
              <a:defRPr sz="2000"/>
            </a:lvl6pPr>
            <a:lvl7pPr marL="2743835" indent="0">
              <a:buNone/>
              <a:defRPr sz="2000"/>
            </a:lvl7pPr>
            <a:lvl8pPr marL="3201035" indent="0">
              <a:buNone/>
              <a:defRPr sz="2000"/>
            </a:lvl8pPr>
            <a:lvl9pPr marL="3658235" indent="0">
              <a:buNone/>
              <a:defRPr sz="2000"/>
            </a:lvl9pPr>
          </a:lstStyle>
          <a:p>
            <a:endParaRPr lang="en-IN"/>
          </a:p>
        </p:txBody>
      </p:sp>
      <p:sp>
        <p:nvSpPr>
          <p:cNvPr id="4" name="Text Placeholder 3"/>
          <p:cNvSpPr>
            <a:spLocks noGrp="1"/>
          </p:cNvSpPr>
          <p:nvPr>
            <p:ph type="body" sz="half" idx="2"/>
          </p:nvPr>
        </p:nvSpPr>
        <p:spPr>
          <a:xfrm>
            <a:off x="2390340" y="5433057"/>
            <a:ext cx="7317105" cy="805049"/>
          </a:xfrm>
        </p:spPr>
        <p:txBody>
          <a:bodyPr/>
          <a:lstStyle>
            <a:lvl1pPr marL="0" indent="0">
              <a:buNone/>
              <a:defRPr sz="1500"/>
            </a:lvl1pPr>
            <a:lvl2pPr marL="457200" indent="0">
              <a:buNone/>
              <a:defRPr sz="1200"/>
            </a:lvl2pPr>
            <a:lvl3pPr marL="914400" indent="0">
              <a:buNone/>
              <a:defRPr sz="1100"/>
            </a:lvl3pPr>
            <a:lvl4pPr marL="1371600" indent="0">
              <a:buNone/>
              <a:defRPr sz="900"/>
            </a:lvl4pPr>
            <a:lvl5pPr marL="1829435" indent="0">
              <a:buNone/>
              <a:defRPr sz="900"/>
            </a:lvl5pPr>
            <a:lvl6pPr marL="2286635" indent="0">
              <a:buNone/>
              <a:defRPr sz="900"/>
            </a:lvl6pPr>
            <a:lvl7pPr marL="2743835" indent="0">
              <a:buNone/>
              <a:defRPr sz="900"/>
            </a:lvl7pPr>
            <a:lvl8pPr marL="3201035" indent="0">
              <a:buNone/>
              <a:defRPr sz="900"/>
            </a:lvl8pPr>
            <a:lvl9pPr marL="3658235" indent="0">
              <a:buNone/>
              <a:defRPr sz="900"/>
            </a:lvl9pPr>
          </a:lstStyle>
          <a:p>
            <a:pPr lvl="0"/>
            <a:r>
              <a:rPr lang="en-US" smtClean="0"/>
              <a:t>Click to edit Master text styles</a:t>
            </a:r>
            <a:endParaRPr lang="en-US" smtClean="0"/>
          </a:p>
        </p:txBody>
      </p:sp>
      <p:grpSp>
        <p:nvGrpSpPr>
          <p:cNvPr id="8" name="Group 7"/>
          <p:cNvGrpSpPr/>
          <p:nvPr userDrawn="1"/>
        </p:nvGrpSpPr>
        <p:grpSpPr>
          <a:xfrm rot="5400000" flipH="1" flipV="1">
            <a:off x="10431390" y="-2160672"/>
            <a:ext cx="3770122" cy="4754679"/>
            <a:chOff x="4468428" y="2375253"/>
            <a:chExt cx="3769249" cy="4752822"/>
          </a:xfrm>
          <a:solidFill>
            <a:schemeClr val="bg2"/>
          </a:solidFill>
        </p:grpSpPr>
        <p:grpSp>
          <p:nvGrpSpPr>
            <p:cNvPr id="9" name="Group 8"/>
            <p:cNvGrpSpPr/>
            <p:nvPr/>
          </p:nvGrpSpPr>
          <p:grpSpPr>
            <a:xfrm rot="16182689">
              <a:off x="3958430" y="2907620"/>
              <a:ext cx="4752822" cy="3688088"/>
              <a:chOff x="2438400" y="1005871"/>
              <a:chExt cx="6414912" cy="4977833"/>
            </a:xfrm>
            <a:grpFill/>
          </p:grpSpPr>
          <p:cxnSp>
            <p:nvCxnSpPr>
              <p:cNvPr id="19" name="Straight Connector 18"/>
              <p:cNvCxnSpPr/>
              <p:nvPr/>
            </p:nvCxnSpPr>
            <p:spPr>
              <a:xfrm flipV="1">
                <a:off x="2614864" y="3850104"/>
                <a:ext cx="1411705" cy="21336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026569" y="3866146"/>
                <a:ext cx="1267327" cy="882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2614864" y="4780546"/>
                <a:ext cx="2662990" cy="119946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470485" y="3850104"/>
                <a:ext cx="2823411" cy="91440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2438400" y="2823411"/>
                <a:ext cx="3834062" cy="1026694"/>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flipV="1">
                <a:off x="4660231" y="2180695"/>
                <a:ext cx="1666449" cy="64916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026568" y="2130450"/>
                <a:ext cx="633663" cy="1732003"/>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58654" y="3900350"/>
                <a:ext cx="3547859" cy="102917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293895" y="4752157"/>
                <a:ext cx="2423966" cy="20694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20416" y="2374232"/>
                <a:ext cx="1107852" cy="2518579"/>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5277855" y="2374233"/>
                <a:ext cx="3547859" cy="24063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6248401" y="2823412"/>
                <a:ext cx="1435769" cy="2119645"/>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6302617" y="2374233"/>
                <a:ext cx="2550695" cy="449180"/>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660231" y="1005871"/>
                <a:ext cx="1238496" cy="1124581"/>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5889383" y="1005871"/>
                <a:ext cx="399120" cy="185861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250253" y="2914731"/>
                <a:ext cx="995592" cy="1898902"/>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644190" y="2164653"/>
                <a:ext cx="621140" cy="2671436"/>
              </a:xfrm>
              <a:prstGeom prst="line">
                <a:avLst/>
              </a:prstGeom>
              <a:grpFill/>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10" name="Oval 9"/>
            <p:cNvSpPr/>
            <p:nvPr/>
          </p:nvSpPr>
          <p:spPr>
            <a:xfrm rot="16182689">
              <a:off x="4468428" y="4497316"/>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1" name="Oval 10"/>
            <p:cNvSpPr/>
            <p:nvPr/>
          </p:nvSpPr>
          <p:spPr>
            <a:xfrm rot="16182689">
              <a:off x="5811606" y="421838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2" name="Oval 11"/>
            <p:cNvSpPr/>
            <p:nvPr/>
          </p:nvSpPr>
          <p:spPr>
            <a:xfrm rot="16182689">
              <a:off x="5455490" y="2399722"/>
              <a:ext cx="149393" cy="149393"/>
            </a:xfrm>
            <a:prstGeom prst="ellipse">
              <a:avLst/>
            </a:prstGeom>
            <a:solidFill>
              <a:srgbClr val="FF620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3" name="Oval 12"/>
            <p:cNvSpPr/>
            <p:nvPr/>
          </p:nvSpPr>
          <p:spPr>
            <a:xfrm rot="16182689">
              <a:off x="7301945" y="31963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4" name="Oval 13"/>
            <p:cNvSpPr/>
            <p:nvPr/>
          </p:nvSpPr>
          <p:spPr>
            <a:xfrm rot="16182689">
              <a:off x="7206292" y="4917973"/>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5" name="Oval 14"/>
            <p:cNvSpPr/>
            <p:nvPr/>
          </p:nvSpPr>
          <p:spPr>
            <a:xfrm rot="16182689">
              <a:off x="6557831" y="583215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6" name="Oval 15"/>
            <p:cNvSpPr/>
            <p:nvPr/>
          </p:nvSpPr>
          <p:spPr>
            <a:xfrm rot="16182689">
              <a:off x="8088284" y="6869512"/>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7" name="Oval 16"/>
            <p:cNvSpPr/>
            <p:nvPr/>
          </p:nvSpPr>
          <p:spPr>
            <a:xfrm rot="16182689">
              <a:off x="6539013" y="6970201"/>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sp>
          <p:nvSpPr>
            <p:cNvPr id="18" name="Oval 17"/>
            <p:cNvSpPr/>
            <p:nvPr/>
          </p:nvSpPr>
          <p:spPr>
            <a:xfrm rot="16182689">
              <a:off x="5308289" y="5420224"/>
              <a:ext cx="149393" cy="149393"/>
            </a:xfrm>
            <a:prstGeom prst="ellipse">
              <a:avLst/>
            </a:prstGeom>
            <a:grp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d-ID">
                <a:solidFill>
                  <a:prstClr val="white"/>
                </a:solidFill>
                <a:latin typeface="Calibri" panose="020F0502020204030204"/>
              </a:endParaRPr>
            </a:p>
          </p:txBody>
        </p:sp>
      </p:grpSp>
      <p:sp>
        <p:nvSpPr>
          <p:cNvPr id="36" name="Rounded Rectangle 35"/>
          <p:cNvSpPr/>
          <p:nvPr userDrawn="1"/>
        </p:nvSpPr>
        <p:spPr bwMode="auto">
          <a:xfrm rot="5400000">
            <a:off x="-954625" y="3283724"/>
            <a:ext cx="1909249" cy="292146"/>
          </a:xfrm>
          <a:prstGeom prst="roundRect">
            <a:avLst>
              <a:gd name="adj" fmla="val 50000"/>
            </a:avLst>
          </a:prstGeom>
          <a:solidFill>
            <a:srgbClr val="FF6200"/>
          </a:solidFill>
          <a:ln w="12700" cap="flat" cmpd="sng" algn="ctr">
            <a:noFill/>
            <a:prstDash val="solid"/>
            <a:miter lim="400000"/>
            <a:headEnd type="none" w="med" len="med"/>
            <a:tailEnd type="none" w="med" len="med"/>
          </a:ln>
          <a:effectLst/>
        </p:spPr>
        <p:txBody>
          <a:bodyPr vert="horz" wrap="square" lIns="19054" tIns="19054" rIns="19054" bIns="19054" numCol="1" rtlCol="0" anchor="ctr" anchorCtr="0" compatLnSpc="1">
            <a:spAutoFit/>
          </a:bodyPr>
          <a:lstStyle/>
          <a:p>
            <a:pPr defTabSz="412750" fontAlgn="base" hangingPunct="0">
              <a:spcBef>
                <a:spcPct val="0"/>
              </a:spcBef>
              <a:spcAft>
                <a:spcPct val="0"/>
              </a:spcAft>
              <a:defRPr/>
            </a:pPr>
            <a:endParaRPr lang="en-US" sz="1100">
              <a:solidFill>
                <a:srgbClr val="74808C"/>
              </a:solidFill>
              <a:latin typeface="Century Gothic" panose="020B0502020202020204" pitchFamily="34" charset="0"/>
              <a:ea typeface="Poppins" charset="0"/>
              <a:cs typeface="Poppins" charset="0"/>
              <a:sym typeface="Poppins" charset="0"/>
            </a:endParaRPr>
          </a:p>
        </p:txBody>
      </p:sp>
      <p:sp>
        <p:nvSpPr>
          <p:cNvPr id="38" name="Isosceles Triangle 37"/>
          <p:cNvSpPr/>
          <p:nvPr userDrawn="1"/>
        </p:nvSpPr>
        <p:spPr>
          <a:xfrm rot="17100000" flipV="1">
            <a:off x="361764" y="-289884"/>
            <a:ext cx="216074" cy="2160844"/>
          </a:xfrm>
          <a:prstGeom prst="triangle">
            <a:avLst/>
          </a:prstGeom>
          <a:solidFill>
            <a:srgbClr val="FF62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58" tIns="45729" rIns="91458" bIns="45729" rtlCol="0" anchor="ctr"/>
          <a:lstStyle/>
          <a:p>
            <a:pPr algn="ctr"/>
            <a:endParaRPr lang="en-IN"/>
          </a:p>
        </p:txBody>
      </p:sp>
      <p:sp>
        <p:nvSpPr>
          <p:cNvPr id="42" name="Slide Number Placeholder 4"/>
          <p:cNvSpPr txBox="1"/>
          <p:nvPr userDrawn="1"/>
        </p:nvSpPr>
        <p:spPr>
          <a:xfrm>
            <a:off x="9491517" y="6357824"/>
            <a:ext cx="422494" cy="501764"/>
          </a:xfrm>
          <a:prstGeom prst="rect">
            <a:avLst/>
          </a:prstGeom>
        </p:spPr>
        <p:txBody>
          <a:bodyPr vert="horz" lIns="91458" tIns="45729" rIns="91458" bIns="45729"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a:lstStyle>
          <a:p>
            <a:fld id="{6FF5ABE1-6481-4FF5-BC7E-5D53B793ED94}" type="slidenum">
              <a:rPr lang="en-IN" smtClean="0">
                <a:solidFill>
                  <a:schemeClr val="bg1"/>
                </a:solidFill>
              </a:rPr>
            </a:fld>
            <a:endParaRPr lang="en-IN" dirty="0">
              <a:solidFill>
                <a:schemeClr val="bg1"/>
              </a:solidFill>
            </a:endParaRPr>
          </a:p>
        </p:txBody>
      </p:sp>
      <p:sp>
        <p:nvSpPr>
          <p:cNvPr id="41" name="Footer Placeholder 3"/>
          <p:cNvSpPr>
            <a:spLocks noGrp="1"/>
          </p:cNvSpPr>
          <p:nvPr>
            <p:ph type="ftr" sz="quarter" idx="11"/>
          </p:nvPr>
        </p:nvSpPr>
        <p:spPr>
          <a:xfrm>
            <a:off x="0" y="6427488"/>
            <a:ext cx="12195175" cy="432100"/>
          </a:xfrm>
          <a:solidFill>
            <a:srgbClr val="FF6200"/>
          </a:solidFill>
        </p:spPr>
        <p:txBody>
          <a:bodyPr/>
          <a:lstStyle>
            <a:lvl1pPr algn="l">
              <a:defRPr b="1">
                <a:solidFill>
                  <a:schemeClr val="tx1">
                    <a:lumMod val="85000"/>
                    <a:lumOff val="15000"/>
                  </a:schemeClr>
                </a:solidFill>
              </a:defRPr>
            </a:lvl1pPr>
          </a:lstStyle>
          <a:p>
            <a:r>
              <a:rPr lang="en-IN" dirty="0" smtClean="0">
                <a:solidFill>
                  <a:schemeClr val="bg1"/>
                </a:solidFill>
              </a:rPr>
              <a:t>Copyright© 2015 – 16	  Pennant Technologies Private Limited                                 Confidential                                                   </a:t>
            </a:r>
            <a:endParaRPr lang="en-IN" dirty="0">
              <a:solidFill>
                <a:schemeClr val="bg1"/>
              </a:solidFill>
            </a:endParaRPr>
          </a:p>
        </p:txBody>
      </p:sp>
      <p:pic>
        <p:nvPicPr>
          <p:cNvPr id="37" name="Picture 3" descr="D:\Pennant\Pennant Marketing\Client Logos\Design Work\Pennant Logo.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346059" y="6345374"/>
            <a:ext cx="1758307" cy="5142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759" y="274702"/>
            <a:ext cx="10975658" cy="1143265"/>
          </a:xfrm>
          <a:prstGeom prst="rect">
            <a:avLst/>
          </a:prstGeom>
        </p:spPr>
        <p:txBody>
          <a:bodyPr vert="horz" lIns="91458" tIns="45729" rIns="91458" bIns="45729"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759" y="1600572"/>
            <a:ext cx="10975658" cy="4527011"/>
          </a:xfrm>
          <a:prstGeom prst="rect">
            <a:avLst/>
          </a:prstGeom>
        </p:spPr>
        <p:txBody>
          <a:bodyPr vert="horz" lIns="91458" tIns="45729" rIns="91458" bIns="45729"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609759" y="6357824"/>
            <a:ext cx="2845541" cy="365210"/>
          </a:xfrm>
          <a:prstGeom prst="rect">
            <a:avLst/>
          </a:prstGeom>
        </p:spPr>
        <p:txBody>
          <a:bodyPr vert="horz" lIns="91458" tIns="45729" rIns="91458" bIns="45729" rtlCol="0" anchor="ctr"/>
          <a:lstStyle>
            <a:lvl1pPr algn="l">
              <a:defRPr sz="1200">
                <a:solidFill>
                  <a:schemeClr val="tx1">
                    <a:tint val="75000"/>
                  </a:schemeClr>
                </a:solidFill>
              </a:defRPr>
            </a:lvl1pPr>
          </a:lstStyle>
          <a:p>
            <a:fld id="{963F206F-82F3-4429-A9D9-1611B9A7D297}" type="datetimeFigureOut">
              <a:rPr lang="en-IN" smtClean="0"/>
            </a:fld>
            <a:endParaRPr lang="en-IN"/>
          </a:p>
        </p:txBody>
      </p:sp>
      <p:sp>
        <p:nvSpPr>
          <p:cNvPr id="5" name="Footer Placeholder 4"/>
          <p:cNvSpPr>
            <a:spLocks noGrp="1"/>
          </p:cNvSpPr>
          <p:nvPr>
            <p:ph type="ftr" sz="quarter" idx="3"/>
          </p:nvPr>
        </p:nvSpPr>
        <p:spPr>
          <a:xfrm>
            <a:off x="4166685" y="6357824"/>
            <a:ext cx="3861805" cy="365210"/>
          </a:xfrm>
          <a:prstGeom prst="rect">
            <a:avLst/>
          </a:prstGeom>
        </p:spPr>
        <p:txBody>
          <a:bodyPr vert="horz" lIns="91458" tIns="45729" rIns="91458" bIns="45729"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9875" y="6357824"/>
            <a:ext cx="2845541" cy="365210"/>
          </a:xfrm>
          <a:prstGeom prst="rect">
            <a:avLst/>
          </a:prstGeom>
        </p:spPr>
        <p:txBody>
          <a:bodyPr vert="horz" lIns="91458" tIns="45729" rIns="91458" bIns="45729" rtlCol="0" anchor="ctr"/>
          <a:lstStyle>
            <a:lvl1pPr algn="r">
              <a:defRPr sz="1200">
                <a:solidFill>
                  <a:schemeClr val="tx1">
                    <a:tint val="75000"/>
                  </a:schemeClr>
                </a:solidFill>
              </a:defRPr>
            </a:lvl1pPr>
          </a:lstStyle>
          <a:p>
            <a:fld id="{6FF5ABE1-6481-4FF5-BC7E-5D53B793ED94}"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80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900" kern="1200">
          <a:solidFill>
            <a:schemeClr val="tx1"/>
          </a:solidFill>
          <a:latin typeface="+mn-lt"/>
          <a:ea typeface="+mn-ea"/>
          <a:cs typeface="+mn-cs"/>
        </a:defRPr>
      </a:lvl1pPr>
      <a:lvl2pPr marL="457200" algn="l" defTabSz="914400" rtl="0" eaLnBrk="1" latinLnBrk="0" hangingPunct="1">
        <a:defRPr sz="1900" kern="1200">
          <a:solidFill>
            <a:schemeClr val="tx1"/>
          </a:solidFill>
          <a:latin typeface="+mn-lt"/>
          <a:ea typeface="+mn-ea"/>
          <a:cs typeface="+mn-cs"/>
        </a:defRPr>
      </a:lvl2pPr>
      <a:lvl3pPr marL="914400" algn="l" defTabSz="914400" rtl="0" eaLnBrk="1" latinLnBrk="0" hangingPunct="1">
        <a:defRPr sz="1900" kern="1200">
          <a:solidFill>
            <a:schemeClr val="tx1"/>
          </a:solidFill>
          <a:latin typeface="+mn-lt"/>
          <a:ea typeface="+mn-ea"/>
          <a:cs typeface="+mn-cs"/>
        </a:defRPr>
      </a:lvl3pPr>
      <a:lvl4pPr marL="1371600" algn="l" defTabSz="914400" rtl="0" eaLnBrk="1" latinLnBrk="0" hangingPunct="1">
        <a:defRPr sz="1900" kern="1200">
          <a:solidFill>
            <a:schemeClr val="tx1"/>
          </a:solidFill>
          <a:latin typeface="+mn-lt"/>
          <a:ea typeface="+mn-ea"/>
          <a:cs typeface="+mn-cs"/>
        </a:defRPr>
      </a:lvl4pPr>
      <a:lvl5pPr marL="1829435" algn="l" defTabSz="914400" rtl="0" eaLnBrk="1" latinLnBrk="0" hangingPunct="1">
        <a:defRPr sz="1900" kern="1200">
          <a:solidFill>
            <a:schemeClr val="tx1"/>
          </a:solidFill>
          <a:latin typeface="+mn-lt"/>
          <a:ea typeface="+mn-ea"/>
          <a:cs typeface="+mn-cs"/>
        </a:defRPr>
      </a:lvl5pPr>
      <a:lvl6pPr marL="2286635" algn="l" defTabSz="914400" rtl="0" eaLnBrk="1" latinLnBrk="0" hangingPunct="1">
        <a:defRPr sz="1900" kern="1200">
          <a:solidFill>
            <a:schemeClr val="tx1"/>
          </a:solidFill>
          <a:latin typeface="+mn-lt"/>
          <a:ea typeface="+mn-ea"/>
          <a:cs typeface="+mn-cs"/>
        </a:defRPr>
      </a:lvl6pPr>
      <a:lvl7pPr marL="2743835" algn="l" defTabSz="914400" rtl="0" eaLnBrk="1" latinLnBrk="0" hangingPunct="1">
        <a:defRPr sz="1900" kern="1200">
          <a:solidFill>
            <a:schemeClr val="tx1"/>
          </a:solidFill>
          <a:latin typeface="+mn-lt"/>
          <a:ea typeface="+mn-ea"/>
          <a:cs typeface="+mn-cs"/>
        </a:defRPr>
      </a:lvl7pPr>
      <a:lvl8pPr marL="3201035" algn="l" defTabSz="914400" rtl="0" eaLnBrk="1" latinLnBrk="0" hangingPunct="1">
        <a:defRPr sz="1900" kern="1200">
          <a:solidFill>
            <a:schemeClr val="tx1"/>
          </a:solidFill>
          <a:latin typeface="+mn-lt"/>
          <a:ea typeface="+mn-ea"/>
          <a:cs typeface="+mn-cs"/>
        </a:defRPr>
      </a:lvl8pPr>
      <a:lvl9pPr marL="3658235" algn="l" defTabSz="91440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referRelativeResize="0">
            <a:picLocks noChangeAspect="1"/>
          </p:cNvPicPr>
          <p:nvPr/>
        </p:nvPicPr>
        <p:blipFill>
          <a:blip r:embed="rId1">
            <a:extLst>
              <a:ext uri="{28A0092B-C50C-407E-A947-70E740481C1C}">
                <a14:useLocalDpi xmlns:a14="http://schemas.microsoft.com/office/drawing/2010/main" val="0"/>
              </a:ext>
            </a:extLst>
          </a:blip>
          <a:srcRect l="27145" t="25348" r="22592"/>
          <a:stretch>
            <a:fillRect/>
          </a:stretch>
        </p:blipFill>
        <p:spPr bwMode="auto">
          <a:xfrm>
            <a:off x="539629" y="1629594"/>
            <a:ext cx="3705225" cy="4258310"/>
          </a:xfrm>
          <a:prstGeom prst="rect">
            <a:avLst/>
          </a:prstGeom>
          <a:noFill/>
        </p:spPr>
      </p:pic>
      <p:pic>
        <p:nvPicPr>
          <p:cNvPr id="6" name="Picture 3" descr="D:\Pennant\Pennant Marketing\Client Logos\Design Work\Pennant Log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34605" y="1748530"/>
            <a:ext cx="2771272" cy="8104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7742528" y="2829049"/>
            <a:ext cx="3879780" cy="384721"/>
          </a:xfrm>
          <a:prstGeom prst="rect">
            <a:avLst/>
          </a:prstGeom>
          <a:noFill/>
        </p:spPr>
        <p:txBody>
          <a:bodyPr wrap="none" rtlCol="0">
            <a:spAutoFit/>
          </a:bodyPr>
          <a:lstStyle/>
          <a:p>
            <a:r>
              <a:rPr lang="en-IN" dirty="0" smtClean="0"/>
              <a:t>Pennant Technologies Private Limited</a:t>
            </a:r>
            <a:endParaRPr lang="en-IN" dirty="0"/>
          </a:p>
        </p:txBody>
      </p:sp>
      <p:sp>
        <p:nvSpPr>
          <p:cNvPr id="3" name="Text Box 2"/>
          <p:cNvSpPr txBox="1"/>
          <p:nvPr/>
        </p:nvSpPr>
        <p:spPr>
          <a:xfrm>
            <a:off x="5795010" y="3784600"/>
            <a:ext cx="4460875" cy="1421765"/>
          </a:xfrm>
          <a:prstGeom prst="rect">
            <a:avLst/>
          </a:prstGeom>
          <a:noFill/>
        </p:spPr>
        <p:txBody>
          <a:bodyPr wrap="square" rtlCol="0">
            <a:spAutoFit/>
          </a:bodyPr>
          <a:p>
            <a:r>
              <a:rPr lang="en-US" sz="3200"/>
              <a:t> JDBC</a:t>
            </a:r>
            <a:endParaRPr lang="en-US" sz="3600"/>
          </a:p>
          <a:p>
            <a:endParaRPr lang="en-US" sz="36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A list of popular interfaces of JDBC API are given below:</a:t>
            </a:r>
            <a:endParaRPr lang="en-US" sz="3200"/>
          </a:p>
        </p:txBody>
      </p:sp>
      <p:sp>
        <p:nvSpPr>
          <p:cNvPr id="4" name="Text Placeholder 3"/>
          <p:cNvSpPr>
            <a:spLocks noGrp="1"/>
          </p:cNvSpPr>
          <p:nvPr>
            <p:ph type="body" sz="quarter" idx="14"/>
          </p:nvPr>
        </p:nvSpPr>
        <p:spPr>
          <a:xfrm>
            <a:off x="408940" y="1010285"/>
            <a:ext cx="11160125" cy="5299710"/>
          </a:xfrm>
        </p:spPr>
        <p:txBody>
          <a:bodyPr>
            <a:normAutofit lnSpcReduction="10000"/>
          </a:bodyPr>
          <a:p>
            <a:r>
              <a:rPr lang="en-US" sz="2200"/>
              <a:t>Driver interface</a:t>
            </a:r>
            <a:endParaRPr lang="en-US" sz="2200"/>
          </a:p>
          <a:p>
            <a:r>
              <a:rPr lang="en-US" sz="2200"/>
              <a:t>Connection interface</a:t>
            </a:r>
            <a:endParaRPr lang="en-US" sz="2200"/>
          </a:p>
          <a:p>
            <a:r>
              <a:rPr lang="en-US" sz="2200"/>
              <a:t>Statement interface</a:t>
            </a:r>
            <a:endParaRPr lang="en-US" sz="2200"/>
          </a:p>
          <a:p>
            <a:r>
              <a:rPr lang="en-US" sz="2200"/>
              <a:t>PreparedStatement interface</a:t>
            </a:r>
            <a:endParaRPr lang="en-US" sz="2200"/>
          </a:p>
          <a:p>
            <a:r>
              <a:rPr lang="en-US" sz="2200"/>
              <a:t>CallableStatement interface</a:t>
            </a:r>
            <a:endParaRPr lang="en-US" sz="2200"/>
          </a:p>
          <a:p>
            <a:r>
              <a:rPr lang="en-US" sz="2200"/>
              <a:t>ResultSet interface</a:t>
            </a:r>
            <a:endParaRPr lang="en-US" sz="2200"/>
          </a:p>
          <a:p>
            <a:r>
              <a:rPr lang="en-US" sz="2200"/>
              <a:t>ResultSetMetaData interface</a:t>
            </a:r>
            <a:endParaRPr lang="en-US" sz="2200"/>
          </a:p>
          <a:p>
            <a:r>
              <a:rPr lang="en-US" sz="2200"/>
              <a:t>DatabaseMetaData interface</a:t>
            </a:r>
            <a:endParaRPr lang="en-US" sz="2200"/>
          </a:p>
          <a:p>
            <a:r>
              <a:rPr lang="en-US" sz="2200"/>
              <a:t>RowSet interface</a:t>
            </a:r>
            <a:endParaRPr lang="en-US" sz="2200"/>
          </a:p>
          <a:p>
            <a:r>
              <a:rPr lang="en-US" sz="2200"/>
              <a:t>A list of popular classes of JDBC API are given below:</a:t>
            </a:r>
            <a:endParaRPr lang="en-US" sz="2200"/>
          </a:p>
          <a:p>
            <a:r>
              <a:rPr lang="en-US" sz="2200"/>
              <a:t>DriverManager class</a:t>
            </a:r>
            <a:endParaRPr lang="en-US" sz="2200"/>
          </a:p>
          <a:p>
            <a:r>
              <a:rPr lang="en-US" sz="2200"/>
              <a:t>Blob class</a:t>
            </a:r>
            <a:endParaRPr lang="en-US" sz="2200"/>
          </a:p>
          <a:p>
            <a:r>
              <a:rPr lang="en-US" sz="2200"/>
              <a:t>Clob class</a:t>
            </a:r>
            <a:endParaRPr lang="en-US" sz="2200"/>
          </a:p>
          <a:p>
            <a:r>
              <a:rPr lang="en-US" sz="2200"/>
              <a:t>Types class</a:t>
            </a:r>
            <a:endParaRPr lang="en-US"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JDBC Drivers</a:t>
            </a:r>
            <a:endParaRPr lang="en-US" sz="3200"/>
          </a:p>
        </p:txBody>
      </p:sp>
      <p:sp>
        <p:nvSpPr>
          <p:cNvPr id="4" name="Text Placeholder 3"/>
          <p:cNvSpPr>
            <a:spLocks noGrp="1"/>
          </p:cNvSpPr>
          <p:nvPr>
            <p:ph type="body" sz="quarter" idx="14"/>
          </p:nvPr>
        </p:nvSpPr>
        <p:spPr>
          <a:xfrm>
            <a:off x="408940" y="887095"/>
            <a:ext cx="11544300" cy="5587365"/>
          </a:xfrm>
        </p:spPr>
        <p:txBody>
          <a:bodyPr>
            <a:normAutofit lnSpcReduction="10000"/>
          </a:bodyPr>
          <a:p>
            <a:r>
              <a:rPr lang="en-US" sz="2100"/>
              <a:t>JDBC drivers are client-side adapters (installed on the client machine, not on the server) that convert requests from Java programs to a protocol that the DBMS can understand. There are 4 types of JDBC drivers:</a:t>
            </a:r>
            <a:endParaRPr lang="en-US" sz="2100"/>
          </a:p>
          <a:p>
            <a:r>
              <a:rPr lang="en-US" sz="2100" b="1">
                <a:sym typeface="+mn-ea"/>
              </a:rPr>
              <a:t>Type-1 driver or JDBC-ODBC bridge driver</a:t>
            </a:r>
            <a:endParaRPr lang="en-US" sz="2100" b="1"/>
          </a:p>
          <a:p>
            <a:r>
              <a:rPr lang="en-US" sz="2100"/>
              <a:t>This driver connects to the database via the ODBC driver. It is the most fundamental sort of JDBC driver, and it is commonly used for testing and prototyping.</a:t>
            </a:r>
            <a:endParaRPr lang="en-US" sz="2100"/>
          </a:p>
          <a:p>
            <a:r>
              <a:rPr lang="en-US" sz="2100" b="1">
                <a:sym typeface="+mn-ea"/>
              </a:rPr>
              <a:t>Type-2 driver or Native-API driver</a:t>
            </a:r>
            <a:endParaRPr lang="en-US" sz="2100" b="1">
              <a:sym typeface="+mn-ea"/>
            </a:endParaRPr>
          </a:p>
          <a:p>
            <a:r>
              <a:rPr lang="en-US" sz="2100"/>
              <a:t>This driver uses a library written in the same language as the database to transform JDBC calls into database-specific calls. It outperforms the JDBC-ODBC Bridge driver but is restricted to a single database.</a:t>
            </a:r>
            <a:endParaRPr lang="en-US" sz="2100"/>
          </a:p>
          <a:p>
            <a:r>
              <a:rPr lang="en-US" sz="2100" b="1">
                <a:sym typeface="+mn-ea"/>
              </a:rPr>
              <a:t>Type-3 driver or Network Protocol driver</a:t>
            </a:r>
            <a:r>
              <a:rPr lang="en-US" sz="2100" b="1"/>
              <a:t>(Middleware Driver)</a:t>
            </a:r>
            <a:endParaRPr lang="en-US" sz="2100" b="1"/>
          </a:p>
          <a:p>
            <a:r>
              <a:rPr lang="en-US" sz="2100"/>
              <a:t>This driver interfaces with the database using a database-independent network protocol that is subsequently converted into database-specific calls. This driver has the benefit of being able to access numerous databases, but it needs the installation of a middleware component.</a:t>
            </a:r>
            <a:endParaRPr lang="en-US" sz="2100"/>
          </a:p>
          <a:p>
            <a:r>
              <a:rPr lang="en-US" sz="2100" b="1">
                <a:sym typeface="+mn-ea"/>
              </a:rPr>
              <a:t>Type-4 driver or Thin driver (</a:t>
            </a:r>
            <a:r>
              <a:rPr lang="en-US" sz="2100" b="1"/>
              <a:t>Pure Java Driver)</a:t>
            </a:r>
            <a:endParaRPr lang="en-US" sz="2100" b="1"/>
          </a:p>
          <a:p>
            <a:r>
              <a:rPr lang="en-US" sz="2100"/>
              <a:t>This driver is fully written in Java and connects with the database directly via a database-specific interface. It has the best performance and is the recommended driver for usage in production.</a:t>
            </a:r>
            <a:endParaRPr lang="en-US" sz="2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9330690" cy="471170"/>
          </a:xfrm>
        </p:spPr>
        <p:txBody>
          <a:bodyPr>
            <a:noAutofit/>
          </a:bodyPr>
          <a:p>
            <a:pPr algn="ctr"/>
            <a:r>
              <a:rPr lang="en-US" sz="3200"/>
              <a:t>JDBC-ODBC bridge driver</a:t>
            </a:r>
            <a:endParaRPr lang="en-US" sz="3200"/>
          </a:p>
        </p:txBody>
      </p:sp>
      <p:sp>
        <p:nvSpPr>
          <p:cNvPr id="7" name="Text Placeholder 6"/>
          <p:cNvSpPr>
            <a:spLocks noGrp="1"/>
          </p:cNvSpPr>
          <p:nvPr>
            <p:ph type="body" sz="half" idx="2"/>
          </p:nvPr>
        </p:nvSpPr>
        <p:spPr>
          <a:xfrm>
            <a:off x="335280" y="898525"/>
            <a:ext cx="6532880" cy="4965065"/>
          </a:xfrm>
        </p:spPr>
        <p:txBody>
          <a:bodyPr>
            <a:noAutofit/>
          </a:bodyPr>
          <a:p>
            <a:r>
              <a:rPr lang="en-US" sz="2000"/>
              <a:t>The JDBC-ODBC bridge driver uses ODBC driver to connect to the database. The JDBC-ODBC bridge driver converts JDBC method calls into the ODBC function calls. This is now discouraged because of thin driver.</a:t>
            </a:r>
            <a:endParaRPr lang="en-US" sz="2000"/>
          </a:p>
          <a:p>
            <a:r>
              <a:rPr lang="en-US" sz="2000"/>
              <a:t>Oracle does not support the JDBC-ODBC Bridge from Java 8. Oracle recommends that you use JDBC drivers provided by the vendor of your database instead of the JDBC-ODBC Bridge.</a:t>
            </a:r>
            <a:endParaRPr lang="en-US" sz="2000"/>
          </a:p>
          <a:p>
            <a:r>
              <a:rPr lang="en-US" sz="2000" b="1"/>
              <a:t>Advantages:</a:t>
            </a:r>
            <a:endParaRPr lang="en-US" sz="2000" b="1"/>
          </a:p>
          <a:p>
            <a:r>
              <a:rPr lang="en-US" sz="2000"/>
              <a:t>easy to use.</a:t>
            </a:r>
            <a:endParaRPr lang="en-US" sz="2000"/>
          </a:p>
          <a:p>
            <a:r>
              <a:rPr lang="en-US" sz="2000"/>
              <a:t>can be easily connected to any database.</a:t>
            </a:r>
            <a:endParaRPr lang="en-US" sz="2000"/>
          </a:p>
          <a:p>
            <a:r>
              <a:rPr lang="en-US" sz="2000" b="1"/>
              <a:t>Disadvantages:</a:t>
            </a:r>
            <a:endParaRPr lang="en-US" sz="2000" b="1"/>
          </a:p>
          <a:p>
            <a:r>
              <a:rPr lang="en-US" sz="2000"/>
              <a:t>Performance degraded because JDBC method call is converted into the ODBC function calls.</a:t>
            </a:r>
            <a:endParaRPr lang="en-US" sz="2000"/>
          </a:p>
          <a:p>
            <a:r>
              <a:rPr lang="en-US" sz="2000"/>
              <a:t>The ODBC driver needs to be installed on the client machine.</a:t>
            </a:r>
            <a:endParaRPr lang="en-US" sz="2000"/>
          </a:p>
        </p:txBody>
      </p:sp>
      <p:pic>
        <p:nvPicPr>
          <p:cNvPr id="8" name="Content Placeholder 7"/>
          <p:cNvPicPr>
            <a:picLocks noChangeAspect="1"/>
          </p:cNvPicPr>
          <p:nvPr>
            <p:ph idx="1"/>
          </p:nvPr>
        </p:nvPicPr>
        <p:blipFill>
          <a:blip r:embed="rId1"/>
          <a:stretch>
            <a:fillRect/>
          </a:stretch>
        </p:blipFill>
        <p:spPr>
          <a:xfrm>
            <a:off x="6868795" y="898525"/>
            <a:ext cx="5302250" cy="50660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9648190" cy="701675"/>
          </a:xfrm>
        </p:spPr>
        <p:txBody>
          <a:bodyPr/>
          <a:p>
            <a:pPr algn="ctr"/>
            <a:r>
              <a:rPr lang="en-US" sz="3600"/>
              <a:t>Native-API driver</a:t>
            </a:r>
            <a:endParaRPr lang="en-US" sz="3600"/>
          </a:p>
        </p:txBody>
      </p:sp>
      <p:sp>
        <p:nvSpPr>
          <p:cNvPr id="4" name="Text Placeholder 3"/>
          <p:cNvSpPr>
            <a:spLocks noGrp="1"/>
          </p:cNvSpPr>
          <p:nvPr>
            <p:ph type="body" sz="half" idx="2"/>
          </p:nvPr>
        </p:nvSpPr>
        <p:spPr>
          <a:xfrm>
            <a:off x="609600" y="1172210"/>
            <a:ext cx="5947410" cy="4955540"/>
          </a:xfrm>
        </p:spPr>
        <p:txBody>
          <a:bodyPr/>
          <a:p>
            <a:r>
              <a:rPr lang="en-US" sz="2400"/>
              <a:t>The Native API driver uses the client-side libraries of the database. The driver converts JDBC method calls into native calls of the database API. It is not written entirely in java.</a:t>
            </a:r>
            <a:endParaRPr lang="en-US" sz="2400"/>
          </a:p>
          <a:p>
            <a:r>
              <a:rPr lang="en-US" sz="2400" b="1"/>
              <a:t>Advantage:</a:t>
            </a:r>
            <a:endParaRPr lang="en-US" sz="2400" b="1"/>
          </a:p>
          <a:p>
            <a:r>
              <a:rPr lang="en-US" sz="2400"/>
              <a:t>performance upgraded than JDBC-ODBC bridge driver.</a:t>
            </a:r>
            <a:endParaRPr lang="en-US" sz="2400"/>
          </a:p>
          <a:p>
            <a:r>
              <a:rPr lang="en-US" sz="2400" b="1"/>
              <a:t>Disadvantage:</a:t>
            </a:r>
            <a:endParaRPr lang="en-US" sz="2400" b="1"/>
          </a:p>
          <a:p>
            <a:r>
              <a:rPr lang="en-US" sz="2400"/>
              <a:t>The Native driver needs to be installed on the each client machine.</a:t>
            </a:r>
            <a:endParaRPr lang="en-US" sz="2400"/>
          </a:p>
          <a:p>
            <a:r>
              <a:rPr lang="en-US" sz="2400"/>
              <a:t>The Vendor client library needs to be installed on client machine.</a:t>
            </a:r>
            <a:endParaRPr lang="en-US" sz="2400"/>
          </a:p>
        </p:txBody>
      </p:sp>
      <p:pic>
        <p:nvPicPr>
          <p:cNvPr id="5" name="Content Placeholder 4"/>
          <p:cNvPicPr>
            <a:picLocks noChangeAspect="1"/>
          </p:cNvPicPr>
          <p:nvPr>
            <p:ph idx="1"/>
          </p:nvPr>
        </p:nvPicPr>
        <p:blipFill>
          <a:blip r:embed="rId1"/>
          <a:stretch>
            <a:fillRect/>
          </a:stretch>
        </p:blipFill>
        <p:spPr>
          <a:xfrm>
            <a:off x="6557645" y="1172210"/>
            <a:ext cx="5321300" cy="4955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9110980" cy="657860"/>
          </a:xfrm>
        </p:spPr>
        <p:txBody>
          <a:bodyPr/>
          <a:p>
            <a:pPr algn="ctr"/>
            <a:r>
              <a:rPr lang="en-US" sz="3600"/>
              <a:t>Network Protocol driver</a:t>
            </a:r>
            <a:endParaRPr lang="en-US" sz="3600"/>
          </a:p>
        </p:txBody>
      </p:sp>
      <p:sp>
        <p:nvSpPr>
          <p:cNvPr id="4" name="Text Placeholder 3"/>
          <p:cNvSpPr>
            <a:spLocks noGrp="1"/>
          </p:cNvSpPr>
          <p:nvPr>
            <p:ph type="body" sz="half" idx="2"/>
          </p:nvPr>
        </p:nvSpPr>
        <p:spPr>
          <a:xfrm>
            <a:off x="422910" y="1080135"/>
            <a:ext cx="6430010" cy="5047615"/>
          </a:xfrm>
        </p:spPr>
        <p:txBody>
          <a:bodyPr/>
          <a:p>
            <a:r>
              <a:rPr lang="en-US" sz="2000"/>
              <a:t>The Network Protocol driver uses middleware (application server) that converts JDBC calls directly or indirectly into the vendor-specific database protocol. It is fully written in java.</a:t>
            </a:r>
            <a:endParaRPr lang="en-US" sz="2000"/>
          </a:p>
          <a:p>
            <a:r>
              <a:rPr lang="en-US" sz="2000" b="1"/>
              <a:t>Advantage:</a:t>
            </a:r>
            <a:endParaRPr lang="en-US" sz="2000" b="1"/>
          </a:p>
          <a:p>
            <a:r>
              <a:rPr lang="en-US" sz="2000"/>
              <a:t>No client side library is required because of application server that can perform many tasks like auditing, load balancing, logging etc.</a:t>
            </a:r>
            <a:endParaRPr lang="en-US" sz="2000"/>
          </a:p>
          <a:p>
            <a:r>
              <a:rPr lang="en-US" sz="2000" b="1"/>
              <a:t>Disadvantages:</a:t>
            </a:r>
            <a:endParaRPr lang="en-US" sz="2000" b="1"/>
          </a:p>
          <a:p>
            <a:r>
              <a:rPr lang="en-US" sz="2000"/>
              <a:t>Network support is required on client machine.</a:t>
            </a:r>
            <a:endParaRPr lang="en-US" sz="2000"/>
          </a:p>
          <a:p>
            <a:r>
              <a:rPr lang="en-US" sz="2000"/>
              <a:t>Requires database-specific coding to be done in the middle tier.</a:t>
            </a:r>
            <a:endParaRPr lang="en-US" sz="2000"/>
          </a:p>
          <a:p>
            <a:r>
              <a:rPr lang="en-US" sz="2000"/>
              <a:t>Maintenance of Network Protocol driver becomes costly because it requires database-specific coding to be done in the middle tier.</a:t>
            </a:r>
            <a:endParaRPr lang="en-US" sz="2000"/>
          </a:p>
        </p:txBody>
      </p:sp>
      <p:pic>
        <p:nvPicPr>
          <p:cNvPr id="5" name="Content Placeholder 4"/>
          <p:cNvPicPr>
            <a:picLocks noChangeAspect="1"/>
          </p:cNvPicPr>
          <p:nvPr>
            <p:ph idx="1"/>
          </p:nvPr>
        </p:nvPicPr>
        <p:blipFill>
          <a:blip r:embed="rId1"/>
          <a:stretch>
            <a:fillRect/>
          </a:stretch>
        </p:blipFill>
        <p:spPr>
          <a:xfrm>
            <a:off x="6853555" y="1080135"/>
            <a:ext cx="5067300" cy="52368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3050"/>
            <a:ext cx="9714230" cy="712470"/>
          </a:xfrm>
        </p:spPr>
        <p:txBody>
          <a:bodyPr>
            <a:noAutofit/>
          </a:bodyPr>
          <a:p>
            <a:pPr algn="ctr"/>
            <a:r>
              <a:rPr lang="en-US" sz="4400"/>
              <a:t>Thin driver</a:t>
            </a:r>
            <a:endParaRPr lang="en-US" sz="4400"/>
          </a:p>
        </p:txBody>
      </p:sp>
      <p:sp>
        <p:nvSpPr>
          <p:cNvPr id="4" name="Text Placeholder 3"/>
          <p:cNvSpPr>
            <a:spLocks noGrp="1"/>
          </p:cNvSpPr>
          <p:nvPr>
            <p:ph type="body" sz="half" idx="2"/>
          </p:nvPr>
        </p:nvSpPr>
        <p:spPr>
          <a:xfrm>
            <a:off x="609600" y="1200150"/>
            <a:ext cx="5945505" cy="4927600"/>
          </a:xfrm>
        </p:spPr>
        <p:txBody>
          <a:bodyPr>
            <a:noAutofit/>
          </a:bodyPr>
          <a:p>
            <a:r>
              <a:rPr lang="en-US" sz="2400"/>
              <a:t>The thin driver converts JDBC calls directly into the vendor-specific database protocol. That is why it is known as thin driver. It is fully written in Java language.</a:t>
            </a:r>
            <a:endParaRPr lang="en-US" sz="2400"/>
          </a:p>
          <a:p>
            <a:r>
              <a:rPr lang="en-US" sz="2400" b="1"/>
              <a:t>Advantage:</a:t>
            </a:r>
            <a:endParaRPr lang="en-US" sz="2400" b="1"/>
          </a:p>
          <a:p>
            <a:r>
              <a:rPr lang="en-US" sz="2400"/>
              <a:t>Better performance than all other drivers.</a:t>
            </a:r>
            <a:endParaRPr lang="en-US" sz="2400"/>
          </a:p>
          <a:p>
            <a:r>
              <a:rPr lang="en-US" sz="2400"/>
              <a:t>No software is required at client side or server side.</a:t>
            </a:r>
            <a:endParaRPr lang="en-US" sz="2400"/>
          </a:p>
          <a:p>
            <a:r>
              <a:rPr lang="en-US" sz="2400" b="1"/>
              <a:t>Disadvantage:</a:t>
            </a:r>
            <a:endParaRPr lang="en-US" sz="2400" b="1"/>
          </a:p>
          <a:p>
            <a:r>
              <a:rPr lang="en-US" sz="2400"/>
              <a:t>Drivers depend on the Database.</a:t>
            </a:r>
            <a:endParaRPr lang="en-US" sz="2400"/>
          </a:p>
        </p:txBody>
      </p:sp>
      <p:pic>
        <p:nvPicPr>
          <p:cNvPr id="5" name="Content Placeholder 4"/>
          <p:cNvPicPr>
            <a:picLocks noChangeAspect="1"/>
          </p:cNvPicPr>
          <p:nvPr>
            <p:ph idx="1"/>
          </p:nvPr>
        </p:nvPicPr>
        <p:blipFill>
          <a:blip r:embed="rId1"/>
          <a:stretch>
            <a:fillRect/>
          </a:stretch>
        </p:blipFill>
        <p:spPr>
          <a:xfrm>
            <a:off x="6555105" y="1200150"/>
            <a:ext cx="5326380" cy="47567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US" sz="3200"/>
              <a:t>Types of JDBC Architecture(2-tier and 3-tier) </a:t>
            </a:r>
            <a:endParaRPr lang="en-US" sz="3200"/>
          </a:p>
        </p:txBody>
      </p:sp>
      <p:sp>
        <p:nvSpPr>
          <p:cNvPr id="6" name="Text Placeholder 5"/>
          <p:cNvSpPr>
            <a:spLocks noGrp="1"/>
          </p:cNvSpPr>
          <p:nvPr>
            <p:ph type="body" sz="quarter" idx="14"/>
          </p:nvPr>
        </p:nvSpPr>
        <p:spPr>
          <a:xfrm>
            <a:off x="408940" y="887095"/>
            <a:ext cx="11160125" cy="5422900"/>
          </a:xfrm>
        </p:spPr>
        <p:txBody>
          <a:bodyPr/>
          <a:p>
            <a:r>
              <a:rPr lang="en-US" sz="2400"/>
              <a:t>The JDBC architecture consists of two-tier and three-tier processing models to access a database. They are as described below:  </a:t>
            </a:r>
            <a:endParaRPr lang="en-US" sz="2400"/>
          </a:p>
          <a:p>
            <a:r>
              <a:rPr lang="en-US" sz="2400"/>
              <a:t>Two-tier model: A java application communicates directly to the data source. The JDBC driver enables the communication between the application and the data source. When a user sends a query to the data source, the answers for those queries are sent back to the user in the form of results. </a:t>
            </a:r>
            <a:endParaRPr lang="en-US" sz="2400"/>
          </a:p>
          <a:p>
            <a:r>
              <a:rPr lang="en-US" sz="2400"/>
              <a:t>The data source can be located on a different machine on a network to which a user is connected. This is known as a client/server configuration, where the user’s machine acts as a client, and the machine has the data source running acts as the server.</a:t>
            </a:r>
            <a:endParaRPr lang="en-US" sz="2400"/>
          </a:p>
          <a:p>
            <a:r>
              <a:rPr lang="en-US" sz="2400"/>
              <a:t>Three-tier model: In this, the user’s queries are sent to middle-tier services, from which the commands are again sent to the data source. The results are sent back to the middle tier, and from there to the user. </a:t>
            </a:r>
            <a:endParaRPr lang="en-US" sz="2400"/>
          </a:p>
          <a:p>
            <a:r>
              <a:rPr lang="en-US" sz="2400"/>
              <a:t>This type of model is found very useful by management information system directors.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JDBC Steps</a:t>
            </a:r>
            <a:endParaRPr lang="en-US" sz="3200"/>
          </a:p>
        </p:txBody>
      </p:sp>
      <p:sp>
        <p:nvSpPr>
          <p:cNvPr id="4" name="Text Placeholder 3"/>
          <p:cNvSpPr>
            <a:spLocks noGrp="1"/>
          </p:cNvSpPr>
          <p:nvPr>
            <p:ph type="body" sz="quarter" idx="14"/>
          </p:nvPr>
        </p:nvSpPr>
        <p:spPr>
          <a:xfrm>
            <a:off x="408940" y="725805"/>
            <a:ext cx="11499215" cy="5584190"/>
          </a:xfrm>
        </p:spPr>
        <p:txBody>
          <a:bodyPr>
            <a:noAutofit/>
          </a:bodyPr>
          <a:p>
            <a:r>
              <a:rPr lang="en-US" sz="1800"/>
              <a:t>The following are the steps required in connecting to a database using JDBC (Java Database Connectivity). These are the fundamental steps for connecting to a database and performing CRUD tasks with JDBC.</a:t>
            </a:r>
            <a:endParaRPr lang="en-US" sz="1800"/>
          </a:p>
          <a:p>
            <a:r>
              <a:rPr lang="en-US" sz="1800" b="1"/>
              <a:t>Load the JDBC driver:</a:t>
            </a:r>
            <a:r>
              <a:rPr lang="en-US" sz="1800"/>
              <a:t> Before a Java program can connect to a database, it must first load the suitable JDBC driver. JDBC drivers are classified into four types: JDBC-ODBC bridge driver, Native-API driver, and Network Protocol driver, and Thin driver. The driver you require is determined by the database to which you are connected and your requirements.</a:t>
            </a:r>
            <a:endParaRPr lang="en-US" sz="1800"/>
          </a:p>
          <a:p>
            <a:r>
              <a:rPr lang="en-US" sz="1800" b="1"/>
              <a:t>Establish a connection:</a:t>
            </a:r>
            <a:r>
              <a:rPr lang="en-US" sz="1800"/>
              <a:t> Once the JDBC driver is loaded, you can connect to the database by calling the DriverManager.getConnection() function and inputting the database’s URL and credentials.</a:t>
            </a:r>
            <a:endParaRPr lang="en-US" sz="1800"/>
          </a:p>
          <a:p>
            <a:r>
              <a:rPr lang="en-US" sz="1800" b="1"/>
              <a:t>Build a statement: </a:t>
            </a:r>
            <a:r>
              <a:rPr lang="en-US" sz="1800"/>
              <a:t>Once a connection has been established, you may create a statement object to run SQL instructions. A statement might be a basic SQL query or a series of SQL instructions.</a:t>
            </a:r>
            <a:endParaRPr lang="en-US" sz="1800"/>
          </a:p>
          <a:p>
            <a:r>
              <a:rPr lang="en-US" sz="1800" b="1"/>
              <a:t>Execute the SQL statement: </a:t>
            </a:r>
            <a:r>
              <a:rPr lang="en-US" sz="1800"/>
              <a:t>Depending on the kind of SQL command, you may execute the statement by invoking the executeQuery(), executeUpdate(), or execute() methods. ExecuteQuery() is used for SELECT statements, executeUpdate() is used for INSERT, UPDATE, DELETE, and other data manipulation operations, and execute() is used for any form of SQL command.</a:t>
            </a:r>
            <a:endParaRPr lang="en-US" sz="1800"/>
          </a:p>
          <a:p>
            <a:r>
              <a:rPr lang="en-US" sz="1800" b="1"/>
              <a:t>Process the result: </a:t>
            </a:r>
            <a:r>
              <a:rPr lang="en-US" sz="1800"/>
              <a:t>If the SQL command is a SELECT statement, the result set returned by the executeQuery() function may be processed using a ResultSet object. To obtain data from the result set, you may use methods such as next(), getInt(), getString(), and so on.</a:t>
            </a:r>
            <a:endParaRPr lang="en-US" sz="1800"/>
          </a:p>
          <a:p>
            <a:r>
              <a:rPr lang="en-US" sz="1800" b="1"/>
              <a:t>Close the connection:</a:t>
            </a:r>
            <a:r>
              <a:rPr lang="en-US" sz="1800"/>
              <a:t> When you’re through working with the database, call the terminate() function on the connection object to close the connection.</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609600" y="273050"/>
            <a:ext cx="10668635" cy="712470"/>
          </a:xfrm>
        </p:spPr>
        <p:txBody>
          <a:bodyPr/>
          <a:p>
            <a:pPr algn="ctr"/>
            <a:r>
              <a:rPr lang="en-US" sz="3200"/>
              <a:t>Java Database Connectivity with 5 Steps</a:t>
            </a:r>
            <a:endParaRPr lang="en-US" sz="3200"/>
          </a:p>
        </p:txBody>
      </p:sp>
      <p:sp>
        <p:nvSpPr>
          <p:cNvPr id="7" name="Text Placeholder 6"/>
          <p:cNvSpPr>
            <a:spLocks noGrp="1"/>
          </p:cNvSpPr>
          <p:nvPr>
            <p:ph type="body" sz="half" idx="2"/>
          </p:nvPr>
        </p:nvSpPr>
        <p:spPr>
          <a:xfrm>
            <a:off x="281305" y="985520"/>
            <a:ext cx="6565265" cy="5142230"/>
          </a:xfrm>
        </p:spPr>
        <p:txBody>
          <a:bodyPr>
            <a:noAutofit/>
          </a:bodyPr>
          <a:p>
            <a:r>
              <a:rPr lang="en-US" sz="2400"/>
              <a:t>There are 5 steps to connect any java application with the database using JDBC. </a:t>
            </a:r>
            <a:endParaRPr lang="en-US" sz="2400"/>
          </a:p>
          <a:p>
            <a:r>
              <a:rPr lang="en-US" sz="2400"/>
              <a:t>1) Register the driver class</a:t>
            </a:r>
            <a:endParaRPr lang="en-US" sz="2400"/>
          </a:p>
          <a:p>
            <a:r>
              <a:rPr lang="en-US" sz="2400"/>
              <a:t>The forName() method of Class class is used to register the driver class. This method is used to dynamically load the driver class.</a:t>
            </a:r>
            <a:endParaRPr lang="en-US" sz="2400"/>
          </a:p>
          <a:p>
            <a:r>
              <a:rPr lang="en-US" sz="2400" b="1"/>
              <a:t>Syntax of forName() method</a:t>
            </a:r>
            <a:endParaRPr lang="en-US" sz="2400" b="1"/>
          </a:p>
          <a:p>
            <a:r>
              <a:rPr lang="en-US" sz="2400"/>
              <a:t>public static void forName(String className)throws ClassNotFoundException </a:t>
            </a:r>
            <a:endParaRPr lang="en-US" sz="2400"/>
          </a:p>
          <a:p>
            <a:r>
              <a:rPr lang="en-US" sz="2400" b="1"/>
              <a:t>Example to register the OracleDriver class</a:t>
            </a:r>
            <a:endParaRPr lang="en-US" sz="2400" b="1"/>
          </a:p>
          <a:p>
            <a:r>
              <a:rPr lang="en-US" sz="2400"/>
              <a:t>Here, Java program is loading oracle driver to esteblish database connection.</a:t>
            </a:r>
            <a:endParaRPr lang="en-US" sz="2400"/>
          </a:p>
          <a:p>
            <a:r>
              <a:rPr lang="en-US" sz="2400"/>
              <a:t>Class.forName("oracle.jdbc.driver.OracleDriver");  </a:t>
            </a:r>
            <a:endParaRPr lang="en-US" sz="2400"/>
          </a:p>
        </p:txBody>
      </p:sp>
      <p:pic>
        <p:nvPicPr>
          <p:cNvPr id="8" name="Content Placeholder 7"/>
          <p:cNvPicPr>
            <a:picLocks noChangeAspect="1"/>
          </p:cNvPicPr>
          <p:nvPr>
            <p:ph idx="1"/>
          </p:nvPr>
        </p:nvPicPr>
        <p:blipFill>
          <a:blip r:embed="rId1"/>
          <a:stretch>
            <a:fillRect/>
          </a:stretch>
        </p:blipFill>
        <p:spPr>
          <a:xfrm>
            <a:off x="6629400" y="1082675"/>
            <a:ext cx="5287645" cy="50444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Create the connection object</a:t>
            </a:r>
            <a:endParaRPr lang="en-US" sz="3600"/>
          </a:p>
        </p:txBody>
      </p:sp>
      <p:sp>
        <p:nvSpPr>
          <p:cNvPr id="6" name="Text Placeholder 5"/>
          <p:cNvSpPr>
            <a:spLocks noGrp="1"/>
          </p:cNvSpPr>
          <p:nvPr>
            <p:ph type="body" sz="quarter" idx="14"/>
          </p:nvPr>
        </p:nvSpPr>
        <p:spPr>
          <a:xfrm>
            <a:off x="408940" y="1064260"/>
            <a:ext cx="11160125" cy="5245735"/>
          </a:xfrm>
        </p:spPr>
        <p:txBody>
          <a:bodyPr>
            <a:normAutofit fontScale="90000"/>
          </a:bodyPr>
          <a:p>
            <a:r>
              <a:rPr lang="en-US"/>
              <a:t>The getConnection() method of DriverManager class is used to establish connection with the database.</a:t>
            </a:r>
            <a:endParaRPr lang="en-US"/>
          </a:p>
          <a:p>
            <a:r>
              <a:rPr lang="en-US" b="1"/>
              <a:t>Syntax of getConnection() method</a:t>
            </a:r>
            <a:endParaRPr lang="en-US" b="1"/>
          </a:p>
          <a:p>
            <a:r>
              <a:rPr lang="en-US"/>
              <a:t>1) public static Connection getConnection(String url)throws SQLException  </a:t>
            </a:r>
            <a:endParaRPr lang="en-US"/>
          </a:p>
          <a:p>
            <a:r>
              <a:rPr lang="en-US"/>
              <a:t>2) public static Connection getConnection(String url,String name,String password)  throws SQLException  </a:t>
            </a:r>
            <a:endParaRPr lang="en-US"/>
          </a:p>
          <a:p>
            <a:r>
              <a:rPr lang="en-US" b="1"/>
              <a:t>Example to establish connection with the Oracle database</a:t>
            </a:r>
            <a:endParaRPr lang="en-US" b="1"/>
          </a:p>
          <a:p>
            <a:r>
              <a:rPr lang="en-US"/>
              <a:t>Connection con=DriverManager.getConnection(  "jdbc:oracle:thin:@localhost:1521:xe","system","password");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Create the Statement object</a:t>
            </a:r>
            <a:endParaRPr lang="en-US" sz="3600"/>
          </a:p>
        </p:txBody>
      </p:sp>
      <p:sp>
        <p:nvSpPr>
          <p:cNvPr id="4" name="Text Placeholder 3"/>
          <p:cNvSpPr>
            <a:spLocks noGrp="1"/>
          </p:cNvSpPr>
          <p:nvPr>
            <p:ph type="body" sz="quarter" idx="14"/>
          </p:nvPr>
        </p:nvSpPr>
        <p:spPr>
          <a:xfrm>
            <a:off x="408940" y="887095"/>
            <a:ext cx="11511280" cy="5422900"/>
          </a:xfrm>
        </p:spPr>
        <p:txBody>
          <a:bodyPr>
            <a:noAutofit/>
          </a:bodyPr>
          <a:p>
            <a:r>
              <a:rPr lang="en-US" sz="2200"/>
              <a:t>The createStatement() method of Connection interface is used to create statement. The object of statement is responsible to execute queries with the database.</a:t>
            </a:r>
            <a:endParaRPr lang="en-US" sz="2200"/>
          </a:p>
          <a:p>
            <a:r>
              <a:rPr lang="en-US" sz="2200" b="1"/>
              <a:t>Syntax of createStatement() method</a:t>
            </a:r>
            <a:endParaRPr lang="en-US" sz="2200" b="1"/>
          </a:p>
          <a:p>
            <a:r>
              <a:rPr lang="en-US" sz="2200"/>
              <a:t>public Statement createStatement()throws SQLException  </a:t>
            </a:r>
            <a:endParaRPr lang="en-US" sz="2200"/>
          </a:p>
          <a:p>
            <a:r>
              <a:rPr lang="en-US" sz="2200" b="1"/>
              <a:t>Example to create the statement object</a:t>
            </a:r>
            <a:endParaRPr lang="en-US" sz="2200" b="1"/>
          </a:p>
          <a:p>
            <a:r>
              <a:rPr lang="en-US" sz="2200"/>
              <a:t>Statement stmt=con.createStatement();  </a:t>
            </a:r>
            <a:endParaRPr lang="en-US" sz="2200"/>
          </a:p>
          <a:p>
            <a:r>
              <a:rPr lang="en-US" sz="2200" b="1"/>
              <a:t>4) Execute the query</a:t>
            </a:r>
            <a:endParaRPr lang="en-US" sz="2200" b="1"/>
          </a:p>
          <a:p>
            <a:r>
              <a:rPr lang="en-US" sz="2200"/>
              <a:t>The executeQuery() method of Statement interface is used to execute queries to the database. This method returns the object of ResultSet that can be used to get all the records of a table.</a:t>
            </a:r>
            <a:endParaRPr lang="en-US" sz="2200"/>
          </a:p>
          <a:p>
            <a:r>
              <a:rPr lang="en-US" sz="2200" b="1"/>
              <a:t>Syntax of executeQuery() method</a:t>
            </a:r>
            <a:endParaRPr lang="en-US" sz="2200" b="1"/>
          </a:p>
          <a:p>
            <a:r>
              <a:rPr lang="en-US" sz="2200"/>
              <a:t>public ResultSet executeQuery(String sql)throws SQLException  </a:t>
            </a:r>
            <a:endParaRPr lang="en-US" sz="2200"/>
          </a:p>
          <a:p>
            <a:r>
              <a:rPr lang="en-US" sz="2200" b="1"/>
              <a:t>Example to execute query</a:t>
            </a:r>
            <a:endParaRPr lang="en-US" sz="2200" b="1"/>
          </a:p>
          <a:p>
            <a:r>
              <a:rPr lang="en-US" sz="2200"/>
              <a:t>ResultSet rs=stmt.executeQuery("select * from emp");    </a:t>
            </a:r>
            <a:endParaRPr lang="en-US" sz="2200"/>
          </a:p>
          <a:p>
            <a:r>
              <a:rPr lang="en-US" sz="2200"/>
              <a:t>while(rs.next()){  System.out.println(rs.getInt(1)+" "+rs.getString(2));  }  </a:t>
            </a: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Close the connection object</a:t>
            </a:r>
            <a:endParaRPr lang="en-US" sz="3600"/>
          </a:p>
        </p:txBody>
      </p:sp>
      <p:sp>
        <p:nvSpPr>
          <p:cNvPr id="4" name="Text Placeholder 3"/>
          <p:cNvSpPr>
            <a:spLocks noGrp="1"/>
          </p:cNvSpPr>
          <p:nvPr>
            <p:ph type="body" sz="quarter" idx="14"/>
          </p:nvPr>
        </p:nvSpPr>
        <p:spPr>
          <a:xfrm>
            <a:off x="408940" y="887730"/>
            <a:ext cx="11511280" cy="5422265"/>
          </a:xfrm>
        </p:spPr>
        <p:txBody>
          <a:bodyPr>
            <a:noAutofit/>
          </a:bodyPr>
          <a:p>
            <a:r>
              <a:rPr lang="en-US" sz="2600"/>
              <a:t>By closing connection object statement and ResultSet will be closed automatically. The close() method of Connection interface is used to close the connection.</a:t>
            </a:r>
            <a:endParaRPr lang="en-US" sz="2600"/>
          </a:p>
          <a:p>
            <a:r>
              <a:rPr lang="en-US" sz="2600" b="1"/>
              <a:t>Syntax of close() method</a:t>
            </a:r>
            <a:endParaRPr lang="en-US" sz="2600" b="1"/>
          </a:p>
          <a:p>
            <a:r>
              <a:rPr lang="en-US" sz="2600"/>
              <a:t>public void close()throws SQLException  </a:t>
            </a:r>
            <a:endParaRPr lang="en-US" sz="2600"/>
          </a:p>
          <a:p>
            <a:r>
              <a:rPr lang="en-US" sz="2600" b="1"/>
              <a:t>Example to close connection</a:t>
            </a:r>
            <a:endParaRPr lang="en-US" sz="2600" b="1"/>
          </a:p>
          <a:p>
            <a:r>
              <a:rPr lang="en-US" sz="2600"/>
              <a:t>con.close();  </a:t>
            </a:r>
            <a:endParaRPr lang="en-US" sz="2600"/>
          </a:p>
          <a:p>
            <a:r>
              <a:rPr lang="en-US" sz="2600" b="1"/>
              <a:t>Note:</a:t>
            </a:r>
            <a:r>
              <a:rPr lang="en-US" sz="2600"/>
              <a:t> Since Java 7, JDBC has ability to use try-with-resources statement to automatically close resources of type Connection, ResultSet, and Statement.</a:t>
            </a:r>
            <a:endParaRPr lang="en-US" sz="2600"/>
          </a:p>
          <a:p>
            <a:r>
              <a:rPr lang="en-US" sz="2600"/>
              <a:t>It avoids explicit connection closing step.</a:t>
            </a:r>
            <a:endParaRPr lang="en-US" sz="2600"/>
          </a:p>
          <a:p>
            <a:r>
              <a:rPr lang="en-US" sz="2600" b="1"/>
              <a:t>Note:</a:t>
            </a:r>
            <a:r>
              <a:rPr lang="en-US" sz="2600"/>
              <a:t> Since JDBC 4.0, explicitly registering the driver is optional. We just need to put vender's Jar in the classpath, and then JDBC driver manager can detect and load the driver automatically.</a:t>
            </a:r>
            <a:endParaRPr 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pPr algn="ctr"/>
            <a:r>
              <a:rPr lang="en-US" sz="3200"/>
              <a:t>What is API</a:t>
            </a:r>
            <a:endParaRPr lang="en-US" sz="3200"/>
          </a:p>
        </p:txBody>
      </p:sp>
      <p:sp>
        <p:nvSpPr>
          <p:cNvPr id="4" name="Text Placeholder 3"/>
          <p:cNvSpPr>
            <a:spLocks noGrp="1"/>
          </p:cNvSpPr>
          <p:nvPr>
            <p:ph type="body" sz="quarter" idx="14"/>
          </p:nvPr>
        </p:nvSpPr>
        <p:spPr>
          <a:xfrm>
            <a:off x="408940" y="951230"/>
            <a:ext cx="11544300" cy="5358765"/>
          </a:xfrm>
        </p:spPr>
        <p:txBody>
          <a:bodyPr>
            <a:noAutofit/>
          </a:bodyPr>
          <a:p>
            <a:r>
              <a:rPr lang="en-US" sz="2100"/>
              <a:t>API (Application programming interface) is a document that contains a description of all the features of a product or software. </a:t>
            </a:r>
            <a:endParaRPr lang="en-US" sz="2100"/>
          </a:p>
          <a:p>
            <a:r>
              <a:rPr lang="en-US" sz="2100"/>
              <a:t>It represents classes and interfaces that software programs can follow to communicate with each other. </a:t>
            </a:r>
            <a:endParaRPr lang="en-US" sz="2100"/>
          </a:p>
          <a:p>
            <a:r>
              <a:rPr lang="en-US" sz="2100"/>
              <a:t>An API can be created for applications, libraries, operating systems, etc.</a:t>
            </a:r>
            <a:endParaRPr lang="en-US" sz="2100"/>
          </a:p>
          <a:p>
            <a:r>
              <a:rPr lang="en-US" sz="2100" b="1"/>
              <a:t>Why Should We Use JDBC</a:t>
            </a:r>
            <a:endParaRPr lang="en-US" sz="2100" b="1"/>
          </a:p>
          <a:p>
            <a:r>
              <a:rPr lang="en-US" sz="2100"/>
              <a:t>Before JDBC, ODBC API was the database API to connect and execute the query with the database. </a:t>
            </a:r>
            <a:endParaRPr lang="en-US" sz="2100"/>
          </a:p>
          <a:p>
            <a:r>
              <a:rPr lang="en-US" sz="2100"/>
              <a:t>But, ODBC API uses ODBC driver which is written in C language (i.e. platform dependent and unsecured). </a:t>
            </a:r>
            <a:endParaRPr lang="en-US" sz="2100"/>
          </a:p>
          <a:p>
            <a:r>
              <a:rPr lang="en-US" sz="2100"/>
              <a:t>That is why Java has defined its own API (JDBC API) that uses JDBC drivers (written in Java language).</a:t>
            </a:r>
            <a:endParaRPr lang="en-US" sz="2100"/>
          </a:p>
          <a:p>
            <a:r>
              <a:rPr lang="en-US" sz="2100"/>
              <a:t>We can use JDBC API to handle database using Java program and can perform the following activities:</a:t>
            </a:r>
            <a:endParaRPr lang="en-US" sz="2100"/>
          </a:p>
          <a:p>
            <a:r>
              <a:rPr lang="en-US" sz="2100"/>
              <a:t>Connect to the database</a:t>
            </a:r>
            <a:endParaRPr lang="en-US" sz="2100"/>
          </a:p>
          <a:p>
            <a:r>
              <a:rPr lang="en-US" sz="2100"/>
              <a:t>Execute queries and update statements to the database</a:t>
            </a:r>
            <a:endParaRPr lang="en-US" sz="2100"/>
          </a:p>
          <a:p>
            <a:r>
              <a:rPr lang="en-US" sz="2100"/>
              <a:t>Retrieve the result received from the database.</a:t>
            </a:r>
            <a:endParaRPr lang="en-US"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954405" y="636905"/>
            <a:ext cx="10638155" cy="55689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What is JDBC</a:t>
            </a:r>
            <a:endParaRPr lang="en-US" sz="3600"/>
          </a:p>
        </p:txBody>
      </p:sp>
      <p:sp>
        <p:nvSpPr>
          <p:cNvPr id="4" name="Text Placeholder 3"/>
          <p:cNvSpPr>
            <a:spLocks noGrp="1"/>
          </p:cNvSpPr>
          <p:nvPr>
            <p:ph type="body" sz="quarter" idx="14"/>
          </p:nvPr>
        </p:nvSpPr>
        <p:spPr>
          <a:xfrm>
            <a:off x="408940" y="887095"/>
            <a:ext cx="11374120" cy="5422900"/>
          </a:xfrm>
        </p:spPr>
        <p:txBody>
          <a:bodyPr>
            <a:normAutofit fontScale="70000"/>
          </a:bodyPr>
          <a:p>
            <a:r>
              <a:rPr lang="en-US"/>
              <a:t>JDBC stands for Java Database Connectivity. JDBC is a Java API to connect and execute the query with the database. </a:t>
            </a:r>
            <a:endParaRPr lang="en-US"/>
          </a:p>
          <a:p>
            <a:r>
              <a:rPr lang="en-US"/>
              <a:t>It is a part of JavaSE (Java Standard Edition). JDBC is an API(Application programming interface) used in java programming to interact with databases. </a:t>
            </a:r>
            <a:endParaRPr lang="en-US"/>
          </a:p>
          <a:p>
            <a:r>
              <a:rPr lang="en-US"/>
              <a:t>The classes and interfaces of JDBC allow the application to send requests made by users to the specified database.</a:t>
            </a:r>
            <a:endParaRPr lang="en-US"/>
          </a:p>
          <a:p>
            <a:r>
              <a:rPr lang="en-US" b="1"/>
              <a:t>Purpose of JDBC </a:t>
            </a:r>
            <a:endParaRPr lang="en-US" b="1"/>
          </a:p>
          <a:p>
            <a:r>
              <a:rPr lang="en-US"/>
              <a:t>Enterprise applications created using the JAVA EE technology need to interact with databases to store application-specific information. </a:t>
            </a:r>
            <a:endParaRPr lang="en-US"/>
          </a:p>
          <a:p>
            <a:r>
              <a:rPr lang="en-US"/>
              <a:t>So, interacting with a database requires efficient database connectivity, which can be achieved by using the ODBC(Open database connectivity) driver. </a:t>
            </a:r>
            <a:endParaRPr lang="en-US"/>
          </a:p>
          <a:p>
            <a:r>
              <a:rPr lang="en-US"/>
              <a:t>This driver is used with JDBC to interact or communicate with various kinds of databases such as Oracle, MS Access, Mysql, and SQL server database.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noAutofit/>
          </a:bodyPr>
          <a:p>
            <a:pPr algn="ctr"/>
            <a:r>
              <a:rPr lang="en-US" sz="3600"/>
              <a:t>Components of JDBC </a:t>
            </a:r>
            <a:endParaRPr lang="en-US" sz="3600"/>
          </a:p>
        </p:txBody>
      </p:sp>
      <p:sp>
        <p:nvSpPr>
          <p:cNvPr id="4" name="Text Placeholder 3"/>
          <p:cNvSpPr>
            <a:spLocks noGrp="1"/>
          </p:cNvSpPr>
          <p:nvPr>
            <p:ph type="body" sz="quarter" idx="14"/>
          </p:nvPr>
        </p:nvSpPr>
        <p:spPr>
          <a:xfrm>
            <a:off x="408940" y="1021080"/>
            <a:ext cx="11466830" cy="5288915"/>
          </a:xfrm>
        </p:spPr>
        <p:txBody>
          <a:bodyPr/>
          <a:p>
            <a:r>
              <a:rPr lang="en-US" sz="2100"/>
              <a:t>There are generally four main components of JDBC through which it can interact with a database. They are as mentioned below: </a:t>
            </a:r>
            <a:endParaRPr lang="en-US" sz="2100"/>
          </a:p>
          <a:p>
            <a:r>
              <a:rPr lang="en-US" sz="2100"/>
              <a:t>1. </a:t>
            </a:r>
            <a:r>
              <a:rPr lang="en-US" sz="2100" b="1"/>
              <a:t>JDBC API:</a:t>
            </a:r>
            <a:r>
              <a:rPr lang="en-US" sz="2100"/>
              <a:t> It provides various methods and interfaces for easy communication with the database. It provides two packages as follows, which contain the java SE and Java EE platforms to exhibit WORA(write once run anywhere) capabilities.</a:t>
            </a:r>
            <a:endParaRPr lang="en-US" sz="2100"/>
          </a:p>
          <a:p>
            <a:r>
              <a:rPr lang="en-US" sz="2100"/>
              <a:t>java.sql.*;</a:t>
            </a:r>
            <a:endParaRPr lang="en-US" sz="2100"/>
          </a:p>
          <a:p>
            <a:r>
              <a:rPr lang="en-US" sz="2100"/>
              <a:t>It also provides a standard to connect a database to a client application.</a:t>
            </a:r>
            <a:endParaRPr lang="en-US" sz="2100"/>
          </a:p>
          <a:p>
            <a:r>
              <a:rPr lang="en-US" sz="2100"/>
              <a:t>2. </a:t>
            </a:r>
            <a:r>
              <a:rPr lang="en-US" sz="2100" b="1"/>
              <a:t>JDBC Driver manager: </a:t>
            </a:r>
            <a:r>
              <a:rPr lang="en-US" sz="2100"/>
              <a:t>It loads a database-specific driver in an application to establish a connection with a database. It is used to make a database-specific call to the database to process the user request.</a:t>
            </a:r>
            <a:endParaRPr lang="en-US" sz="2100"/>
          </a:p>
          <a:p>
            <a:r>
              <a:rPr lang="en-US" sz="2100"/>
              <a:t>3. </a:t>
            </a:r>
            <a:r>
              <a:rPr lang="en-US" sz="2100" b="1"/>
              <a:t>JDBC Test suite: </a:t>
            </a:r>
            <a:r>
              <a:rPr lang="en-US" sz="2100"/>
              <a:t>It is used to test the operation(such as insertion, deletion, updation) being performed by JDBC Drivers.</a:t>
            </a:r>
            <a:endParaRPr lang="en-US" sz="2100"/>
          </a:p>
          <a:p>
            <a:r>
              <a:rPr lang="en-US" sz="2100"/>
              <a:t>4. </a:t>
            </a:r>
            <a:r>
              <a:rPr lang="en-US" sz="2100" b="1"/>
              <a:t>JDBC-ODBC Bridge Drivers:</a:t>
            </a:r>
            <a:r>
              <a:rPr lang="en-US" sz="2100"/>
              <a:t> It connects database drivers to the database. This bridge translates the JDBC method call to the ODBC function call. It makes use of the sun.jdbc.odbc package which includes a native library to access ODBC characteristics.</a:t>
            </a:r>
            <a:endParaRPr 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Placeholder 5"/>
          <p:cNvPicPr>
            <a:picLocks noChangeAspect="1"/>
          </p:cNvPicPr>
          <p:nvPr>
            <p:ph type="pic" idx="1"/>
          </p:nvPr>
        </p:nvPicPr>
        <p:blipFill>
          <a:blip r:embed="rId1"/>
          <a:stretch>
            <a:fillRect/>
          </a:stretch>
        </p:blipFill>
        <p:spPr>
          <a:xfrm>
            <a:off x="1407795" y="612140"/>
            <a:ext cx="9542780" cy="562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noAutofit/>
          </a:bodyPr>
          <a:p>
            <a:pPr algn="ctr"/>
            <a:r>
              <a:rPr lang="en-US" sz="3600"/>
              <a:t>Description: </a:t>
            </a:r>
            <a:endParaRPr lang="en-US" sz="3600"/>
          </a:p>
        </p:txBody>
      </p:sp>
      <p:sp>
        <p:nvSpPr>
          <p:cNvPr id="6" name="Text Placeholder 5"/>
          <p:cNvSpPr>
            <a:spLocks noGrp="1"/>
          </p:cNvSpPr>
          <p:nvPr>
            <p:ph type="body" sz="quarter" idx="14"/>
          </p:nvPr>
        </p:nvSpPr>
        <p:spPr>
          <a:xfrm>
            <a:off x="408940" y="887095"/>
            <a:ext cx="11160125" cy="5422900"/>
          </a:xfrm>
        </p:spPr>
        <p:txBody>
          <a:bodyPr>
            <a:noAutofit/>
          </a:bodyPr>
          <a:p>
            <a:r>
              <a:rPr lang="en-US" sz="2500" b="1"/>
              <a:t>Application: </a:t>
            </a:r>
            <a:r>
              <a:rPr lang="en-US" sz="2500"/>
              <a:t>It is a java applet or a servlet that communicates with a data source.</a:t>
            </a:r>
            <a:endParaRPr lang="en-US" sz="2500"/>
          </a:p>
          <a:p>
            <a:r>
              <a:rPr lang="en-US" sz="2500" b="1"/>
              <a:t>The JDBC API: </a:t>
            </a:r>
            <a:r>
              <a:rPr lang="en-US" sz="2500"/>
              <a:t>The JDBC API allows Java programs to execute SQL statements and retrieve results. Some of the important classes and interfaces defined in JDBC API are as follows:</a:t>
            </a:r>
            <a:endParaRPr lang="en-US" sz="2500"/>
          </a:p>
          <a:p>
            <a:r>
              <a:rPr lang="en-US" sz="2500" b="1"/>
              <a:t>DriverManager: </a:t>
            </a:r>
            <a:r>
              <a:rPr lang="en-US" sz="2500"/>
              <a:t>It plays an important role in the JDBC architecture. It uses some database-specific drivers to effectively connect enterprise applications to databases.</a:t>
            </a:r>
            <a:endParaRPr lang="en-US" sz="2500"/>
          </a:p>
          <a:p>
            <a:r>
              <a:rPr lang="en-US" sz="2500" b="1"/>
              <a:t>JDBC drivers:</a:t>
            </a:r>
            <a:r>
              <a:rPr lang="en-US" sz="2500"/>
              <a:t> To communicate with a data source through JDBC, you need a JDBC driver that intelligently communicates with the respective data source.</a:t>
            </a:r>
            <a:endParaRPr lang="en-US" sz="2500"/>
          </a:p>
          <a:p>
            <a:r>
              <a:rPr lang="en-US" sz="2500"/>
              <a:t>The current version of JDBC is 4.3. It is the stable release since 21st September, 2017. It is based on the X/Open SQL Call Level Interface. </a:t>
            </a:r>
            <a:endParaRPr lang="en-US" sz="2500"/>
          </a:p>
          <a:p>
            <a:r>
              <a:rPr lang="en-US" sz="2500"/>
              <a:t>The java.sql package contains classes and interfaces for JDBC API.</a:t>
            </a:r>
            <a:endParaRPr lang="en-US" sz="25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12408</Words>
  <Application>WPS Presentation</Application>
  <PresentationFormat>Custom</PresentationFormat>
  <Paragraphs>181</Paragraphs>
  <Slides>21</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vt:lpstr>
      <vt:lpstr>Century Gothic</vt:lpstr>
      <vt:lpstr>Poppins</vt:lpstr>
      <vt:lpstr>Calibri</vt:lpstr>
      <vt:lpstr>Microsoft YaHei</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Varma Datla</dc:creator>
  <cp:lastModifiedBy>akhila.p</cp:lastModifiedBy>
  <cp:revision>233</cp:revision>
  <dcterms:created xsi:type="dcterms:W3CDTF">2021-09-08T09:08:00Z</dcterms:created>
  <dcterms:modified xsi:type="dcterms:W3CDTF">2023-04-14T13:10:02Z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ICV">
    <vt:lpwstr>EFCC1C052FF243D3838510AA06CF476A</vt:lpwstr>
  </property>
</Properties>
</file>