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0"/>
  </p:notesMasterIdLst>
  <p:sldIdLst>
    <p:sldId id="287" r:id="rId3"/>
    <p:sldId id="272" r:id="rId4"/>
    <p:sldId id="289" r:id="rId5"/>
    <p:sldId id="450" r:id="rId6"/>
    <p:sldId id="452" r:id="rId7"/>
    <p:sldId id="451" r:id="rId8"/>
    <p:sldId id="460" r:id="rId9"/>
    <p:sldId id="461" r:id="rId10"/>
    <p:sldId id="462" r:id="rId11"/>
    <p:sldId id="463" r:id="rId12"/>
    <p:sldId id="453" r:id="rId13"/>
    <p:sldId id="454" r:id="rId14"/>
    <p:sldId id="455" r:id="rId15"/>
    <p:sldId id="456" r:id="rId16"/>
    <p:sldId id="464" r:id="rId17"/>
    <p:sldId id="465" r:id="rId18"/>
    <p:sldId id="457" r:id="rId19"/>
    <p:sldId id="458" r:id="rId20"/>
    <p:sldId id="459" r:id="rId21"/>
    <p:sldId id="466" r:id="rId22"/>
    <p:sldId id="467" r:id="rId23"/>
    <p:sldId id="468" r:id="rId24"/>
    <p:sldId id="469" r:id="rId25"/>
    <p:sldId id="470" r:id="rId26"/>
    <p:sldId id="471" r:id="rId27"/>
    <p:sldId id="472" r:id="rId28"/>
    <p:sldId id="474" r:id="rId29"/>
    <p:sldId id="473" r:id="rId30"/>
    <p:sldId id="475" r:id="rId31"/>
    <p:sldId id="476" r:id="rId32"/>
    <p:sldId id="477" r:id="rId33"/>
    <p:sldId id="478" r:id="rId34"/>
    <p:sldId id="479" r:id="rId35"/>
    <p:sldId id="480" r:id="rId36"/>
    <p:sldId id="481" r:id="rId37"/>
    <p:sldId id="482" r:id="rId38"/>
    <p:sldId id="483" r:id="rId39"/>
    <p:sldId id="484" r:id="rId40"/>
    <p:sldId id="485" r:id="rId41"/>
    <p:sldId id="486" r:id="rId42"/>
    <p:sldId id="487" r:id="rId43"/>
    <p:sldId id="488" r:id="rId44"/>
    <p:sldId id="489" r:id="rId45"/>
    <p:sldId id="490" r:id="rId46"/>
    <p:sldId id="491" r:id="rId47"/>
    <p:sldId id="492" r:id="rId48"/>
    <p:sldId id="493" r:id="rId49"/>
    <p:sldId id="494" r:id="rId50"/>
    <p:sldId id="495" r:id="rId51"/>
    <p:sldId id="496" r:id="rId52"/>
    <p:sldId id="497" r:id="rId53"/>
    <p:sldId id="505" r:id="rId54"/>
    <p:sldId id="506" r:id="rId55"/>
    <p:sldId id="507" r:id="rId56"/>
    <p:sldId id="508" r:id="rId57"/>
    <p:sldId id="509" r:id="rId58"/>
    <p:sldId id="510" r:id="rId59"/>
    <p:sldId id="511" r:id="rId60"/>
    <p:sldId id="512" r:id="rId61"/>
    <p:sldId id="513" r:id="rId62"/>
    <p:sldId id="514" r:id="rId63"/>
    <p:sldId id="515" r:id="rId64"/>
    <p:sldId id="516" r:id="rId65"/>
    <p:sldId id="517" r:id="rId66"/>
    <p:sldId id="518" r:id="rId67"/>
    <p:sldId id="519" r:id="rId68"/>
    <p:sldId id="520" r:id="rId69"/>
    <p:sldId id="521" r:id="rId70"/>
    <p:sldId id="522" r:id="rId71"/>
    <p:sldId id="523" r:id="rId72"/>
    <p:sldId id="524" r:id="rId73"/>
    <p:sldId id="525" r:id="rId74"/>
    <p:sldId id="526" r:id="rId75"/>
    <p:sldId id="527" r:id="rId76"/>
    <p:sldId id="528" r:id="rId77"/>
    <p:sldId id="529" r:id="rId78"/>
    <p:sldId id="530" r:id="rId79"/>
  </p:sldIdLst>
  <p:sldSz cx="12195175" cy="6859270"/>
  <p:notesSz cx="6858000" cy="9144000"/>
  <p:defaultTextStyle>
    <a:defPPr>
      <a:defRPr lang="en-US"/>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6200"/>
    <a:srgbClr val="60A6DA"/>
    <a:srgbClr val="172144"/>
    <a:srgbClr val="11B6DD"/>
    <a:srgbClr val="0BD0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72" autoAdjust="0"/>
  </p:normalViewPr>
  <p:slideViewPr>
    <p:cSldViewPr>
      <p:cViewPr>
        <p:scale>
          <a:sx n="60" d="100"/>
          <a:sy n="60" d="100"/>
        </p:scale>
        <p:origin x="-990" y="-270"/>
      </p:cViewPr>
      <p:guideLst>
        <p:guide orient="horz" pos="2160"/>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3" Type="http://schemas.openxmlformats.org/officeDocument/2006/relationships/tableStyles" Target="tableStyles.xml"/><Relationship Id="rId82" Type="http://schemas.openxmlformats.org/officeDocument/2006/relationships/viewProps" Target="viewProps.xml"/><Relationship Id="rId81" Type="http://schemas.openxmlformats.org/officeDocument/2006/relationships/presProps" Target="presProps.xml"/><Relationship Id="rId80" Type="http://schemas.openxmlformats.org/officeDocument/2006/relationships/notesMaster" Target="notesMasters/notesMaster1.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3169CF-824E-4085-A969-CBEFB9705F62}" type="datetimeFigureOut">
              <a:rPr lang="en-IN" smtClean="0"/>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817CD7-4A31-4997-B952-0BF8DB2DAF8C}"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9435" algn="l" defTabSz="914400" rtl="0" eaLnBrk="1" latinLnBrk="0" hangingPunct="1">
      <a:defRPr sz="1200" kern="1200">
        <a:solidFill>
          <a:schemeClr val="tx1"/>
        </a:solidFill>
        <a:latin typeface="+mn-lt"/>
        <a:ea typeface="+mn-ea"/>
        <a:cs typeface="+mn-cs"/>
      </a:defRPr>
    </a:lvl5pPr>
    <a:lvl6pPr marL="2286635" algn="l" defTabSz="914400" rtl="0" eaLnBrk="1" latinLnBrk="0" hangingPunct="1">
      <a:defRPr sz="1200" kern="1200">
        <a:solidFill>
          <a:schemeClr val="tx1"/>
        </a:solidFill>
        <a:latin typeface="+mn-lt"/>
        <a:ea typeface="+mn-ea"/>
        <a:cs typeface="+mn-cs"/>
      </a:defRPr>
    </a:lvl6pPr>
    <a:lvl7pPr marL="2743835" algn="l" defTabSz="914400" rtl="0" eaLnBrk="1" latinLnBrk="0" hangingPunct="1">
      <a:defRPr sz="1200" kern="1200">
        <a:solidFill>
          <a:schemeClr val="tx1"/>
        </a:solidFill>
        <a:latin typeface="+mn-lt"/>
        <a:ea typeface="+mn-ea"/>
        <a:cs typeface="+mn-cs"/>
      </a:defRPr>
    </a:lvl7pPr>
    <a:lvl8pPr marL="3201035" algn="l" defTabSz="914400" rtl="0" eaLnBrk="1" latinLnBrk="0" hangingPunct="1">
      <a:defRPr sz="1200" kern="1200">
        <a:solidFill>
          <a:schemeClr val="tx1"/>
        </a:solidFill>
        <a:latin typeface="+mn-lt"/>
        <a:ea typeface="+mn-ea"/>
        <a:cs typeface="+mn-cs"/>
      </a:defRPr>
    </a:lvl8pPr>
    <a:lvl9pPr marL="3658235"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638" y="2130921"/>
            <a:ext cx="10365899" cy="1470366"/>
          </a:xfrm>
        </p:spPr>
        <p:txBody>
          <a:bodyPr/>
          <a:lstStyle/>
          <a:p>
            <a:r>
              <a:rPr lang="en-US" dirty="0" smtClean="0"/>
              <a:t>Click to edit Master title style</a:t>
            </a:r>
            <a:endParaRPr lang="en-IN" dirty="0"/>
          </a:p>
        </p:txBody>
      </p:sp>
      <p:grpSp>
        <p:nvGrpSpPr>
          <p:cNvPr id="7" name="Group 6"/>
          <p:cNvGrpSpPr/>
          <p:nvPr userDrawn="1"/>
        </p:nvGrpSpPr>
        <p:grpSpPr>
          <a:xfrm rot="5400000" flipH="1" flipV="1">
            <a:off x="10431390" y="-2160672"/>
            <a:ext cx="3770122" cy="4754679"/>
            <a:chOff x="4468428" y="2375253"/>
            <a:chExt cx="3769249" cy="4752822"/>
          </a:xfrm>
          <a:solidFill>
            <a:schemeClr val="bg2"/>
          </a:solidFill>
        </p:grpSpPr>
        <p:grpSp>
          <p:nvGrpSpPr>
            <p:cNvPr id="8" name="Group 7"/>
            <p:cNvGrpSpPr/>
            <p:nvPr/>
          </p:nvGrpSpPr>
          <p:grpSpPr>
            <a:xfrm rot="16182689">
              <a:off x="3958430" y="2907620"/>
              <a:ext cx="4752822" cy="3688088"/>
              <a:chOff x="2438400" y="1005871"/>
              <a:chExt cx="6414912" cy="4977833"/>
            </a:xfrm>
            <a:grpFill/>
          </p:grpSpPr>
          <p:cxnSp>
            <p:nvCxnSpPr>
              <p:cNvPr id="18" name="Straight Connector 17"/>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9" name="Oval 8"/>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0" name="Oval 9"/>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Isosceles Triangle 36"/>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0" name="Прямоугольник 15"/>
          <p:cNvSpPr/>
          <p:nvPr userDrawn="1"/>
        </p:nvSpPr>
        <p:spPr>
          <a:xfrm>
            <a:off x="804100" y="0"/>
            <a:ext cx="2262550" cy="108000"/>
          </a:xfrm>
          <a:prstGeom prst="rect">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90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8671" y="274704"/>
            <a:ext cx="3656436" cy="585288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13011" y="274704"/>
            <a:ext cx="10772405" cy="585288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963F206F-82F3-4429-A9D9-1611B9A7D29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5ABE1-6481-4FF5-BC7E-5D53B793ED94}" type="slidenum">
              <a:rPr lang="en-IN" smtClean="0"/>
            </a:fld>
            <a:endParaRPr lang="en-IN"/>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63F206F-82F3-4429-A9D9-1611B9A7D29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5ABE1-6481-4FF5-BC7E-5D53B793ED9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08955" y="274702"/>
            <a:ext cx="10975658" cy="612000"/>
          </a:xfrm>
        </p:spPr>
        <p:txBody>
          <a:bodyPr>
            <a:normAutofit/>
          </a:bodyPr>
          <a:lstStyle>
            <a:lvl1pPr algn="l">
              <a:defRPr sz="2400" b="1"/>
            </a:lvl1pPr>
          </a:lstStyle>
          <a:p>
            <a:r>
              <a:rPr lang="en-US" smtClean="0"/>
              <a:t>Click to edit Master title style</a:t>
            </a:r>
            <a:endParaRPr lang="en-IN"/>
          </a:p>
        </p:txBody>
      </p:sp>
      <p:sp>
        <p:nvSpPr>
          <p:cNvPr id="8" name="Isosceles Triangle 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40" name="Text Placeholder 2"/>
          <p:cNvSpPr>
            <a:spLocks noGrp="1"/>
          </p:cNvSpPr>
          <p:nvPr>
            <p:ph type="body" sz="quarter" idx="14"/>
          </p:nvPr>
        </p:nvSpPr>
        <p:spPr>
          <a:xfrm>
            <a:off x="408955" y="1262050"/>
            <a:ext cx="11160125" cy="5048264"/>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42"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3"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4"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6947" y="1535469"/>
            <a:ext cx="5388320" cy="639911"/>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336947" y="2175378"/>
            <a:ext cx="5388320" cy="3952203"/>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5922168" y="1535469"/>
            <a:ext cx="5390437" cy="639911"/>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922168" y="2175378"/>
            <a:ext cx="5390437" cy="3952203"/>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grpSp>
        <p:nvGrpSpPr>
          <p:cNvPr id="10" name="Group 9"/>
          <p:cNvGrpSpPr/>
          <p:nvPr userDrawn="1"/>
        </p:nvGrpSpPr>
        <p:grpSpPr>
          <a:xfrm rot="5400000" flipH="1" flipV="1">
            <a:off x="10431390" y="-2160672"/>
            <a:ext cx="3770122" cy="4754679"/>
            <a:chOff x="4468428" y="2375253"/>
            <a:chExt cx="3769249" cy="4752822"/>
          </a:xfrm>
          <a:solidFill>
            <a:schemeClr val="bg2"/>
          </a:solidFill>
        </p:grpSpPr>
        <p:grpSp>
          <p:nvGrpSpPr>
            <p:cNvPr id="11" name="Group 10"/>
            <p:cNvGrpSpPr/>
            <p:nvPr/>
          </p:nvGrpSpPr>
          <p:grpSpPr>
            <a:xfrm rot="16182689">
              <a:off x="3958430" y="2907620"/>
              <a:ext cx="4752822" cy="3688088"/>
              <a:chOff x="2438400" y="1005871"/>
              <a:chExt cx="6414912" cy="4977833"/>
            </a:xfrm>
            <a:grpFill/>
          </p:grpSpPr>
          <p:cxnSp>
            <p:nvCxnSpPr>
              <p:cNvPr id="21" name="Straight Connector 20"/>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2" name="Oval 11"/>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0" name="Oval 19"/>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8" name="Rounded Rectangle 37"/>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40" name="Isosceles Triangle 39"/>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1" name="Title 1"/>
          <p:cNvSpPr txBox="1"/>
          <p:nvPr userDrawn="1"/>
        </p:nvSpPr>
        <p:spPr>
          <a:xfrm>
            <a:off x="408955" y="274702"/>
            <a:ext cx="10975658" cy="612000"/>
          </a:xfrm>
          <a:prstGeom prst="rect">
            <a:avLst/>
          </a:prstGeom>
        </p:spPr>
        <p:txBody>
          <a:bodyPr vert="horz" lIns="91458" tIns="45729" rIns="91458" bIns="45729" rtlCol="0" anchor="ctr">
            <a:normAutofit/>
          </a:bodyPr>
          <a:lstStyle>
            <a:lvl1pPr algn="l" defTabSz="914400" rtl="0" eaLnBrk="1" latinLnBrk="0" hangingPunct="1">
              <a:spcBef>
                <a:spcPct val="0"/>
              </a:spcBef>
              <a:buNone/>
              <a:defRPr sz="2400" b="1" kern="1200">
                <a:solidFill>
                  <a:schemeClr val="tx1"/>
                </a:solidFill>
                <a:latin typeface="+mj-lt"/>
                <a:ea typeface="+mj-ea"/>
                <a:cs typeface="+mj-cs"/>
              </a:defRPr>
            </a:lvl1pPr>
          </a:lstStyle>
          <a:p>
            <a:r>
              <a:rPr lang="en-US" dirty="0" smtClean="0"/>
              <a:t>Click to edit Master title style</a:t>
            </a:r>
            <a:endParaRPr lang="en-IN" dirty="0"/>
          </a:p>
        </p:txBody>
      </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7" name="Isosceles Triangle 36"/>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2" name="Title 1"/>
          <p:cNvSpPr>
            <a:spLocks noGrp="1"/>
          </p:cNvSpPr>
          <p:nvPr>
            <p:ph type="title" hasCustomPrompt="1"/>
          </p:nvPr>
        </p:nvSpPr>
        <p:spPr>
          <a:xfrm>
            <a:off x="336947" y="274703"/>
            <a:ext cx="11160000" cy="624144"/>
          </a:xfrm>
        </p:spPr>
        <p:txBody>
          <a:bodyPr>
            <a:normAutofit/>
          </a:bodyPr>
          <a:lstStyle>
            <a:lvl1pPr algn="l">
              <a:defRPr sz="2400" b="1"/>
            </a:lvl1pPr>
          </a:lstStyle>
          <a:p>
            <a:r>
              <a:rPr lang="en-US" dirty="0" smtClean="0"/>
              <a:t>Course Topics</a:t>
            </a:r>
            <a:endParaRPr lang="en-IN" dirty="0"/>
          </a:p>
        </p:txBody>
      </p:sp>
      <p:sp>
        <p:nvSpPr>
          <p:cNvPr id="43"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7" name="TextBox 6"/>
          <p:cNvSpPr txBox="1"/>
          <p:nvPr userDrawn="1"/>
        </p:nvSpPr>
        <p:spPr>
          <a:xfrm>
            <a:off x="336947" y="837506"/>
            <a:ext cx="4144966" cy="415523"/>
          </a:xfrm>
          <a:prstGeom prst="rect">
            <a:avLst/>
          </a:prstGeom>
          <a:noFill/>
        </p:spPr>
        <p:txBody>
          <a:bodyPr wrap="none" lIns="121944" tIns="60972" rIns="121944" bIns="60972" rtlCol="0">
            <a:spAutoFit/>
          </a:bodyPr>
          <a:lstStyle/>
          <a:p>
            <a:r>
              <a:rPr lang="en-IN" dirty="0" smtClean="0"/>
              <a:t>©Pennant Technologies Private Limited</a:t>
            </a:r>
            <a:endParaRPr lang="en-IN" dirty="0"/>
          </a:p>
        </p:txBody>
      </p:sp>
      <p:sp>
        <p:nvSpPr>
          <p:cNvPr id="8" name="TextBox 7"/>
          <p:cNvSpPr txBox="1"/>
          <p:nvPr userDrawn="1"/>
        </p:nvSpPr>
        <p:spPr>
          <a:xfrm>
            <a:off x="336947" y="1077155"/>
            <a:ext cx="11208875" cy="4753461"/>
          </a:xfrm>
          <a:prstGeom prst="rect">
            <a:avLst/>
          </a:prstGeom>
          <a:noFill/>
        </p:spPr>
        <p:txBody>
          <a:bodyPr wrap="square" lIns="121944" tIns="60972" rIns="121944" bIns="60972" rtlCol="0" anchor="ctr" anchorCtr="0">
            <a:noAutofit/>
          </a:bodyPr>
          <a:lstStyle/>
          <a:p>
            <a:pPr algn="just"/>
            <a:r>
              <a:rPr lang="en-IN" dirty="0" smtClean="0"/>
              <a:t>Pennant believes the information in this document is accurate as of its publication date; such information is subject to change without notice. Pennant acknowledges the proprietary right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Pennant Technologies and/ or any named intellectual property rights holders under this document.  </a:t>
            </a:r>
            <a:endParaRPr lang="en-IN" dirty="0"/>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3" name="Rectangle 2"/>
          <p:cNvSpPr/>
          <p:nvPr userDrawn="1"/>
        </p:nvSpPr>
        <p:spPr>
          <a:xfrm>
            <a:off x="336947" y="333450"/>
            <a:ext cx="2842701" cy="461665"/>
          </a:xfrm>
          <a:prstGeom prst="rect">
            <a:avLst/>
          </a:prstGeom>
        </p:spPr>
        <p:txBody>
          <a:bodyPr wrap="none">
            <a:spAutoFit/>
          </a:bodyPr>
          <a:lstStyle/>
          <a:p>
            <a:r>
              <a:rPr lang="en-US" sz="2400" b="1" dirty="0" smtClean="0"/>
              <a:t>Copyright Guidelines</a:t>
            </a:r>
            <a:endParaRPr lang="en-IN" sz="2400" b="1" dirty="0"/>
          </a:p>
        </p:txBody>
      </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8" name="TextBox 7"/>
          <p:cNvSpPr txBox="1"/>
          <p:nvPr userDrawn="1"/>
        </p:nvSpPr>
        <p:spPr>
          <a:xfrm>
            <a:off x="336947" y="1077155"/>
            <a:ext cx="11208875" cy="4753461"/>
          </a:xfrm>
          <a:prstGeom prst="rect">
            <a:avLst/>
          </a:prstGeom>
          <a:noFill/>
        </p:spPr>
        <p:txBody>
          <a:bodyPr wrap="square" lIns="121944" tIns="60972" rIns="121944" bIns="60972" rtlCol="0" anchor="ctr" anchorCtr="0">
            <a:noAutofit/>
          </a:bodyPr>
          <a:lstStyle/>
          <a:p>
            <a:pPr marL="342900" indent="-342900" algn="just">
              <a:spcAft>
                <a:spcPts val="1000"/>
              </a:spcAft>
              <a:buFont typeface="Wingdings" panose="05000000000000000000" pitchFamily="2" charset="2"/>
              <a:buChar char="q"/>
            </a:pPr>
            <a:r>
              <a:rPr lang="en-IN" sz="1600" dirty="0" smtClean="0"/>
              <a:t>This</a:t>
            </a:r>
            <a:r>
              <a:rPr lang="en-IN" sz="1600" baseline="0" dirty="0" smtClean="0"/>
              <a:t> document contains information that is confidential to Pennant Technologies Private Limited. The information outlined in this document is considered as confidential and proprietary (Confidential Information) to Pennant. </a:t>
            </a:r>
            <a:endParaRPr lang="en-IN" sz="1600" baseline="0" dirty="0" smtClean="0"/>
          </a:p>
          <a:p>
            <a:pPr marL="342900" indent="-342900" algn="just">
              <a:spcAft>
                <a:spcPts val="1000"/>
              </a:spcAft>
              <a:buFont typeface="Wingdings" panose="05000000000000000000" pitchFamily="2" charset="2"/>
              <a:buChar char="q"/>
            </a:pPr>
            <a:r>
              <a:rPr lang="en-IN" sz="1600" dirty="0" smtClean="0"/>
              <a:t>Confidential</a:t>
            </a:r>
            <a:r>
              <a:rPr lang="en-IN" sz="1600" baseline="0" dirty="0" smtClean="0"/>
              <a:t> information includes, but not limited to, the following:</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Corporate and Infrastructure information about Pennant</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Pennant Project and delivery management insights including its proprietary process framework</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Pennant product and process related information </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Project experiences/ use cases provided included as Illustrative case studies</a:t>
            </a:r>
            <a:endParaRPr lang="en-IN" sz="1600" baseline="0" dirty="0" smtClean="0"/>
          </a:p>
          <a:p>
            <a:pPr marL="342900" indent="-342900" algn="just">
              <a:spcAft>
                <a:spcPts val="1000"/>
              </a:spcAft>
              <a:buFont typeface="Wingdings" panose="05000000000000000000" pitchFamily="2" charset="2"/>
              <a:buChar char="q"/>
            </a:pPr>
            <a:r>
              <a:rPr lang="en-IN" sz="1600" baseline="0" dirty="0" smtClean="0"/>
              <a:t>Confidential Information in this document shall not be disclosed, duplicated, or used – in whole or in part for any purpose other than reading without specific written permission of an authorized representative of Pennant</a:t>
            </a:r>
            <a:endParaRPr lang="en-IN" sz="1600" baseline="0" dirty="0" smtClean="0"/>
          </a:p>
          <a:p>
            <a:pPr marL="342900" indent="-342900" algn="just">
              <a:spcAft>
                <a:spcPts val="1000"/>
              </a:spcAft>
              <a:buFont typeface="Wingdings" panose="05000000000000000000" pitchFamily="2" charset="2"/>
              <a:buChar char="q"/>
            </a:pPr>
            <a:r>
              <a:rPr lang="en-US" sz="1600" kern="1200" dirty="0" smtClean="0">
                <a:solidFill>
                  <a:schemeClr val="tx1"/>
                </a:solidFill>
                <a:effectLst/>
                <a:latin typeface="+mn-lt"/>
                <a:ea typeface="+mn-ea"/>
                <a:cs typeface="+mn-cs"/>
              </a:rPr>
              <a:t>This document may contain examples of data and reports used in normal banking operations. To illustrate them as completely as possible, the examples include the names of individuals, companies and banks. Apart from some genuine bank names, these names are fictitious any similarity to the names and addresses of any individuals or companies is coincidental.</a:t>
            </a:r>
            <a:endParaRPr lang="en-US" sz="1600" kern="1200" dirty="0" smtClean="0">
              <a:solidFill>
                <a:schemeClr val="tx1"/>
              </a:solidFill>
              <a:effectLst/>
              <a:latin typeface="+mn-lt"/>
              <a:ea typeface="+mn-ea"/>
              <a:cs typeface="+mn-cs"/>
            </a:endParaRPr>
          </a:p>
          <a:p>
            <a:pPr marL="342900" marR="0" indent="-342900" algn="just" defTabSz="914400" rtl="0" eaLnBrk="1" fontAlgn="auto" latinLnBrk="0" hangingPunct="1">
              <a:lnSpc>
                <a:spcPct val="100000"/>
              </a:lnSpc>
              <a:spcBef>
                <a:spcPts val="0"/>
              </a:spcBef>
              <a:spcAft>
                <a:spcPts val="1000"/>
              </a:spcAft>
              <a:buClrTx/>
              <a:buSzTx/>
              <a:buFont typeface="Wingdings" panose="05000000000000000000" pitchFamily="2" charset="2"/>
              <a:buChar char="q"/>
              <a:defRPr/>
            </a:pPr>
            <a:r>
              <a:rPr lang="en-US" sz="1600" kern="1200" dirty="0" smtClean="0">
                <a:solidFill>
                  <a:schemeClr val="tx1"/>
                </a:solidFill>
                <a:effectLst/>
                <a:latin typeface="+mn-lt"/>
                <a:ea typeface="+mn-ea"/>
                <a:cs typeface="+mn-cs"/>
              </a:rPr>
              <a:t>All other products or services mentioned in this document may be covered by the trademarks, service marks, or product names of their respective owners.</a:t>
            </a:r>
            <a:endParaRPr lang="en-IN" sz="1600" kern="1200" dirty="0" smtClean="0">
              <a:solidFill>
                <a:schemeClr val="tx1"/>
              </a:solidFill>
              <a:effectLst/>
              <a:latin typeface="+mn-lt"/>
              <a:ea typeface="+mn-ea"/>
              <a:cs typeface="+mn-cs"/>
            </a:endParaRPr>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3" name="Rectangle 2"/>
          <p:cNvSpPr/>
          <p:nvPr userDrawn="1"/>
        </p:nvSpPr>
        <p:spPr>
          <a:xfrm>
            <a:off x="336947" y="333450"/>
            <a:ext cx="3405741" cy="461665"/>
          </a:xfrm>
          <a:prstGeom prst="rect">
            <a:avLst/>
          </a:prstGeom>
        </p:spPr>
        <p:txBody>
          <a:bodyPr wrap="none">
            <a:spAutoFit/>
          </a:bodyPr>
          <a:lstStyle/>
          <a:p>
            <a:r>
              <a:rPr lang="en-US" sz="2400" b="1" dirty="0" smtClean="0"/>
              <a:t>Confidential Information </a:t>
            </a:r>
            <a:endParaRPr lang="en-IN" sz="2400" b="1" dirty="0"/>
          </a:p>
        </p:txBody>
      </p:sp>
      <p:sp>
        <p:nvSpPr>
          <p:cNvPr id="43"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5"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6947" y="274703"/>
            <a:ext cx="11160000" cy="624144"/>
          </a:xfrm>
        </p:spPr>
        <p:txBody>
          <a:bodyPr>
            <a:normAutofit/>
          </a:bodyPr>
          <a:lstStyle>
            <a:lvl1pPr algn="l">
              <a:defRPr sz="2400" b="1"/>
            </a:lvl1pPr>
          </a:lstStyle>
          <a:p>
            <a:r>
              <a:rPr lang="en-US" dirty="0" smtClean="0"/>
              <a:t>Course Topics</a:t>
            </a:r>
            <a:endParaRPr lang="en-IN" dirty="0"/>
          </a:p>
        </p:txBody>
      </p:sp>
      <p:sp>
        <p:nvSpPr>
          <p:cNvPr id="7" name="Text Placeholder 6"/>
          <p:cNvSpPr>
            <a:spLocks noGrp="1"/>
          </p:cNvSpPr>
          <p:nvPr>
            <p:ph type="body" sz="quarter" idx="13"/>
          </p:nvPr>
        </p:nvSpPr>
        <p:spPr>
          <a:xfrm>
            <a:off x="351767" y="1262049"/>
            <a:ext cx="11160000" cy="4951808"/>
          </a:xfrm>
        </p:spPr>
        <p:txBody>
          <a:bodyPr>
            <a:normAutofit/>
          </a:bodyPr>
          <a:lstStyle>
            <a:lvl1pPr>
              <a:defRPr sz="1800"/>
            </a:lvl1pPr>
            <a:lvl2pPr>
              <a:defRPr sz="1600"/>
            </a:lvl2pPr>
            <a:lvl3pPr>
              <a:defRPr sz="1600"/>
            </a:lvl3pPr>
            <a:lvl4pPr>
              <a:defRPr sz="1600"/>
            </a:lvl4pPr>
            <a:lvl5pPr>
              <a:defRPr sz="1600"/>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8" name="Rounded Rectangle 7"/>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9" name="Isosceles Triangle 8"/>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grpSp>
        <p:nvGrpSpPr>
          <p:cNvPr id="11" name="Group 10"/>
          <p:cNvGrpSpPr/>
          <p:nvPr userDrawn="1"/>
        </p:nvGrpSpPr>
        <p:grpSpPr>
          <a:xfrm rot="5400000" flipH="1" flipV="1">
            <a:off x="10431390" y="-2160672"/>
            <a:ext cx="3770122" cy="4754679"/>
            <a:chOff x="4468428" y="2375253"/>
            <a:chExt cx="3769249" cy="4752822"/>
          </a:xfrm>
          <a:solidFill>
            <a:schemeClr val="bg2"/>
          </a:solidFill>
        </p:grpSpPr>
        <p:grpSp>
          <p:nvGrpSpPr>
            <p:cNvPr id="12" name="Group 11"/>
            <p:cNvGrpSpPr/>
            <p:nvPr/>
          </p:nvGrpSpPr>
          <p:grpSpPr>
            <a:xfrm rot="16182689">
              <a:off x="3958430" y="2907620"/>
              <a:ext cx="4752822" cy="3688088"/>
              <a:chOff x="2438400" y="1005871"/>
              <a:chExt cx="6414912" cy="4977833"/>
            </a:xfrm>
            <a:grpFill/>
          </p:grpSpPr>
          <p:cxnSp>
            <p:nvCxnSpPr>
              <p:cNvPr id="22" name="Straight Connector 21"/>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3" name="Oval 12"/>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0" name="Oval 19"/>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1" name="Oval 20"/>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759" y="273112"/>
            <a:ext cx="4012129" cy="116232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7974" y="273116"/>
            <a:ext cx="6817442" cy="58544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609759" y="1435434"/>
            <a:ext cx="4012129" cy="4692149"/>
          </a:xfrm>
        </p:spPr>
        <p:txBody>
          <a:bodyPr/>
          <a:lstStyle>
            <a:lvl1pPr marL="0" indent="0">
              <a:buNone/>
              <a:defRPr sz="1500"/>
            </a:lvl1pPr>
            <a:lvl2pPr marL="457200" indent="0">
              <a:buNone/>
              <a:defRPr sz="1200"/>
            </a:lvl2pPr>
            <a:lvl3pPr marL="914400" indent="0">
              <a:buNone/>
              <a:defRPr sz="11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en-US" smtClean="0"/>
              <a:t>Click to edit Master text styles</a:t>
            </a:r>
            <a:endParaRPr lang="en-US" smtClean="0"/>
          </a:p>
        </p:txBody>
      </p:sp>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sp>
        <p:nvSpPr>
          <p:cNvPr id="43" name="Footer Placeholder 3"/>
          <p:cNvSpPr txBox="1"/>
          <p:nvPr userDrawn="1"/>
        </p:nvSpPr>
        <p:spPr>
          <a:xfrm>
            <a:off x="0" y="6427488"/>
            <a:ext cx="12195175" cy="432100"/>
          </a:xfrm>
          <a:prstGeom prst="rect">
            <a:avLst/>
          </a:prstGeom>
          <a:solidFill>
            <a:srgbClr val="FF6200"/>
          </a:solidFill>
        </p:spPr>
        <p:txBody>
          <a:bodyPr vert="horz" lIns="91458" tIns="45729" rIns="91458" bIns="45729" rtlCol="0" anchor="ctr"/>
          <a:lstStyle>
            <a:defPPr>
              <a:defRPr lang="en-US"/>
            </a:defPPr>
            <a:lvl1pPr marL="0" algn="l" defTabSz="914400" rtl="0" eaLnBrk="1" latinLnBrk="0" hangingPunct="1">
              <a:defRPr sz="1200" b="1" kern="1200">
                <a:solidFill>
                  <a:schemeClr val="tx1">
                    <a:lumMod val="85000"/>
                    <a:lumOff val="1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r>
              <a:rPr lang="en-IN" smtClean="0">
                <a:solidFill>
                  <a:schemeClr val="bg1"/>
                </a:solidFill>
              </a:rPr>
              <a:t>Copyright© 2015 – 16	  Pennant Technologies Private Limited                                 Confidential                                                   </a:t>
            </a:r>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90340" y="4801712"/>
            <a:ext cx="7317105" cy="566870"/>
          </a:xfrm>
        </p:spPr>
        <p:txBody>
          <a:bodyPr anchor="b">
            <a:noAutofit/>
          </a:bodyPr>
          <a:lstStyle>
            <a:lvl1pPr algn="l">
              <a:defRPr sz="3200" b="1" baseline="0"/>
            </a:lvl1pPr>
          </a:lstStyle>
          <a:p>
            <a:r>
              <a:rPr lang="en-US" dirty="0" smtClean="0"/>
              <a:t>Module Name</a:t>
            </a:r>
            <a:endParaRPr lang="en-IN" dirty="0"/>
          </a:p>
        </p:txBody>
      </p:sp>
      <p:sp>
        <p:nvSpPr>
          <p:cNvPr id="3" name="Picture Placeholder 2"/>
          <p:cNvSpPr>
            <a:spLocks noGrp="1"/>
          </p:cNvSpPr>
          <p:nvPr>
            <p:ph type="pic" idx="1"/>
          </p:nvPr>
        </p:nvSpPr>
        <p:spPr>
          <a:xfrm>
            <a:off x="2390340" y="612916"/>
            <a:ext cx="7317105" cy="41157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9435" indent="0">
              <a:buNone/>
              <a:defRPr sz="2000"/>
            </a:lvl5pPr>
            <a:lvl6pPr marL="2286635" indent="0">
              <a:buNone/>
              <a:defRPr sz="2000"/>
            </a:lvl6pPr>
            <a:lvl7pPr marL="2743835" indent="0">
              <a:buNone/>
              <a:defRPr sz="2000"/>
            </a:lvl7pPr>
            <a:lvl8pPr marL="3201035" indent="0">
              <a:buNone/>
              <a:defRPr sz="2000"/>
            </a:lvl8pPr>
            <a:lvl9pPr marL="3658235" indent="0">
              <a:buNone/>
              <a:defRPr sz="2000"/>
            </a:lvl9pPr>
          </a:lstStyle>
          <a:p>
            <a:endParaRPr lang="en-IN"/>
          </a:p>
        </p:txBody>
      </p:sp>
      <p:sp>
        <p:nvSpPr>
          <p:cNvPr id="4" name="Text Placeholder 3"/>
          <p:cNvSpPr>
            <a:spLocks noGrp="1"/>
          </p:cNvSpPr>
          <p:nvPr>
            <p:ph type="body" sz="half" idx="2"/>
          </p:nvPr>
        </p:nvSpPr>
        <p:spPr>
          <a:xfrm>
            <a:off x="2390340" y="5433057"/>
            <a:ext cx="7317105" cy="805049"/>
          </a:xfrm>
        </p:spPr>
        <p:txBody>
          <a:bodyPr/>
          <a:lstStyle>
            <a:lvl1pPr marL="0" indent="0">
              <a:buNone/>
              <a:defRPr sz="1500"/>
            </a:lvl1pPr>
            <a:lvl2pPr marL="457200" indent="0">
              <a:buNone/>
              <a:defRPr sz="1200"/>
            </a:lvl2pPr>
            <a:lvl3pPr marL="914400" indent="0">
              <a:buNone/>
              <a:defRPr sz="11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en-US" smtClean="0"/>
              <a:t>Click to edit Master text styles</a:t>
            </a:r>
            <a:endParaRPr lang="en-US" smtClean="0"/>
          </a:p>
        </p:txBody>
      </p:sp>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2"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sp>
        <p:nvSpPr>
          <p:cNvPr id="41"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pic>
        <p:nvPicPr>
          <p:cNvPr id="37"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759" y="274702"/>
            <a:ext cx="10975658" cy="1143265"/>
          </a:xfrm>
          <a:prstGeom prst="rect">
            <a:avLst/>
          </a:prstGeom>
        </p:spPr>
        <p:txBody>
          <a:bodyPr vert="horz" lIns="91458" tIns="45729" rIns="91458" bIns="45729"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759" y="1600572"/>
            <a:ext cx="10975658" cy="4527011"/>
          </a:xfrm>
          <a:prstGeom prst="rect">
            <a:avLst/>
          </a:prstGeom>
        </p:spPr>
        <p:txBody>
          <a:bodyPr vert="horz" lIns="91458" tIns="45729" rIns="91458" bIns="45729"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609759" y="6357824"/>
            <a:ext cx="2845541" cy="365210"/>
          </a:xfrm>
          <a:prstGeom prst="rect">
            <a:avLst/>
          </a:prstGeom>
        </p:spPr>
        <p:txBody>
          <a:bodyPr vert="horz" lIns="91458" tIns="45729" rIns="91458" bIns="45729" rtlCol="0" anchor="ctr"/>
          <a:lstStyle>
            <a:lvl1pPr algn="l">
              <a:defRPr sz="1200">
                <a:solidFill>
                  <a:schemeClr val="tx1">
                    <a:tint val="75000"/>
                  </a:schemeClr>
                </a:solidFill>
              </a:defRPr>
            </a:lvl1pPr>
          </a:lstStyle>
          <a:p>
            <a:fld id="{963F206F-82F3-4429-A9D9-1611B9A7D297}" type="datetimeFigureOut">
              <a:rPr lang="en-IN" smtClean="0"/>
            </a:fld>
            <a:endParaRPr lang="en-IN"/>
          </a:p>
        </p:txBody>
      </p:sp>
      <p:sp>
        <p:nvSpPr>
          <p:cNvPr id="5" name="Footer Placeholder 4"/>
          <p:cNvSpPr>
            <a:spLocks noGrp="1"/>
          </p:cNvSpPr>
          <p:nvPr>
            <p:ph type="ftr" sz="quarter" idx="3"/>
          </p:nvPr>
        </p:nvSpPr>
        <p:spPr>
          <a:xfrm>
            <a:off x="4166685" y="6357824"/>
            <a:ext cx="3861805" cy="365210"/>
          </a:xfrm>
          <a:prstGeom prst="rect">
            <a:avLst/>
          </a:prstGeom>
        </p:spPr>
        <p:txBody>
          <a:bodyPr vert="horz" lIns="91458" tIns="45729" rIns="91458" bIns="45729"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9875" y="6357824"/>
            <a:ext cx="2845541" cy="365210"/>
          </a:xfrm>
          <a:prstGeom prst="rect">
            <a:avLst/>
          </a:prstGeom>
        </p:spPr>
        <p:txBody>
          <a:bodyPr vert="horz" lIns="91458" tIns="45729" rIns="91458" bIns="45729" rtlCol="0" anchor="ctr"/>
          <a:lstStyle>
            <a:lvl1pPr algn="r">
              <a:defRPr sz="1200">
                <a:solidFill>
                  <a:schemeClr val="tx1">
                    <a:tint val="75000"/>
                  </a:schemeClr>
                </a:solidFill>
              </a:defRPr>
            </a:lvl1pPr>
          </a:lstStyle>
          <a:p>
            <a:fld id="{6FF5ABE1-6481-4FF5-BC7E-5D53B793ED9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80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52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4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6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jpeg"/><Relationship Id="rId1"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6.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9.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5.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8.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1.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4.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6.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7.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referRelativeResize="0">
            <a:picLocks noChangeAspect="1"/>
          </p:cNvPicPr>
          <p:nvPr/>
        </p:nvPicPr>
        <p:blipFill>
          <a:blip r:embed="rId1">
            <a:extLst>
              <a:ext uri="{28A0092B-C50C-407E-A947-70E740481C1C}">
                <a14:useLocalDpi xmlns:a14="http://schemas.microsoft.com/office/drawing/2010/main" val="0"/>
              </a:ext>
            </a:extLst>
          </a:blip>
          <a:srcRect l="27145" t="25348" r="22592"/>
          <a:stretch>
            <a:fillRect/>
          </a:stretch>
        </p:blipFill>
        <p:spPr bwMode="auto">
          <a:xfrm>
            <a:off x="539629" y="1629594"/>
            <a:ext cx="3705225" cy="4258310"/>
          </a:xfrm>
          <a:prstGeom prst="rect">
            <a:avLst/>
          </a:prstGeom>
          <a:noFill/>
        </p:spPr>
      </p:pic>
      <p:pic>
        <p:nvPicPr>
          <p:cNvPr id="6" name="Picture 3" descr="D:\Pennant\Pennant Marketing\Client Logos\Design Work\Pennant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4605" y="1748530"/>
            <a:ext cx="2771272" cy="81045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742528" y="2829049"/>
            <a:ext cx="3879780" cy="384721"/>
          </a:xfrm>
          <a:prstGeom prst="rect">
            <a:avLst/>
          </a:prstGeom>
          <a:noFill/>
        </p:spPr>
        <p:txBody>
          <a:bodyPr wrap="none" rtlCol="0">
            <a:spAutoFit/>
          </a:bodyPr>
          <a:lstStyle/>
          <a:p>
            <a:r>
              <a:rPr lang="en-IN" dirty="0" smtClean="0"/>
              <a:t>Pennant Technologies Private Limited</a:t>
            </a:r>
            <a:endParaRPr lang="en-IN" dirty="0"/>
          </a:p>
        </p:txBody>
      </p:sp>
      <p:sp>
        <p:nvSpPr>
          <p:cNvPr id="3" name="Text Box 2"/>
          <p:cNvSpPr txBox="1"/>
          <p:nvPr/>
        </p:nvSpPr>
        <p:spPr>
          <a:xfrm>
            <a:off x="5795010" y="3784600"/>
            <a:ext cx="4460875" cy="1421765"/>
          </a:xfrm>
          <a:prstGeom prst="rect">
            <a:avLst/>
          </a:prstGeom>
          <a:noFill/>
        </p:spPr>
        <p:txBody>
          <a:bodyPr wrap="square" rtlCol="0">
            <a:spAutoFit/>
          </a:bodyPr>
          <a:p>
            <a:r>
              <a:rPr lang="en-US" sz="3200"/>
              <a:t> Java Script</a:t>
            </a:r>
            <a:endParaRPr lang="en-US" sz="3600"/>
          </a:p>
          <a:p>
            <a:endParaRPr lang="en-US" sz="3600"/>
          </a:p>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2) JavaScript Example : code between the head tag</a:t>
            </a:r>
            <a:endParaRPr lang="en-US" sz="3600"/>
          </a:p>
        </p:txBody>
      </p:sp>
      <p:sp>
        <p:nvSpPr>
          <p:cNvPr id="4" name="Text Placeholder 3"/>
          <p:cNvSpPr>
            <a:spLocks noGrp="1"/>
          </p:cNvSpPr>
          <p:nvPr>
            <p:ph type="body" sz="quarter" idx="14"/>
          </p:nvPr>
        </p:nvSpPr>
        <p:spPr>
          <a:xfrm>
            <a:off x="408940" y="887095"/>
            <a:ext cx="11160125" cy="5422900"/>
          </a:xfrm>
        </p:spPr>
        <p:txBody>
          <a:bodyPr>
            <a:noAutofit/>
          </a:bodyPr>
          <a:p>
            <a:r>
              <a:rPr lang="en-US" sz="1600"/>
              <a:t>Let’s see the same example of displaying alert dialog box of JavaScript that is contained inside the head tag.</a:t>
            </a:r>
            <a:endParaRPr lang="en-US" sz="1600"/>
          </a:p>
          <a:p>
            <a:r>
              <a:rPr lang="en-US" sz="1600"/>
              <a:t>In this example, we are creating a function msg(). To create function in JavaScript, you need to write function with function_name as given below.</a:t>
            </a:r>
            <a:endParaRPr lang="en-US" sz="1600"/>
          </a:p>
          <a:p>
            <a:r>
              <a:rPr lang="en-US" sz="1600"/>
              <a:t>To call function, you need to work on event. Here we are using onclick event to call msg() function.</a:t>
            </a:r>
            <a:endParaRPr lang="en-US" sz="1600"/>
          </a:p>
          <a:p>
            <a:pPr marL="0" indent="0">
              <a:buNone/>
            </a:pPr>
            <a:r>
              <a:rPr lang="en-US" sz="1600"/>
              <a:t>&lt;html&gt;  </a:t>
            </a:r>
            <a:endParaRPr lang="en-US" sz="1600"/>
          </a:p>
          <a:p>
            <a:pPr marL="0" indent="0">
              <a:buNone/>
            </a:pPr>
            <a:r>
              <a:rPr lang="en-US" sz="1600"/>
              <a:t>&lt;head&gt;  </a:t>
            </a:r>
            <a:endParaRPr lang="en-US" sz="1600"/>
          </a:p>
          <a:p>
            <a:pPr marL="0" indent="0">
              <a:buNone/>
            </a:pPr>
            <a:r>
              <a:rPr lang="en-US" sz="1600"/>
              <a:t>&lt;script type="text/javascript"&gt;  </a:t>
            </a:r>
            <a:endParaRPr lang="en-US" sz="1600"/>
          </a:p>
          <a:p>
            <a:pPr marL="0" indent="0">
              <a:buNone/>
            </a:pPr>
            <a:r>
              <a:rPr lang="en-US" sz="1600"/>
              <a:t>function msg(){  </a:t>
            </a:r>
            <a:endParaRPr lang="en-US" sz="1600"/>
          </a:p>
          <a:p>
            <a:pPr marL="0" indent="0">
              <a:buNone/>
            </a:pPr>
            <a:r>
              <a:rPr lang="en-US" sz="1600"/>
              <a:t> alert("Hello Javatpoint");  }  </a:t>
            </a:r>
            <a:endParaRPr lang="en-US" sz="1600"/>
          </a:p>
          <a:p>
            <a:pPr marL="0" indent="0">
              <a:buNone/>
            </a:pPr>
            <a:r>
              <a:rPr lang="en-US" sz="1600"/>
              <a:t>&lt;/script&gt;  </a:t>
            </a:r>
            <a:endParaRPr lang="en-US" sz="1600"/>
          </a:p>
          <a:p>
            <a:pPr marL="0" indent="0">
              <a:buNone/>
            </a:pPr>
            <a:r>
              <a:rPr lang="en-US" sz="1600"/>
              <a:t>&lt;/head&gt;  </a:t>
            </a:r>
            <a:endParaRPr lang="en-US" sz="1600"/>
          </a:p>
          <a:p>
            <a:pPr marL="0" indent="0">
              <a:buNone/>
            </a:pPr>
            <a:r>
              <a:rPr lang="en-US" sz="1600"/>
              <a:t>&lt;body&gt;  </a:t>
            </a:r>
            <a:endParaRPr lang="en-US" sz="1600"/>
          </a:p>
          <a:p>
            <a:pPr marL="0" indent="0">
              <a:buNone/>
            </a:pPr>
            <a:r>
              <a:rPr lang="en-US" sz="1600"/>
              <a:t>&lt;p&gt;Welcome to JavaScript&lt;/p&gt;  </a:t>
            </a:r>
            <a:endParaRPr lang="en-US" sz="1600"/>
          </a:p>
          <a:p>
            <a:pPr marL="0" indent="0">
              <a:buNone/>
            </a:pPr>
            <a:r>
              <a:rPr lang="en-US" sz="1600"/>
              <a:t>&lt;form&gt;  </a:t>
            </a:r>
            <a:endParaRPr lang="en-US" sz="1600"/>
          </a:p>
          <a:p>
            <a:pPr marL="0" indent="0">
              <a:buNone/>
            </a:pPr>
            <a:r>
              <a:rPr lang="en-US" sz="1600"/>
              <a:t>&lt;input type="button" value="click" onclick="msg()"/&gt;  </a:t>
            </a:r>
            <a:endParaRPr lang="en-US" sz="1600"/>
          </a:p>
          <a:p>
            <a:pPr marL="0" indent="0">
              <a:buNone/>
            </a:pPr>
            <a:r>
              <a:rPr lang="en-US" sz="1600"/>
              <a:t>&lt;/form&gt;  </a:t>
            </a:r>
            <a:endParaRPr lang="en-US" sz="1600"/>
          </a:p>
          <a:p>
            <a:pPr marL="0" indent="0">
              <a:buNone/>
            </a:pPr>
            <a:r>
              <a:rPr lang="en-US" sz="1600"/>
              <a:t>&lt;/body&gt;  </a:t>
            </a:r>
            <a:endParaRPr lang="en-US" sz="1600"/>
          </a:p>
          <a:p>
            <a:pPr marL="0" indent="0">
              <a:buNone/>
            </a:pPr>
            <a:r>
              <a:rPr lang="en-US" sz="1600"/>
              <a:t>&lt;/html&gt;  </a:t>
            </a:r>
            <a:endParaRPr lang="en-US"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Internal JavaScript</a:t>
            </a:r>
            <a:endParaRPr lang="en-US" sz="3600"/>
          </a:p>
        </p:txBody>
      </p:sp>
      <p:sp>
        <p:nvSpPr>
          <p:cNvPr id="4" name="Text Placeholder 3"/>
          <p:cNvSpPr>
            <a:spLocks noGrp="1"/>
          </p:cNvSpPr>
          <p:nvPr>
            <p:ph type="body" sz="quarter" idx="14"/>
          </p:nvPr>
        </p:nvSpPr>
        <p:spPr/>
        <p:txBody>
          <a:bodyPr/>
          <a:p>
            <a:r>
              <a:rPr lang="en-US"/>
              <a:t>JavaScript can be added to your HTML file in two ways:</a:t>
            </a:r>
            <a:endParaRPr lang="en-US"/>
          </a:p>
          <a:p>
            <a:r>
              <a:rPr lang="en-US"/>
              <a:t>Internal JavaScript: We can add JS code directly to our HTML file by writing the code inside the &lt;script&gt; &amp; &lt;/script&gt;. </a:t>
            </a:r>
            <a:endParaRPr lang="en-US"/>
          </a:p>
          <a:p>
            <a:r>
              <a:rPr lang="en-US"/>
              <a:t>The &lt;script&gt; tag can either be placed inside the &lt;head&gt; or the &lt;body&gt; tag according to the requirement.</a:t>
            </a:r>
            <a:endParaRPr lang="en-US"/>
          </a:p>
          <a:p>
            <a:r>
              <a:rPr lang="en-US"/>
              <a:t>Example: It is the basic example of using JavaScript code inside of HTML code, that script enclosing section can be placed in the body or head of the HTML document.</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Examples</a:t>
            </a:r>
            <a:endParaRPr lang="en-US" sz="3600"/>
          </a:p>
        </p:txBody>
      </p:sp>
      <p:sp>
        <p:nvSpPr>
          <p:cNvPr id="4" name="Text Placeholder 3"/>
          <p:cNvSpPr>
            <a:spLocks noGrp="1"/>
          </p:cNvSpPr>
          <p:nvPr>
            <p:ph type="body" sz="quarter" idx="14"/>
          </p:nvPr>
        </p:nvSpPr>
        <p:spPr/>
        <p:txBody>
          <a:bodyPr>
            <a:normAutofit fontScale="60000"/>
          </a:bodyPr>
          <a:p>
            <a:pPr marL="0" indent="0">
              <a:buNone/>
            </a:pPr>
            <a:r>
              <a:rPr lang="en-US"/>
              <a:t>HTML</a:t>
            </a:r>
            <a:endParaRPr lang="en-US"/>
          </a:p>
          <a:p>
            <a:pPr marL="0" indent="0">
              <a:buNone/>
            </a:pPr>
            <a:r>
              <a:rPr lang="en-US"/>
              <a:t>&lt;!DOCTYPE html&gt;</a:t>
            </a:r>
            <a:endParaRPr lang="en-US"/>
          </a:p>
          <a:p>
            <a:pPr marL="0" indent="0">
              <a:buNone/>
            </a:pPr>
            <a:r>
              <a:rPr lang="en-US"/>
              <a:t>&lt;html lang="en"&gt; </a:t>
            </a:r>
            <a:endParaRPr lang="en-US"/>
          </a:p>
          <a:p>
            <a:pPr marL="0" indent="0">
              <a:buNone/>
            </a:pPr>
            <a:r>
              <a:rPr lang="en-US"/>
              <a:t>&lt;head&gt;</a:t>
            </a:r>
            <a:endParaRPr lang="en-US"/>
          </a:p>
          <a:p>
            <a:pPr marL="0" indent="0">
              <a:buNone/>
            </a:pPr>
            <a:r>
              <a:rPr lang="en-US"/>
              <a:t>  &lt;title&gt;      Basic Example to Describe JavaScript   &lt;/title&gt;</a:t>
            </a:r>
            <a:endParaRPr lang="en-US"/>
          </a:p>
          <a:p>
            <a:pPr marL="0" indent="0">
              <a:buNone/>
            </a:pPr>
            <a:r>
              <a:rPr lang="en-US"/>
              <a:t>&lt;/head&gt; </a:t>
            </a:r>
            <a:endParaRPr lang="en-US"/>
          </a:p>
          <a:p>
            <a:pPr marL="0" indent="0">
              <a:buNone/>
            </a:pPr>
            <a:r>
              <a:rPr lang="en-US"/>
              <a:t>&lt;body&gt; </a:t>
            </a:r>
            <a:endParaRPr lang="en-US"/>
          </a:p>
          <a:p>
            <a:pPr marL="0" indent="0">
              <a:buNone/>
            </a:pPr>
            <a:r>
              <a:rPr lang="en-US"/>
              <a:t>    &lt;!-- JavaScript Code --&gt;</a:t>
            </a:r>
            <a:endParaRPr lang="en-US"/>
          </a:p>
          <a:p>
            <a:pPr marL="0" indent="0">
              <a:buNone/>
            </a:pPr>
            <a:r>
              <a:rPr lang="en-US"/>
              <a:t>   &lt;script&gt;       console.log("Welcome to GeeksforGeeks");  &lt;/script&gt;</a:t>
            </a:r>
            <a:endParaRPr lang="en-US"/>
          </a:p>
          <a:p>
            <a:pPr marL="0" indent="0">
              <a:buNone/>
            </a:pPr>
            <a:r>
              <a:rPr lang="en-US"/>
              <a:t>&lt;/body&gt; </a:t>
            </a:r>
            <a:endParaRPr lang="en-US"/>
          </a:p>
          <a:p>
            <a:pPr marL="0" indent="0">
              <a:buNone/>
            </a:pPr>
            <a:r>
              <a:rPr lang="en-US"/>
              <a:t>&lt;/html&gt;</a:t>
            </a:r>
            <a:endParaRPr lang="en-US"/>
          </a:p>
          <a:p>
            <a:pPr marL="0" indent="0">
              <a:buNone/>
            </a:pPr>
            <a:r>
              <a:rPr lang="en-US"/>
              <a:t>Output: The output will display on console.</a:t>
            </a:r>
            <a:endParaRPr lang="en-US"/>
          </a:p>
          <a:p>
            <a:pPr marL="0" indent="0">
              <a:buNone/>
            </a:pPr>
            <a:r>
              <a:rPr lang="en-US"/>
              <a:t>Welcome to GeeksforGeeks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External JavaScript:</a:t>
            </a:r>
            <a:endParaRPr lang="en-US" sz="3600"/>
          </a:p>
        </p:txBody>
      </p:sp>
      <p:sp>
        <p:nvSpPr>
          <p:cNvPr id="4" name="Text Placeholder 3"/>
          <p:cNvSpPr>
            <a:spLocks noGrp="1"/>
          </p:cNvSpPr>
          <p:nvPr>
            <p:ph type="body" sz="quarter" idx="14"/>
          </p:nvPr>
        </p:nvSpPr>
        <p:spPr>
          <a:xfrm>
            <a:off x="408940" y="966470"/>
            <a:ext cx="11160125" cy="5343525"/>
          </a:xfrm>
        </p:spPr>
        <p:txBody>
          <a:bodyPr>
            <a:normAutofit fontScale="80000"/>
          </a:bodyPr>
          <a:p>
            <a:r>
              <a:rPr lang="en-US"/>
              <a:t>We can create the file with a .js extension and paste the JS code inside of it. </a:t>
            </a:r>
            <a:endParaRPr lang="en-US"/>
          </a:p>
          <a:p>
            <a:r>
              <a:rPr lang="en-US"/>
              <a:t>After creating the file, add this file in &lt;script src=”file_name.js”&gt; tag, and this &lt;sctipt&gt; can import inside &lt;head&gt; or &lt;body&gt; tag of the HTML file.</a:t>
            </a:r>
            <a:endParaRPr lang="en-US"/>
          </a:p>
          <a:p>
            <a:r>
              <a:rPr lang="en-US"/>
              <a:t>Example: It is the basic example of using JavaScript javascript code which is written in a different file. By importing that .js file in the head section.</a:t>
            </a:r>
            <a:endParaRPr lang="en-US"/>
          </a:p>
          <a:p>
            <a:r>
              <a:rPr lang="en-US"/>
              <a:t>It provides code re usability because single JavaScript file can be used in several html pages.</a:t>
            </a:r>
            <a:endParaRPr lang="en-US"/>
          </a:p>
          <a:p>
            <a:r>
              <a:rPr lang="en-US"/>
              <a:t>An external JavaScript file must be saved by .js extension. It is recommended to embed all JavaScript files into a single file. It increases the speed of the webpage.</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Examples:</a:t>
            </a:r>
            <a:endParaRPr lang="en-US" sz="3600"/>
          </a:p>
        </p:txBody>
      </p:sp>
      <p:sp>
        <p:nvSpPr>
          <p:cNvPr id="4" name="Text Placeholder 3"/>
          <p:cNvSpPr>
            <a:spLocks noGrp="1"/>
          </p:cNvSpPr>
          <p:nvPr>
            <p:ph type="body" sz="quarter" idx="14"/>
          </p:nvPr>
        </p:nvSpPr>
        <p:spPr>
          <a:xfrm>
            <a:off x="408940" y="1031875"/>
            <a:ext cx="11160125" cy="5278120"/>
          </a:xfrm>
        </p:spPr>
        <p:txBody>
          <a:bodyPr>
            <a:normAutofit fontScale="60000"/>
          </a:bodyPr>
          <a:p>
            <a:pPr marL="0" indent="0">
              <a:buNone/>
            </a:pPr>
            <a:r>
              <a:rPr lang="en-US"/>
              <a:t>HTML</a:t>
            </a:r>
            <a:endParaRPr lang="en-US"/>
          </a:p>
          <a:p>
            <a:pPr marL="0" indent="0">
              <a:buNone/>
            </a:pPr>
            <a:r>
              <a:rPr lang="en-US"/>
              <a:t>&lt;!DOCTYPE html&gt;</a:t>
            </a:r>
            <a:endParaRPr lang="en-US"/>
          </a:p>
          <a:p>
            <a:pPr marL="0" indent="0">
              <a:buNone/>
            </a:pPr>
            <a:r>
              <a:rPr lang="en-US"/>
              <a:t>&lt;html lang="en"&gt; </a:t>
            </a:r>
            <a:endParaRPr lang="en-US"/>
          </a:p>
          <a:p>
            <a:pPr marL="0" indent="0">
              <a:buNone/>
            </a:pPr>
            <a:r>
              <a:rPr lang="en-US"/>
              <a:t>&lt;head&gt;</a:t>
            </a:r>
            <a:endParaRPr lang="en-US"/>
          </a:p>
          <a:p>
            <a:pPr marL="0" indent="0">
              <a:buNone/>
            </a:pPr>
            <a:r>
              <a:rPr lang="en-US"/>
              <a:t>    &lt;title&gt;        Basic Example to Describe JavaScript &lt;/title&gt;</a:t>
            </a:r>
            <a:endParaRPr lang="en-US"/>
          </a:p>
          <a:p>
            <a:pPr marL="0" indent="0">
              <a:buNone/>
            </a:pPr>
            <a:r>
              <a:rPr lang="en-US"/>
              <a:t>   &lt;script src="main.js"&gt;&lt;/script&gt;</a:t>
            </a:r>
            <a:endParaRPr lang="en-US"/>
          </a:p>
          <a:p>
            <a:pPr marL="0" indent="0">
              <a:buNone/>
            </a:pPr>
            <a:r>
              <a:rPr lang="en-US"/>
              <a:t>&lt;/head&gt;</a:t>
            </a:r>
            <a:endParaRPr lang="en-US"/>
          </a:p>
          <a:p>
            <a:pPr marL="0" indent="0">
              <a:buNone/>
            </a:pPr>
            <a:r>
              <a:rPr lang="en-US"/>
              <a:t>&lt;body&gt;     &lt;/body&gt;</a:t>
            </a:r>
            <a:endParaRPr lang="en-US"/>
          </a:p>
          <a:p>
            <a:pPr marL="0" indent="0">
              <a:buNone/>
            </a:pPr>
            <a:r>
              <a:rPr lang="en-US"/>
              <a:t>&lt;/html&gt;</a:t>
            </a:r>
            <a:endParaRPr lang="en-US"/>
          </a:p>
          <a:p>
            <a:pPr marL="0" indent="0">
              <a:buNone/>
            </a:pPr>
            <a:r>
              <a:rPr lang="en-US"/>
              <a:t>Javascript</a:t>
            </a:r>
            <a:endParaRPr lang="en-US"/>
          </a:p>
          <a:p>
            <a:pPr marL="0" indent="0">
              <a:buNone/>
            </a:pPr>
            <a:r>
              <a:rPr lang="en-US"/>
              <a:t>/* JavaScript code can be embedded inside head section or body section */</a:t>
            </a:r>
            <a:endParaRPr lang="en-US"/>
          </a:p>
          <a:p>
            <a:pPr marL="0" indent="0">
              <a:buNone/>
            </a:pPr>
            <a:r>
              <a:rPr lang="en-US"/>
              <a:t>console.log("Welcome to GeeksforGeeks"); </a:t>
            </a:r>
            <a:endParaRPr lang="en-US"/>
          </a:p>
          <a:p>
            <a:pPr marL="0" indent="0">
              <a:buNone/>
            </a:pPr>
            <a:r>
              <a:rPr lang="en-US"/>
              <a:t>// JavaScript file name: main.js</a:t>
            </a:r>
            <a:endParaRPr lang="en-US"/>
          </a:p>
          <a:p>
            <a:pPr marL="0" indent="0">
              <a:buNone/>
            </a:pPr>
            <a:r>
              <a:rPr lang="en-US"/>
              <a:t>Output: The output will display on console.</a:t>
            </a:r>
            <a:endParaRPr lang="en-US"/>
          </a:p>
          <a:p>
            <a:pPr marL="0" indent="0">
              <a:buNone/>
            </a:pPr>
            <a:r>
              <a:rPr lang="en-US"/>
              <a:t>Welcome to GeeksforGeeks</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Advantages of External JavaScript</a:t>
            </a:r>
            <a:endParaRPr lang="en-US" sz="3600"/>
          </a:p>
        </p:txBody>
      </p:sp>
      <p:sp>
        <p:nvSpPr>
          <p:cNvPr id="4" name="Text Placeholder 3"/>
          <p:cNvSpPr>
            <a:spLocks noGrp="1"/>
          </p:cNvSpPr>
          <p:nvPr>
            <p:ph type="body" sz="quarter" idx="14"/>
          </p:nvPr>
        </p:nvSpPr>
        <p:spPr/>
        <p:txBody>
          <a:bodyPr>
            <a:normAutofit fontScale="90000"/>
          </a:bodyPr>
          <a:p>
            <a:r>
              <a:rPr lang="en-US"/>
              <a:t>There will be following benefits if a user creates an external javascript:</a:t>
            </a:r>
            <a:endParaRPr lang="en-US"/>
          </a:p>
          <a:p>
            <a:r>
              <a:rPr lang="en-US"/>
              <a:t>It helps in the reusability of code in more than one HTML file.</a:t>
            </a:r>
            <a:endParaRPr lang="en-US"/>
          </a:p>
          <a:p>
            <a:r>
              <a:rPr lang="en-US"/>
              <a:t>It allows easy code readability.</a:t>
            </a:r>
            <a:endParaRPr lang="en-US"/>
          </a:p>
          <a:p>
            <a:r>
              <a:rPr lang="en-US"/>
              <a:t>It is time-efficient as web browsers cache the external js files, which further reduces the page loading time.</a:t>
            </a:r>
            <a:endParaRPr lang="en-US"/>
          </a:p>
          <a:p>
            <a:r>
              <a:rPr lang="en-US"/>
              <a:t>It enables both web designers and coders to work with html and js files parallelly and separately, i.e., without facing any code conflictions.</a:t>
            </a:r>
            <a:endParaRPr lang="en-US"/>
          </a:p>
          <a:p>
            <a:r>
              <a:rPr lang="en-US"/>
              <a:t>The length of the code reduces as only we need to specify the location of the js file.</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Disadvantages of External JavaScript</a:t>
            </a:r>
            <a:endParaRPr lang="en-US" sz="3600"/>
          </a:p>
        </p:txBody>
      </p:sp>
      <p:sp>
        <p:nvSpPr>
          <p:cNvPr id="4" name="Text Placeholder 3"/>
          <p:cNvSpPr>
            <a:spLocks noGrp="1"/>
          </p:cNvSpPr>
          <p:nvPr>
            <p:ph type="body" sz="quarter" idx="14"/>
          </p:nvPr>
        </p:nvSpPr>
        <p:spPr/>
        <p:txBody>
          <a:bodyPr>
            <a:normAutofit fontScale="80000"/>
          </a:bodyPr>
          <a:p>
            <a:r>
              <a:rPr lang="en-US"/>
              <a:t>There are the following disadvantages of external files:</a:t>
            </a:r>
            <a:endParaRPr lang="en-US"/>
          </a:p>
          <a:p>
            <a:r>
              <a:rPr lang="en-US"/>
              <a:t>The stealer may download the coder's code using the url of the js file.</a:t>
            </a:r>
            <a:endParaRPr lang="en-US"/>
          </a:p>
          <a:p>
            <a:r>
              <a:rPr lang="en-US"/>
              <a:t>If two js files are dependent on one another, then a failure in one file may affect the execution of the other dependent file.</a:t>
            </a:r>
            <a:endParaRPr lang="en-US"/>
          </a:p>
          <a:p>
            <a:r>
              <a:rPr lang="en-US"/>
              <a:t>The web browser needs to make an additional http request to get the js code.</a:t>
            </a:r>
            <a:endParaRPr lang="en-US"/>
          </a:p>
          <a:p>
            <a:r>
              <a:rPr lang="en-US"/>
              <a:t>A tiny to a large change in the js code may cause unexpected results in all its dependent files.</a:t>
            </a:r>
            <a:endParaRPr lang="en-US"/>
          </a:p>
          <a:p>
            <a:r>
              <a:rPr lang="en-US"/>
              <a:t>We need to check each file that depends on the commonly created external javascript file.</a:t>
            </a:r>
            <a:endParaRPr lang="en-US"/>
          </a:p>
          <a:p>
            <a:r>
              <a:rPr lang="en-US"/>
              <a:t>If it is a few lines of code, then better to implement the internal javascript code.</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JavaScript Used for</a:t>
            </a:r>
            <a:endParaRPr lang="en-US" sz="3600"/>
          </a:p>
        </p:txBody>
      </p:sp>
      <p:sp>
        <p:nvSpPr>
          <p:cNvPr id="4" name="Text Placeholder 3"/>
          <p:cNvSpPr>
            <a:spLocks noGrp="1"/>
          </p:cNvSpPr>
          <p:nvPr>
            <p:ph type="body" sz="quarter" idx="14"/>
          </p:nvPr>
        </p:nvSpPr>
        <p:spPr>
          <a:xfrm>
            <a:off x="408940" y="887095"/>
            <a:ext cx="11489055" cy="5422900"/>
          </a:xfrm>
        </p:spPr>
        <p:txBody>
          <a:bodyPr>
            <a:noAutofit/>
          </a:bodyPr>
          <a:p>
            <a:r>
              <a:rPr lang="en-US" sz="2500"/>
              <a:t>It is mainly used to develop websites and web-based applications. JavaScript is a language that can be used as a front-end as well as a backend.</a:t>
            </a:r>
            <a:endParaRPr lang="en-US" sz="2500"/>
          </a:p>
          <a:p>
            <a:r>
              <a:rPr lang="en-US" sz="2500" b="1"/>
              <a:t>Creating Interactive Websites: </a:t>
            </a:r>
            <a:r>
              <a:rPr lang="en-US" sz="2500"/>
              <a:t>JavaScript is used to make web pages dynamic and interactive. It means using JavaScript, we can change the web page content and styles dynamically.</a:t>
            </a:r>
            <a:endParaRPr lang="en-US" sz="2500"/>
          </a:p>
          <a:p>
            <a:r>
              <a:rPr lang="en-US" sz="2500" b="1"/>
              <a:t>Building Applications:</a:t>
            </a:r>
            <a:r>
              <a:rPr lang="en-US" sz="2500"/>
              <a:t> JavaScript is used to make web and mobile applications. To build web and mobile apps, we can use the most popular JavaScript frameworks like – ReactJS, React Native, Node.js etc.</a:t>
            </a:r>
            <a:endParaRPr lang="en-US" sz="2500"/>
          </a:p>
          <a:p>
            <a:r>
              <a:rPr lang="en-US" sz="2500" b="1"/>
              <a:t>Web Servers: </a:t>
            </a:r>
            <a:r>
              <a:rPr lang="en-US" sz="2500"/>
              <a:t>We can make robust server applications using JavaScript. To be precise we use JavaScript frameworks like Node.js and Express.js to build these servers.</a:t>
            </a:r>
            <a:endParaRPr lang="en-US" sz="2500"/>
          </a:p>
          <a:p>
            <a:r>
              <a:rPr lang="en-US" sz="2500" b="1"/>
              <a:t>Game Development: </a:t>
            </a:r>
            <a:r>
              <a:rPr lang="en-US" sz="2500"/>
              <a:t>JavaSCript can be used to design Browser games. In JavaScript, lots of game engines are available that provide frameworks for building games.</a:t>
            </a:r>
            <a:endParaRPr lang="en-US" sz="25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How JavaScript makes HTML build-website better</a:t>
            </a:r>
            <a:endParaRPr lang="en-US" sz="3600"/>
          </a:p>
        </p:txBody>
      </p:sp>
      <p:sp>
        <p:nvSpPr>
          <p:cNvPr id="4" name="Text Placeholder 3"/>
          <p:cNvSpPr>
            <a:spLocks noGrp="1"/>
          </p:cNvSpPr>
          <p:nvPr>
            <p:ph type="body" sz="quarter" idx="14"/>
          </p:nvPr>
        </p:nvSpPr>
        <p:spPr/>
        <p:txBody>
          <a:bodyPr>
            <a:noAutofit/>
          </a:bodyPr>
          <a:p>
            <a:r>
              <a:rPr lang="en-US" sz="2600"/>
              <a:t>JavaScript is an advanced programming language that makes web pages more interactive and dynamic whereas HTML is a standard markup language that provides the primary structure of a website.</a:t>
            </a:r>
            <a:endParaRPr lang="en-US" sz="2600"/>
          </a:p>
          <a:p>
            <a:r>
              <a:rPr lang="en-US" sz="2600"/>
              <a:t>JavaScript simply adds dynamic content to websites to make them look good and HTML work on the look of the website without the interactive effects and all.</a:t>
            </a:r>
            <a:endParaRPr lang="en-US" sz="2600"/>
          </a:p>
          <a:p>
            <a:r>
              <a:rPr lang="en-US" sz="2600"/>
              <a:t>JavaScript manipulates the content to create dynamic web pages whereas HTML pages are static which means the content cannot be changed.</a:t>
            </a:r>
            <a:endParaRPr lang="en-US" sz="2600"/>
          </a:p>
          <a:p>
            <a:r>
              <a:rPr lang="en-US" sz="2600"/>
              <a:t>JavaScript is not cross-browser compatible whereas HTML is cross-browser compatible.</a:t>
            </a:r>
            <a:endParaRPr lang="en-US" sz="2600"/>
          </a:p>
          <a:p>
            <a:r>
              <a:rPr lang="en-US" sz="2600"/>
              <a:t>JavaScript can be embedded inside HTML but HTML can not be embedded inside JavaScript.</a:t>
            </a:r>
            <a:endParaRPr lang="en-US" sz="2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Things that makes JavaScript demanding</a:t>
            </a:r>
            <a:endParaRPr lang="en-US" sz="3600"/>
          </a:p>
        </p:txBody>
      </p:sp>
      <p:sp>
        <p:nvSpPr>
          <p:cNvPr id="4" name="Text Placeholder 3"/>
          <p:cNvSpPr>
            <a:spLocks noGrp="1"/>
          </p:cNvSpPr>
          <p:nvPr>
            <p:ph type="body" sz="quarter" idx="14"/>
          </p:nvPr>
        </p:nvSpPr>
        <p:spPr>
          <a:xfrm>
            <a:off x="408940" y="1064260"/>
            <a:ext cx="11160125" cy="5245735"/>
          </a:xfrm>
        </p:spPr>
        <p:txBody>
          <a:bodyPr>
            <a:noAutofit/>
          </a:bodyPr>
          <a:p>
            <a:r>
              <a:rPr lang="en-US" sz="2200"/>
              <a:t>JavaScript is the most popular and hence the most loved language around the globe. Apart from this, there are abundant reasons to become the most demanding. Below are a listing of a few important points:</a:t>
            </a:r>
            <a:endParaRPr lang="en-US" sz="2200"/>
          </a:p>
          <a:p>
            <a:r>
              <a:rPr lang="en-US" sz="2200"/>
              <a:t>No need for compilers: Since JavaScript is an interpreted language, therefore it does not need any compiler for compilation.</a:t>
            </a:r>
            <a:endParaRPr lang="en-US" sz="2200"/>
          </a:p>
          <a:p>
            <a:r>
              <a:rPr lang="en-US" sz="2200"/>
              <a:t>Used both Client and Server-side: Earlier JavaScript was used to build client-side applications only, but with the evolution of its frameworks namely Node.js and Express.js, it is now widely used for building server-side applications too.</a:t>
            </a:r>
            <a:endParaRPr lang="en-US" sz="2200"/>
          </a:p>
          <a:p>
            <a:r>
              <a:rPr lang="en-US" sz="2200"/>
              <a:t>Helps to build a complete solution: As we saw, JavaScript is widely used in both client and server-side applications, therefore it helps us to build an end-to-end solution to a given problem.</a:t>
            </a:r>
            <a:endParaRPr lang="en-US" sz="2200"/>
          </a:p>
          <a:p>
            <a:r>
              <a:rPr lang="en-US" sz="2200"/>
              <a:t>Used everywhere: JavaScript is so loved because it can be used anywhere. It can be used to develop websites, games or mobile apps, etc.</a:t>
            </a:r>
            <a:endParaRPr lang="en-US" sz="2200"/>
          </a:p>
          <a:p>
            <a:r>
              <a:rPr lang="en-US" sz="2200"/>
              <a:t>Huge community support: JavaScript has a huge community of users and mentors who love this language and take it’s legacy forward.</a:t>
            </a:r>
            <a:endParaRPr lang="en-US" sz="2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JavaScript Comment</a:t>
            </a:r>
            <a:endParaRPr lang="en-US" sz="3600"/>
          </a:p>
        </p:txBody>
      </p:sp>
      <p:sp>
        <p:nvSpPr>
          <p:cNvPr id="4" name="Text Placeholder 3"/>
          <p:cNvSpPr>
            <a:spLocks noGrp="1"/>
          </p:cNvSpPr>
          <p:nvPr>
            <p:ph type="body" sz="quarter" idx="14"/>
          </p:nvPr>
        </p:nvSpPr>
        <p:spPr>
          <a:xfrm>
            <a:off x="408940" y="988060"/>
            <a:ext cx="11160125" cy="5321935"/>
          </a:xfrm>
        </p:spPr>
        <p:txBody>
          <a:bodyPr>
            <a:normAutofit fontScale="70000"/>
          </a:bodyPr>
          <a:p>
            <a:r>
              <a:rPr lang="en-US"/>
              <a:t>The JavaScript comments are meaningful way to deliver message. It is used to add information about the code, warnings or suggestions so that end user can easily interpret the code.</a:t>
            </a:r>
            <a:endParaRPr lang="en-US"/>
          </a:p>
          <a:p>
            <a:r>
              <a:rPr lang="en-US"/>
              <a:t>The JavaScript comment is ignored by the JavaScript engine i.e. embedded in the browser.</a:t>
            </a:r>
            <a:endParaRPr lang="en-US"/>
          </a:p>
          <a:p>
            <a:r>
              <a:rPr lang="en-US" b="1"/>
              <a:t>Advantages of JavaScript comments</a:t>
            </a:r>
            <a:endParaRPr lang="en-US" b="1"/>
          </a:p>
          <a:p>
            <a:r>
              <a:rPr lang="en-US"/>
              <a:t>There are mainly two advantages of JavaScript comments.</a:t>
            </a:r>
            <a:endParaRPr lang="en-US"/>
          </a:p>
          <a:p>
            <a:r>
              <a:rPr lang="en-US"/>
              <a:t>To make code easy to understand It can be used to elaborate the code so that end user can easily understand the code.</a:t>
            </a:r>
            <a:endParaRPr lang="en-US"/>
          </a:p>
          <a:p>
            <a:r>
              <a:rPr lang="en-US"/>
              <a:t>To avoid the unnecessary code It can also be used to avoid the code being executed. Sometimes, we add the code to perform some action. But after sometime, there may be need to disable the code. In such case, it is better to use comments.</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Types of JavaScript Comments</a:t>
            </a:r>
            <a:endParaRPr lang="en-US" sz="3600"/>
          </a:p>
        </p:txBody>
      </p:sp>
      <p:sp>
        <p:nvSpPr>
          <p:cNvPr id="4" name="Text Placeholder 3"/>
          <p:cNvSpPr>
            <a:spLocks noGrp="1"/>
          </p:cNvSpPr>
          <p:nvPr>
            <p:ph type="body" sz="quarter" idx="14"/>
          </p:nvPr>
        </p:nvSpPr>
        <p:spPr>
          <a:xfrm>
            <a:off x="408940" y="887095"/>
            <a:ext cx="11160125" cy="5422900"/>
          </a:xfrm>
        </p:spPr>
        <p:txBody>
          <a:bodyPr/>
          <a:p>
            <a:r>
              <a:rPr lang="en-US" sz="2100"/>
              <a:t>JavaScript Single line Comment</a:t>
            </a:r>
            <a:endParaRPr lang="en-US" sz="2100"/>
          </a:p>
          <a:p>
            <a:r>
              <a:rPr lang="en-US" sz="2100"/>
              <a:t>It is represented by double forward slashes (//). It can be used before and after the statement.</a:t>
            </a:r>
            <a:endParaRPr lang="en-US" sz="2100"/>
          </a:p>
          <a:p>
            <a:r>
              <a:rPr lang="en-US" sz="2100"/>
              <a:t>Let’s see the example of single-line comment i.e. added before the statement.</a:t>
            </a:r>
            <a:endParaRPr lang="en-US" sz="2100"/>
          </a:p>
          <a:p>
            <a:pPr marL="0" indent="0">
              <a:buNone/>
            </a:pPr>
            <a:r>
              <a:rPr lang="en-US" sz="2100"/>
              <a:t>&lt;script&gt;  </a:t>
            </a:r>
            <a:endParaRPr lang="en-US" sz="2100"/>
          </a:p>
          <a:p>
            <a:pPr marL="0" indent="0">
              <a:buNone/>
            </a:pPr>
            <a:r>
              <a:rPr lang="en-US" sz="2100"/>
              <a:t>// It is single line comment  </a:t>
            </a:r>
            <a:endParaRPr lang="en-US" sz="2100"/>
          </a:p>
          <a:p>
            <a:pPr marL="0" indent="0">
              <a:buNone/>
            </a:pPr>
            <a:r>
              <a:rPr lang="en-US" sz="2100"/>
              <a:t>document.write("hello javascript");  </a:t>
            </a:r>
            <a:endParaRPr lang="en-US" sz="2100"/>
          </a:p>
          <a:p>
            <a:pPr marL="0" indent="0">
              <a:buNone/>
            </a:pPr>
            <a:r>
              <a:rPr lang="en-US" sz="2100"/>
              <a:t>&lt;/script&gt;</a:t>
            </a:r>
            <a:endParaRPr lang="en-US" sz="2100"/>
          </a:p>
          <a:p>
            <a:r>
              <a:rPr lang="en-US" sz="2100"/>
              <a:t>  Let’s see the example of single-line comment i.e. added after the statement.</a:t>
            </a:r>
            <a:endParaRPr lang="en-US" sz="2100"/>
          </a:p>
          <a:p>
            <a:pPr marL="0" indent="0">
              <a:buNone/>
            </a:pPr>
            <a:r>
              <a:rPr lang="en-US" sz="2100"/>
              <a:t>&lt;script&gt;  </a:t>
            </a:r>
            <a:endParaRPr lang="en-US" sz="2100"/>
          </a:p>
          <a:p>
            <a:pPr marL="0" indent="0">
              <a:buNone/>
            </a:pPr>
            <a:r>
              <a:rPr lang="en-US" sz="2100"/>
              <a:t>var a=10;  </a:t>
            </a:r>
            <a:endParaRPr lang="en-US" sz="2100"/>
          </a:p>
          <a:p>
            <a:pPr marL="0" indent="0">
              <a:buNone/>
            </a:pPr>
            <a:r>
              <a:rPr lang="en-US" sz="2100"/>
              <a:t>var b=20;  </a:t>
            </a:r>
            <a:endParaRPr lang="en-US" sz="2100"/>
          </a:p>
          <a:p>
            <a:pPr marL="0" indent="0">
              <a:buNone/>
            </a:pPr>
            <a:r>
              <a:rPr lang="en-US" sz="2100"/>
              <a:t>var c=a+b;//It adds values of a and b variable  </a:t>
            </a:r>
            <a:endParaRPr lang="en-US" sz="2100"/>
          </a:p>
          <a:p>
            <a:pPr marL="0" indent="0">
              <a:buNone/>
            </a:pPr>
            <a:r>
              <a:rPr lang="en-US" sz="2100"/>
              <a:t>document.write(c);//prints sum of 10 and 20  </a:t>
            </a:r>
            <a:endParaRPr lang="en-US" sz="2100"/>
          </a:p>
          <a:p>
            <a:pPr marL="0" indent="0">
              <a:buNone/>
            </a:pPr>
            <a:r>
              <a:rPr lang="en-US" sz="2100"/>
              <a:t>&lt;/script&gt;  </a:t>
            </a:r>
            <a:endParaRPr lang="en-US" sz="21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JavaScript Multi line Comment</a:t>
            </a:r>
            <a:endParaRPr lang="en-US" sz="3600"/>
          </a:p>
        </p:txBody>
      </p:sp>
      <p:sp>
        <p:nvSpPr>
          <p:cNvPr id="4" name="Text Placeholder 3"/>
          <p:cNvSpPr>
            <a:spLocks noGrp="1"/>
          </p:cNvSpPr>
          <p:nvPr>
            <p:ph type="body" sz="quarter" idx="14"/>
          </p:nvPr>
        </p:nvSpPr>
        <p:spPr/>
        <p:txBody>
          <a:bodyPr>
            <a:normAutofit fontScale="70000"/>
          </a:bodyPr>
          <a:p>
            <a:r>
              <a:rPr lang="en-US"/>
              <a:t>It can be used to add single as well as multi line comments. So, it is more convenient.</a:t>
            </a:r>
            <a:endParaRPr lang="en-US"/>
          </a:p>
          <a:p>
            <a:r>
              <a:rPr lang="en-US"/>
              <a:t>It is represented by forward slash with asterisk then asterisk with forward slash. For example:</a:t>
            </a:r>
            <a:endParaRPr lang="en-US"/>
          </a:p>
          <a:p>
            <a:r>
              <a:rPr lang="en-US"/>
              <a:t>/* your code here  */  </a:t>
            </a:r>
            <a:endParaRPr lang="en-US"/>
          </a:p>
          <a:p>
            <a:r>
              <a:rPr lang="en-US"/>
              <a:t>It can be used before, after and middle of the statement.</a:t>
            </a:r>
            <a:endParaRPr lang="en-US"/>
          </a:p>
          <a:p>
            <a:pPr marL="0" indent="0">
              <a:buNone/>
            </a:pPr>
            <a:r>
              <a:rPr lang="en-US"/>
              <a:t>&lt;script&gt;  </a:t>
            </a:r>
            <a:endParaRPr lang="en-US"/>
          </a:p>
          <a:p>
            <a:pPr marL="0" indent="0">
              <a:buNone/>
            </a:pPr>
            <a:r>
              <a:rPr lang="en-US"/>
              <a:t>/* It is multi line comment.  </a:t>
            </a:r>
            <a:endParaRPr lang="en-US"/>
          </a:p>
          <a:p>
            <a:pPr marL="0" indent="0">
              <a:buNone/>
            </a:pPr>
            <a:r>
              <a:rPr lang="en-US"/>
              <a:t>It will not be displayed */  </a:t>
            </a:r>
            <a:endParaRPr lang="en-US"/>
          </a:p>
          <a:p>
            <a:pPr marL="0" indent="0">
              <a:buNone/>
            </a:pPr>
            <a:r>
              <a:rPr lang="en-US"/>
              <a:t>document.write("example of javascript multiline comment");  </a:t>
            </a:r>
            <a:endParaRPr lang="en-US"/>
          </a:p>
          <a:p>
            <a:pPr marL="0" indent="0">
              <a:buNone/>
            </a:pPr>
            <a:r>
              <a:rPr lang="en-US"/>
              <a:t>&lt;/script&gt;  </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JavaScript Variable</a:t>
            </a:r>
            <a:endParaRPr lang="en-US" sz="3600"/>
          </a:p>
        </p:txBody>
      </p:sp>
      <p:sp>
        <p:nvSpPr>
          <p:cNvPr id="4" name="Text Placeholder 3"/>
          <p:cNvSpPr>
            <a:spLocks noGrp="1"/>
          </p:cNvSpPr>
          <p:nvPr>
            <p:ph type="body" sz="quarter" idx="14"/>
          </p:nvPr>
        </p:nvSpPr>
        <p:spPr>
          <a:xfrm>
            <a:off x="408940" y="887095"/>
            <a:ext cx="11160125" cy="5422900"/>
          </a:xfrm>
        </p:spPr>
        <p:txBody>
          <a:bodyPr>
            <a:normAutofit fontScale="70000"/>
          </a:bodyPr>
          <a:p>
            <a:r>
              <a:rPr lang="en-US"/>
              <a:t>A JavaScript variable is simply a name of storage location. There are two types of variables in JavaScript : local variable and global variable.</a:t>
            </a:r>
            <a:endParaRPr lang="en-US"/>
          </a:p>
          <a:p>
            <a:r>
              <a:rPr lang="en-US"/>
              <a:t>There are some rules while declaring a JavaScript variable (also known as identifiers).</a:t>
            </a:r>
            <a:endParaRPr lang="en-US"/>
          </a:p>
          <a:p>
            <a:r>
              <a:rPr lang="en-US"/>
              <a:t>Name must start with a letter (a to z or A to Z), underscore( _ ), or dollar( $ ) sign.</a:t>
            </a:r>
            <a:endParaRPr lang="en-US"/>
          </a:p>
          <a:p>
            <a:r>
              <a:rPr lang="en-US"/>
              <a:t>After first letter we can use digits (0 to 9), for example value1.</a:t>
            </a:r>
            <a:endParaRPr lang="en-US"/>
          </a:p>
          <a:p>
            <a:r>
              <a:rPr lang="en-US"/>
              <a:t>JavaScript variables are case sensitive, for example x and X are different variables.</a:t>
            </a:r>
            <a:endParaRPr lang="en-US"/>
          </a:p>
          <a:p>
            <a:r>
              <a:rPr lang="en-US"/>
              <a:t>Correct JavaScript variables</a:t>
            </a:r>
            <a:endParaRPr lang="en-US"/>
          </a:p>
          <a:p>
            <a:r>
              <a:rPr lang="en-US"/>
              <a:t>var x = 10;  </a:t>
            </a:r>
            <a:endParaRPr lang="en-US"/>
          </a:p>
          <a:p>
            <a:r>
              <a:rPr lang="en-US"/>
              <a:t>var _value="sonoo";  </a:t>
            </a:r>
            <a:endParaRPr lang="en-US"/>
          </a:p>
          <a:p>
            <a:r>
              <a:rPr lang="en-US"/>
              <a:t>Incorrect JavaScript variables</a:t>
            </a:r>
            <a:endParaRPr lang="en-US"/>
          </a:p>
          <a:p>
            <a:r>
              <a:rPr lang="en-US"/>
              <a:t>var  123=30;  </a:t>
            </a:r>
            <a:endParaRPr lang="en-US"/>
          </a:p>
          <a:p>
            <a:r>
              <a:rPr lang="en-US"/>
              <a:t>var *aa=320;  </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t>Example of JavaScript variable</a:t>
            </a:r>
            <a:endParaRPr lang="en-US" sz="3200"/>
          </a:p>
        </p:txBody>
      </p:sp>
      <p:sp>
        <p:nvSpPr>
          <p:cNvPr id="4" name="Text Placeholder 3"/>
          <p:cNvSpPr>
            <a:spLocks noGrp="1"/>
          </p:cNvSpPr>
          <p:nvPr>
            <p:ph type="body" sz="quarter" idx="14"/>
          </p:nvPr>
        </p:nvSpPr>
        <p:spPr>
          <a:xfrm>
            <a:off x="408940" y="777875"/>
            <a:ext cx="11160125" cy="5532120"/>
          </a:xfrm>
        </p:spPr>
        <p:txBody>
          <a:bodyPr>
            <a:noAutofit/>
          </a:bodyPr>
          <a:p>
            <a:r>
              <a:rPr lang="en-US" sz="1600"/>
              <a:t>Let’s see a simple example of JavaScript variable.</a:t>
            </a:r>
            <a:endParaRPr lang="en-US" sz="1600"/>
          </a:p>
          <a:p>
            <a:r>
              <a:rPr lang="en-US" sz="1600"/>
              <a:t>&lt;script&gt;  </a:t>
            </a:r>
            <a:endParaRPr lang="en-US" sz="1600"/>
          </a:p>
          <a:p>
            <a:r>
              <a:rPr lang="en-US" sz="1600"/>
              <a:t>var x = 10;  </a:t>
            </a:r>
            <a:endParaRPr lang="en-US" sz="1600"/>
          </a:p>
          <a:p>
            <a:r>
              <a:rPr lang="en-US" sz="1600"/>
              <a:t>var y = 20;  </a:t>
            </a:r>
            <a:endParaRPr lang="en-US" sz="1600"/>
          </a:p>
          <a:p>
            <a:r>
              <a:rPr lang="en-US" sz="1600"/>
              <a:t>var z=x+y;  </a:t>
            </a:r>
            <a:endParaRPr lang="en-US" sz="1600"/>
          </a:p>
          <a:p>
            <a:r>
              <a:rPr lang="en-US" sz="1600"/>
              <a:t>document.write(z);  </a:t>
            </a:r>
            <a:endParaRPr lang="en-US" sz="1600"/>
          </a:p>
          <a:p>
            <a:r>
              <a:rPr lang="en-US" sz="1600"/>
              <a:t>&lt;/script&gt;</a:t>
            </a:r>
            <a:endParaRPr lang="en-US" sz="1600"/>
          </a:p>
          <a:p>
            <a:r>
              <a:rPr lang="en-US" sz="1600"/>
              <a:t>Output of the above example: 30</a:t>
            </a:r>
            <a:endParaRPr lang="en-US" sz="1600"/>
          </a:p>
          <a:p>
            <a:pPr marL="0" indent="0">
              <a:buNone/>
            </a:pPr>
            <a:r>
              <a:rPr lang="en-US" sz="1600" b="1"/>
              <a:t>JavaScript local variable</a:t>
            </a:r>
            <a:endParaRPr lang="en-US" sz="1600" b="1"/>
          </a:p>
          <a:p>
            <a:r>
              <a:rPr lang="en-US" sz="1600"/>
              <a:t>A JavaScript local variable is declared inside block or function. It is accessible within the function or block only. For example:</a:t>
            </a:r>
            <a:endParaRPr lang="en-US" sz="1600"/>
          </a:p>
          <a:p>
            <a:pPr marL="0" indent="0">
              <a:buNone/>
            </a:pPr>
            <a:r>
              <a:rPr lang="en-US" sz="1600"/>
              <a:t>&lt;script&gt;  </a:t>
            </a:r>
            <a:endParaRPr lang="en-US" sz="1600"/>
          </a:p>
          <a:p>
            <a:pPr marL="0" indent="0">
              <a:buNone/>
            </a:pPr>
            <a:r>
              <a:rPr lang="en-US" sz="1600"/>
              <a:t>function abc(){  </a:t>
            </a:r>
            <a:endParaRPr lang="en-US" sz="1600"/>
          </a:p>
          <a:p>
            <a:pPr marL="0" indent="0">
              <a:buNone/>
            </a:pPr>
            <a:r>
              <a:rPr lang="en-US" sz="1600"/>
              <a:t>var x=10;//local variable  }  </a:t>
            </a:r>
            <a:endParaRPr lang="en-US" sz="1600"/>
          </a:p>
          <a:p>
            <a:pPr marL="0" indent="0">
              <a:buNone/>
            </a:pPr>
            <a:r>
              <a:rPr lang="en-US" sz="1600"/>
              <a:t>&lt;/script&gt;  </a:t>
            </a:r>
            <a:endParaRPr lang="en-US" sz="1600"/>
          </a:p>
          <a:p>
            <a:pPr marL="0" indent="0">
              <a:buNone/>
            </a:pPr>
            <a:r>
              <a:rPr lang="en-US" sz="1600"/>
              <a:t>Or,</a:t>
            </a:r>
            <a:endParaRPr lang="en-US" sz="1600"/>
          </a:p>
          <a:p>
            <a:pPr marL="0" indent="0">
              <a:buNone/>
            </a:pPr>
            <a:r>
              <a:rPr lang="en-US" sz="1600"/>
              <a:t>&lt;script&gt;  </a:t>
            </a:r>
            <a:endParaRPr lang="en-US" sz="1600"/>
          </a:p>
          <a:p>
            <a:pPr marL="0" indent="0">
              <a:buNone/>
            </a:pPr>
            <a:r>
              <a:rPr lang="en-US" sz="1600"/>
              <a:t>If(10&lt;13){  </a:t>
            </a:r>
            <a:endParaRPr lang="en-US" sz="1600"/>
          </a:p>
          <a:p>
            <a:pPr marL="0" indent="0">
              <a:buNone/>
            </a:pPr>
            <a:r>
              <a:rPr lang="en-US" sz="1600"/>
              <a:t>var y=20;//JavaScript local variable  }  </a:t>
            </a:r>
            <a:endParaRPr lang="en-US" sz="1600"/>
          </a:p>
          <a:p>
            <a:pPr marL="0" indent="0">
              <a:buNone/>
            </a:pPr>
            <a:r>
              <a:rPr lang="en-US" sz="1600"/>
              <a:t>&lt;/script&gt;  </a:t>
            </a:r>
            <a:endParaRPr lang="en-US" sz="1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JavaScript global variable</a:t>
            </a:r>
            <a:endParaRPr lang="en-US" sz="3600"/>
          </a:p>
        </p:txBody>
      </p:sp>
      <p:sp>
        <p:nvSpPr>
          <p:cNvPr id="4" name="Text Placeholder 3"/>
          <p:cNvSpPr>
            <a:spLocks noGrp="1"/>
          </p:cNvSpPr>
          <p:nvPr>
            <p:ph type="body" sz="quarter" idx="14"/>
          </p:nvPr>
        </p:nvSpPr>
        <p:spPr/>
        <p:txBody>
          <a:bodyPr>
            <a:normAutofit fontScale="60000"/>
          </a:bodyPr>
          <a:p>
            <a:r>
              <a:rPr lang="en-US"/>
              <a:t>A JavaScript global variable is accessible from any function. A variable i.e. declared outside the function or declared with window object is known as global variable. </a:t>
            </a:r>
            <a:endParaRPr lang="en-US"/>
          </a:p>
          <a:p>
            <a:r>
              <a:rPr lang="en-US"/>
              <a:t>A JavaScript global variable is declared outside the function or declared with window object. It can be accessed from any function.</a:t>
            </a:r>
            <a:endParaRPr lang="en-US"/>
          </a:p>
          <a:p>
            <a:pPr marL="0" indent="0">
              <a:buNone/>
            </a:pPr>
            <a:r>
              <a:rPr lang="en-US"/>
              <a:t>For example</a:t>
            </a:r>
            <a:endParaRPr lang="en-US"/>
          </a:p>
          <a:p>
            <a:pPr marL="0" indent="0">
              <a:buNone/>
            </a:pPr>
            <a:r>
              <a:rPr lang="en-US"/>
              <a:t>&lt;script&gt;  </a:t>
            </a:r>
            <a:endParaRPr lang="en-US"/>
          </a:p>
          <a:p>
            <a:pPr marL="0" indent="0">
              <a:buNone/>
            </a:pPr>
            <a:r>
              <a:rPr lang="en-US"/>
              <a:t>var data=200;//gloabal variable  </a:t>
            </a:r>
            <a:endParaRPr lang="en-US"/>
          </a:p>
          <a:p>
            <a:pPr marL="0" indent="0">
              <a:buNone/>
            </a:pPr>
            <a:r>
              <a:rPr lang="en-US"/>
              <a:t>function a(){  </a:t>
            </a:r>
            <a:endParaRPr lang="en-US"/>
          </a:p>
          <a:p>
            <a:pPr marL="0" indent="0">
              <a:buNone/>
            </a:pPr>
            <a:r>
              <a:rPr lang="en-US"/>
              <a:t>document.writeln(data);  }  </a:t>
            </a:r>
            <a:endParaRPr lang="en-US"/>
          </a:p>
          <a:p>
            <a:pPr marL="0" indent="0">
              <a:buNone/>
            </a:pPr>
            <a:r>
              <a:rPr lang="en-US"/>
              <a:t>function b(){  </a:t>
            </a:r>
            <a:endParaRPr lang="en-US"/>
          </a:p>
          <a:p>
            <a:pPr marL="0" indent="0">
              <a:buNone/>
            </a:pPr>
            <a:r>
              <a:rPr lang="en-US"/>
              <a:t>document.writeln(data);  }  </a:t>
            </a:r>
            <a:endParaRPr lang="en-US"/>
          </a:p>
          <a:p>
            <a:pPr marL="0" indent="0">
              <a:buNone/>
            </a:pPr>
            <a:r>
              <a:rPr lang="en-US"/>
              <a:t>a();//calling JavaScript function  </a:t>
            </a:r>
            <a:endParaRPr lang="en-US"/>
          </a:p>
          <a:p>
            <a:pPr marL="0" indent="0">
              <a:buNone/>
            </a:pPr>
            <a:r>
              <a:rPr lang="en-US"/>
              <a:t>b();  </a:t>
            </a:r>
            <a:endParaRPr lang="en-US"/>
          </a:p>
          <a:p>
            <a:pPr marL="0" indent="0">
              <a:buNone/>
            </a:pPr>
            <a:r>
              <a:rPr lang="en-US"/>
              <a:t>&lt;/script&gt;  </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Javascript Data Types</a:t>
            </a:r>
            <a:endParaRPr lang="en-US" sz="3600"/>
          </a:p>
        </p:txBody>
      </p:sp>
      <p:sp>
        <p:nvSpPr>
          <p:cNvPr id="4" name="Text Placeholder 3"/>
          <p:cNvSpPr>
            <a:spLocks noGrp="1"/>
          </p:cNvSpPr>
          <p:nvPr>
            <p:ph type="body" sz="quarter" idx="14"/>
          </p:nvPr>
        </p:nvSpPr>
        <p:spPr>
          <a:xfrm>
            <a:off x="408940" y="1259840"/>
            <a:ext cx="11796395" cy="5050155"/>
          </a:xfrm>
        </p:spPr>
        <p:txBody>
          <a:bodyPr>
            <a:noAutofit/>
          </a:bodyPr>
          <a:p>
            <a:r>
              <a:rPr lang="en-US" sz="2800"/>
              <a:t>JavaScript provides different data types to hold different types of values. There are two types of data types in JavaScript.</a:t>
            </a:r>
            <a:endParaRPr lang="en-US" sz="2800"/>
          </a:p>
          <a:p>
            <a:r>
              <a:rPr lang="en-US" sz="2800" b="1"/>
              <a:t>Primitive data type</a:t>
            </a:r>
            <a:endParaRPr lang="en-US" sz="2800" b="1"/>
          </a:p>
          <a:p>
            <a:r>
              <a:rPr lang="en-US" sz="2800" b="1"/>
              <a:t>Non-primitive (reference) data type</a:t>
            </a:r>
            <a:endParaRPr lang="en-US" sz="2800" b="1"/>
          </a:p>
          <a:p>
            <a:r>
              <a:rPr lang="en-US" sz="2800"/>
              <a:t>JavaScript is a dynamic type language, means you don't need to specify type of the variable because it is dynamically used by JavaScript engine. You need to use var here to specify the data type. It can hold any type of values such as numbers, strings etc. For example:</a:t>
            </a:r>
            <a:endParaRPr lang="en-US" sz="2800"/>
          </a:p>
          <a:p>
            <a:r>
              <a:rPr lang="en-US" sz="2800"/>
              <a:t>var a=40;//holding number  </a:t>
            </a:r>
            <a:endParaRPr lang="en-US" sz="2800"/>
          </a:p>
          <a:p>
            <a:r>
              <a:rPr lang="en-US" sz="2800"/>
              <a:t>var b="Rahul";//holding string  </a:t>
            </a:r>
            <a:endParaRPr lang="en-US" sz="2800"/>
          </a:p>
          <a:p>
            <a:endParaRPr lang="en-US" sz="2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4000">
                <a:sym typeface="+mn-ea"/>
              </a:rPr>
              <a:t>JavaScript primitive data types</a:t>
            </a:r>
            <a:endParaRPr lang="en-US" sz="4000">
              <a:sym typeface="+mn-ea"/>
            </a:endParaRPr>
          </a:p>
        </p:txBody>
      </p:sp>
      <p:sp>
        <p:nvSpPr>
          <p:cNvPr id="4" name="Text Placeholder 3"/>
          <p:cNvSpPr>
            <a:spLocks noGrp="1"/>
          </p:cNvSpPr>
          <p:nvPr>
            <p:ph type="body" sz="quarter" idx="14"/>
          </p:nvPr>
        </p:nvSpPr>
        <p:spPr/>
        <p:txBody>
          <a:bodyPr>
            <a:normAutofit lnSpcReduction="10000"/>
          </a:bodyPr>
          <a:p>
            <a:r>
              <a:rPr lang="en-US">
                <a:sym typeface="+mn-ea"/>
              </a:rPr>
              <a:t>There are five types of primitive data types in JavaScript. They are as follows:</a:t>
            </a:r>
            <a:endParaRPr lang="en-US"/>
          </a:p>
          <a:p>
            <a:r>
              <a:rPr lang="en-US" b="1">
                <a:sym typeface="+mn-ea"/>
              </a:rPr>
              <a:t>Data Type	Description</a:t>
            </a:r>
            <a:endParaRPr lang="en-US" b="1"/>
          </a:p>
          <a:p>
            <a:r>
              <a:rPr lang="en-US">
                <a:sym typeface="+mn-ea"/>
              </a:rPr>
              <a:t>String	         represents sequence of characters e.g. "hello"</a:t>
            </a:r>
            <a:endParaRPr lang="en-US"/>
          </a:p>
          <a:p>
            <a:r>
              <a:rPr lang="en-US">
                <a:sym typeface="+mn-ea"/>
              </a:rPr>
              <a:t>Number	         represents numeric values e.g. 100</a:t>
            </a:r>
            <a:endParaRPr lang="en-US"/>
          </a:p>
          <a:p>
            <a:r>
              <a:rPr lang="en-US">
                <a:sym typeface="+mn-ea"/>
              </a:rPr>
              <a:t>Boolean	         represents boolean value either false or true</a:t>
            </a:r>
            <a:endParaRPr lang="en-US"/>
          </a:p>
          <a:p>
            <a:r>
              <a:rPr lang="en-US">
                <a:sym typeface="+mn-ea"/>
              </a:rPr>
              <a:t>Undefined       represents undefined value</a:t>
            </a:r>
            <a:endParaRPr lang="en-US"/>
          </a:p>
          <a:p>
            <a:r>
              <a:rPr lang="en-US">
                <a:sym typeface="+mn-ea"/>
              </a:rPr>
              <a:t>Null	          represents null i.e. no value at all</a:t>
            </a:r>
            <a:endParaRPr lang="en-US"/>
          </a:p>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JavaScript non-primitive data types</a:t>
            </a:r>
            <a:endParaRPr lang="en-US" sz="3600"/>
          </a:p>
        </p:txBody>
      </p:sp>
      <p:sp>
        <p:nvSpPr>
          <p:cNvPr id="4" name="Text Placeholder 3"/>
          <p:cNvSpPr>
            <a:spLocks noGrp="1"/>
          </p:cNvSpPr>
          <p:nvPr>
            <p:ph type="body" sz="quarter" idx="14"/>
          </p:nvPr>
        </p:nvSpPr>
        <p:spPr/>
        <p:txBody>
          <a:bodyPr/>
          <a:p>
            <a:r>
              <a:rPr lang="en-US"/>
              <a:t>The non-primitive data types are as follows:</a:t>
            </a:r>
            <a:endParaRPr lang="en-US"/>
          </a:p>
          <a:p>
            <a:r>
              <a:rPr lang="en-US" b="1"/>
              <a:t>Data Type	Description</a:t>
            </a:r>
            <a:endParaRPr lang="en-US" b="1"/>
          </a:p>
          <a:p>
            <a:r>
              <a:rPr lang="en-US"/>
              <a:t>Object	    represents instance through which we can access    members</a:t>
            </a:r>
            <a:endParaRPr lang="en-US"/>
          </a:p>
          <a:p>
            <a:r>
              <a:rPr lang="en-US"/>
              <a:t>Array	   represents group of similar values</a:t>
            </a:r>
            <a:endParaRPr lang="en-US"/>
          </a:p>
          <a:p>
            <a:r>
              <a:rPr lang="en-US"/>
              <a:t>RegExp	   represents regular expression</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JavaScript Operators</a:t>
            </a:r>
            <a:endParaRPr lang="en-US" sz="3600"/>
          </a:p>
        </p:txBody>
      </p:sp>
      <p:sp>
        <p:nvSpPr>
          <p:cNvPr id="4" name="Text Placeholder 3"/>
          <p:cNvSpPr>
            <a:spLocks noGrp="1"/>
          </p:cNvSpPr>
          <p:nvPr>
            <p:ph type="body" sz="quarter" idx="14"/>
          </p:nvPr>
        </p:nvSpPr>
        <p:spPr/>
        <p:txBody>
          <a:bodyPr>
            <a:normAutofit fontScale="70000"/>
          </a:bodyPr>
          <a:p>
            <a:r>
              <a:rPr lang="en-US"/>
              <a:t>JavaScript operators are symbols that are used to perform operations on operands. For example:</a:t>
            </a:r>
            <a:endParaRPr lang="en-US"/>
          </a:p>
          <a:p>
            <a:r>
              <a:rPr lang="en-US"/>
              <a:t>var sum=10+20;  </a:t>
            </a:r>
            <a:endParaRPr lang="en-US"/>
          </a:p>
          <a:p>
            <a:r>
              <a:rPr lang="en-US"/>
              <a:t>Here, + is the arithmetic operator and = is the assignment operator.</a:t>
            </a:r>
            <a:endParaRPr lang="en-US"/>
          </a:p>
          <a:p>
            <a:r>
              <a:rPr lang="en-US"/>
              <a:t>There are following types of operators in JavaScript.</a:t>
            </a:r>
            <a:endParaRPr lang="en-US"/>
          </a:p>
          <a:p>
            <a:r>
              <a:rPr lang="en-US"/>
              <a:t>Arithmetic Operators</a:t>
            </a:r>
            <a:endParaRPr lang="en-US"/>
          </a:p>
          <a:p>
            <a:r>
              <a:rPr lang="en-US"/>
              <a:t>Comparison (Relational) Operators</a:t>
            </a:r>
            <a:endParaRPr lang="en-US"/>
          </a:p>
          <a:p>
            <a:r>
              <a:rPr lang="en-US"/>
              <a:t>Bitwise Operators</a:t>
            </a:r>
            <a:endParaRPr lang="en-US"/>
          </a:p>
          <a:p>
            <a:r>
              <a:rPr lang="en-US"/>
              <a:t>Logical Operators</a:t>
            </a:r>
            <a:endParaRPr lang="en-US"/>
          </a:p>
          <a:p>
            <a:r>
              <a:rPr lang="en-US"/>
              <a:t>Assignment Operators</a:t>
            </a:r>
            <a:endParaRPr lang="en-US"/>
          </a:p>
          <a:p>
            <a:r>
              <a:rPr lang="en-US"/>
              <a:t>Special Operators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2192855" y="349092"/>
            <a:ext cx="7317105" cy="566870"/>
          </a:xfrm>
        </p:spPr>
        <p:txBody>
          <a:bodyPr/>
          <a:p>
            <a:r>
              <a:rPr lang="en-US"/>
              <a:t>JavaScript Arithmetic Operators</a:t>
            </a:r>
            <a:endParaRPr lang="en-US"/>
          </a:p>
        </p:txBody>
      </p:sp>
      <p:pic>
        <p:nvPicPr>
          <p:cNvPr id="5" name="Picture Placeholder 4"/>
          <p:cNvPicPr>
            <a:picLocks noChangeAspect="1"/>
          </p:cNvPicPr>
          <p:nvPr>
            <p:ph type="pic" idx="1"/>
          </p:nvPr>
        </p:nvPicPr>
        <p:blipFill>
          <a:blip r:embed="rId1"/>
          <a:stretch>
            <a:fillRect/>
          </a:stretch>
        </p:blipFill>
        <p:spPr>
          <a:xfrm>
            <a:off x="895350" y="1076960"/>
            <a:ext cx="10820400" cy="514985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Placeholder 4"/>
          <p:cNvPicPr>
            <a:picLocks noChangeAspect="1"/>
          </p:cNvPicPr>
          <p:nvPr>
            <p:ph type="pic" idx="1"/>
          </p:nvPr>
        </p:nvPicPr>
        <p:blipFill>
          <a:blip r:embed="rId1"/>
          <a:stretch>
            <a:fillRect/>
          </a:stretch>
        </p:blipFill>
        <p:spPr>
          <a:xfrm>
            <a:off x="1025525" y="469900"/>
            <a:ext cx="10516235" cy="574992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Placeholder 4"/>
          <p:cNvPicPr>
            <a:picLocks noChangeAspect="1"/>
          </p:cNvPicPr>
          <p:nvPr>
            <p:ph type="pic" idx="1"/>
          </p:nvPr>
        </p:nvPicPr>
        <p:blipFill>
          <a:blip r:embed="rId1"/>
          <a:stretch>
            <a:fillRect/>
          </a:stretch>
        </p:blipFill>
        <p:spPr>
          <a:xfrm>
            <a:off x="1124585" y="575310"/>
            <a:ext cx="10242550" cy="573595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Placeholder 4"/>
          <p:cNvPicPr>
            <a:picLocks noChangeAspect="1"/>
          </p:cNvPicPr>
          <p:nvPr>
            <p:ph type="pic" idx="1"/>
          </p:nvPr>
        </p:nvPicPr>
        <p:blipFill>
          <a:blip r:embed="rId1"/>
          <a:stretch>
            <a:fillRect/>
          </a:stretch>
        </p:blipFill>
        <p:spPr>
          <a:xfrm>
            <a:off x="1445260" y="850900"/>
            <a:ext cx="9721215" cy="543687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Placeholder 4"/>
          <p:cNvPicPr>
            <a:picLocks noChangeAspect="1"/>
          </p:cNvPicPr>
          <p:nvPr>
            <p:ph type="pic" idx="1"/>
          </p:nvPr>
        </p:nvPicPr>
        <p:blipFill>
          <a:blip r:embed="rId1"/>
          <a:stretch>
            <a:fillRect/>
          </a:stretch>
        </p:blipFill>
        <p:spPr>
          <a:xfrm>
            <a:off x="1146175" y="569595"/>
            <a:ext cx="10165715" cy="574865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Placeholder 4"/>
          <p:cNvPicPr>
            <a:picLocks noChangeAspect="1"/>
          </p:cNvPicPr>
          <p:nvPr>
            <p:ph type="pic" idx="1"/>
          </p:nvPr>
        </p:nvPicPr>
        <p:blipFill>
          <a:blip r:embed="rId1"/>
          <a:stretch>
            <a:fillRect/>
          </a:stretch>
        </p:blipFill>
        <p:spPr>
          <a:xfrm>
            <a:off x="987425" y="612775"/>
            <a:ext cx="10231755" cy="563943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609600" y="273050"/>
            <a:ext cx="11129645" cy="591820"/>
          </a:xfrm>
        </p:spPr>
        <p:txBody>
          <a:bodyPr/>
          <a:p>
            <a:pPr algn="ctr"/>
            <a:r>
              <a:rPr lang="en-US" sz="3200"/>
              <a:t>JavaScript If-else</a:t>
            </a:r>
            <a:endParaRPr lang="en-US" sz="3200"/>
          </a:p>
        </p:txBody>
      </p:sp>
      <p:sp>
        <p:nvSpPr>
          <p:cNvPr id="8" name="Text Placeholder 7"/>
          <p:cNvSpPr>
            <a:spLocks noGrp="1"/>
          </p:cNvSpPr>
          <p:nvPr>
            <p:ph type="body" sz="half" idx="2"/>
          </p:nvPr>
        </p:nvSpPr>
        <p:spPr>
          <a:xfrm>
            <a:off x="379730" y="864870"/>
            <a:ext cx="7674610" cy="5262880"/>
          </a:xfrm>
        </p:spPr>
        <p:txBody>
          <a:bodyPr>
            <a:noAutofit/>
          </a:bodyPr>
          <a:p>
            <a:r>
              <a:rPr lang="en-US" sz="1700"/>
              <a:t>The JavaScript if-else statement is used to execute the code whether condition is true or false. There are three forms of if statement in JavaScript.</a:t>
            </a:r>
            <a:endParaRPr lang="en-US" sz="1700"/>
          </a:p>
          <a:p>
            <a:r>
              <a:rPr lang="en-US" sz="1700"/>
              <a:t>If Statement</a:t>
            </a:r>
            <a:endParaRPr lang="en-US" sz="1700"/>
          </a:p>
          <a:p>
            <a:r>
              <a:rPr lang="en-US" sz="1700"/>
              <a:t>If else statement</a:t>
            </a:r>
            <a:endParaRPr lang="en-US" sz="1700"/>
          </a:p>
          <a:p>
            <a:r>
              <a:rPr lang="en-US" sz="1700"/>
              <a:t>if else if statement</a:t>
            </a:r>
            <a:endParaRPr lang="en-US" sz="1700"/>
          </a:p>
          <a:p>
            <a:r>
              <a:rPr lang="en-US" sz="1700" b="1"/>
              <a:t>JavaScript If statement</a:t>
            </a:r>
            <a:endParaRPr lang="en-US" sz="1700" b="1"/>
          </a:p>
          <a:p>
            <a:r>
              <a:rPr lang="en-US" sz="1700"/>
              <a:t>It evaluates the content only if expression is true. The signature of JavaScript if statement is given below.</a:t>
            </a:r>
            <a:endParaRPr lang="en-US" sz="1700"/>
          </a:p>
          <a:p>
            <a:r>
              <a:rPr lang="en-US" sz="1700"/>
              <a:t>if(expression){  </a:t>
            </a:r>
            <a:endParaRPr lang="en-US" sz="1700"/>
          </a:p>
          <a:p>
            <a:r>
              <a:rPr lang="en-US" sz="1700"/>
              <a:t>//content to be evaluated  }  </a:t>
            </a:r>
            <a:endParaRPr lang="en-US" sz="1700"/>
          </a:p>
          <a:p>
            <a:r>
              <a:rPr lang="en-US" sz="1700"/>
              <a:t>Let’s see the simple example of if statement in javascript.</a:t>
            </a:r>
            <a:endParaRPr lang="en-US" sz="1700"/>
          </a:p>
          <a:p>
            <a:r>
              <a:rPr lang="en-US" sz="1700"/>
              <a:t>&lt;script&gt;  </a:t>
            </a:r>
            <a:endParaRPr lang="en-US" sz="1700"/>
          </a:p>
          <a:p>
            <a:r>
              <a:rPr lang="en-US" sz="1700"/>
              <a:t>var a=20;  </a:t>
            </a:r>
            <a:endParaRPr lang="en-US" sz="1700"/>
          </a:p>
          <a:p>
            <a:r>
              <a:rPr lang="en-US" sz="1700"/>
              <a:t>if(a&gt;10){  </a:t>
            </a:r>
            <a:endParaRPr lang="en-US" sz="1700"/>
          </a:p>
          <a:p>
            <a:r>
              <a:rPr lang="en-US" sz="1700"/>
              <a:t>document.write("value of a is greater than 10");  }  </a:t>
            </a:r>
            <a:endParaRPr lang="en-US" sz="1700"/>
          </a:p>
          <a:p>
            <a:r>
              <a:rPr lang="en-US" sz="1700"/>
              <a:t>&lt;/script&gt;  </a:t>
            </a:r>
            <a:endParaRPr lang="en-US" sz="1700"/>
          </a:p>
          <a:p>
            <a:r>
              <a:rPr lang="en-US" sz="1700" b="1"/>
              <a:t>Output of the above example: </a:t>
            </a:r>
            <a:r>
              <a:rPr lang="en-US" sz="1700"/>
              <a:t>  value of a is greater than 10</a:t>
            </a:r>
            <a:endParaRPr lang="en-US" sz="1700"/>
          </a:p>
        </p:txBody>
      </p:sp>
      <p:pic>
        <p:nvPicPr>
          <p:cNvPr id="9" name="Content Placeholder 8"/>
          <p:cNvPicPr>
            <a:picLocks noChangeAspect="1"/>
          </p:cNvPicPr>
          <p:nvPr>
            <p:ph idx="1"/>
          </p:nvPr>
        </p:nvPicPr>
        <p:blipFill>
          <a:blip r:embed="rId1"/>
          <a:stretch>
            <a:fillRect/>
          </a:stretch>
        </p:blipFill>
        <p:spPr>
          <a:xfrm>
            <a:off x="7863205" y="1007110"/>
            <a:ext cx="3761740" cy="469328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3050"/>
            <a:ext cx="9912350" cy="570230"/>
          </a:xfrm>
        </p:spPr>
        <p:txBody>
          <a:bodyPr>
            <a:noAutofit/>
          </a:bodyPr>
          <a:p>
            <a:pPr algn="ctr"/>
            <a:r>
              <a:rPr lang="en-US" sz="3200"/>
              <a:t>JavaScript If...else Statement</a:t>
            </a:r>
            <a:endParaRPr lang="en-US" sz="3200"/>
          </a:p>
        </p:txBody>
      </p:sp>
      <p:sp>
        <p:nvSpPr>
          <p:cNvPr id="4" name="Text Placeholder 3"/>
          <p:cNvSpPr>
            <a:spLocks noGrp="1"/>
          </p:cNvSpPr>
          <p:nvPr>
            <p:ph type="body" sz="half" idx="2"/>
          </p:nvPr>
        </p:nvSpPr>
        <p:spPr>
          <a:xfrm>
            <a:off x="247650" y="843915"/>
            <a:ext cx="8200390" cy="5283835"/>
          </a:xfrm>
        </p:spPr>
        <p:txBody>
          <a:bodyPr>
            <a:noAutofit/>
          </a:bodyPr>
          <a:p>
            <a:r>
              <a:rPr lang="en-US" sz="1700"/>
              <a:t>It evaluates the content whether condition is true of false. The syntax of JavaScript if-else statement is given below.</a:t>
            </a:r>
            <a:endParaRPr lang="en-US" sz="1700"/>
          </a:p>
          <a:p>
            <a:r>
              <a:rPr lang="en-US" sz="1700"/>
              <a:t>if(expression){  </a:t>
            </a:r>
            <a:endParaRPr lang="en-US" sz="1700"/>
          </a:p>
          <a:p>
            <a:r>
              <a:rPr lang="en-US" sz="1700"/>
              <a:t>//content to be evaluated if condition is true  </a:t>
            </a:r>
            <a:endParaRPr lang="en-US" sz="1700"/>
          </a:p>
          <a:p>
            <a:r>
              <a:rPr lang="en-US" sz="1700"/>
              <a:t>}  </a:t>
            </a:r>
            <a:endParaRPr lang="en-US" sz="1700"/>
          </a:p>
          <a:p>
            <a:r>
              <a:rPr lang="en-US" sz="1700"/>
              <a:t>else{  </a:t>
            </a:r>
            <a:endParaRPr lang="en-US" sz="1700"/>
          </a:p>
          <a:p>
            <a:r>
              <a:rPr lang="en-US" sz="1700"/>
              <a:t>//content to be evaluated if condition is false  </a:t>
            </a:r>
            <a:endParaRPr lang="en-US" sz="1700"/>
          </a:p>
          <a:p>
            <a:r>
              <a:rPr lang="en-US" sz="1700"/>
              <a:t>}  </a:t>
            </a:r>
            <a:endParaRPr lang="en-US" sz="1700"/>
          </a:p>
          <a:p>
            <a:r>
              <a:rPr lang="en-US" sz="1700"/>
              <a:t>Let’s see the example of if-else statement in JavaScript to find out the even or odd number.</a:t>
            </a:r>
            <a:endParaRPr lang="en-US" sz="1700"/>
          </a:p>
          <a:p>
            <a:r>
              <a:rPr lang="en-US" sz="1700"/>
              <a:t>&lt;script&gt;  </a:t>
            </a:r>
            <a:endParaRPr lang="en-US" sz="1700"/>
          </a:p>
          <a:p>
            <a:r>
              <a:rPr lang="en-US" sz="1700"/>
              <a:t>var a=20;  </a:t>
            </a:r>
            <a:endParaRPr lang="en-US" sz="1700"/>
          </a:p>
          <a:p>
            <a:r>
              <a:rPr lang="en-US" sz="1700"/>
              <a:t>if(a%2==0){  </a:t>
            </a:r>
            <a:endParaRPr lang="en-US" sz="1700"/>
          </a:p>
          <a:p>
            <a:r>
              <a:rPr lang="en-US" sz="1700"/>
              <a:t>document.write("a is even number");  }  </a:t>
            </a:r>
            <a:endParaRPr lang="en-US" sz="1700"/>
          </a:p>
          <a:p>
            <a:r>
              <a:rPr lang="en-US" sz="1700"/>
              <a:t>else{  </a:t>
            </a:r>
            <a:endParaRPr lang="en-US" sz="1700"/>
          </a:p>
          <a:p>
            <a:r>
              <a:rPr lang="en-US" sz="1700"/>
              <a:t>document.write("a is odd number");  }  </a:t>
            </a:r>
            <a:endParaRPr lang="en-US" sz="1700"/>
          </a:p>
          <a:p>
            <a:r>
              <a:rPr lang="en-US" sz="1700"/>
              <a:t>&lt;/script&gt;  </a:t>
            </a:r>
            <a:endParaRPr lang="en-US" sz="1700"/>
          </a:p>
          <a:p>
            <a:r>
              <a:rPr lang="en-US" sz="1700"/>
              <a:t>Output of the above example : a is even number</a:t>
            </a:r>
            <a:endParaRPr lang="en-US" sz="1700"/>
          </a:p>
        </p:txBody>
      </p:sp>
      <p:pic>
        <p:nvPicPr>
          <p:cNvPr id="5" name="Content Placeholder 4"/>
          <p:cNvPicPr>
            <a:picLocks noChangeAspect="1"/>
          </p:cNvPicPr>
          <p:nvPr>
            <p:ph idx="1"/>
          </p:nvPr>
        </p:nvPicPr>
        <p:blipFill>
          <a:blip r:embed="rId1"/>
          <a:stretch>
            <a:fillRect/>
          </a:stretch>
        </p:blipFill>
        <p:spPr>
          <a:xfrm>
            <a:off x="8325485" y="1150620"/>
            <a:ext cx="3352800" cy="454152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en-US" sz="3200"/>
              <a:t>JavaScript If...else if statement</a:t>
            </a:r>
            <a:endParaRPr lang="en-US" sz="3200"/>
          </a:p>
        </p:txBody>
      </p:sp>
      <p:sp>
        <p:nvSpPr>
          <p:cNvPr id="6" name="Text Placeholder 5"/>
          <p:cNvSpPr>
            <a:spLocks noGrp="1"/>
          </p:cNvSpPr>
          <p:nvPr>
            <p:ph type="body" sz="quarter" idx="14"/>
          </p:nvPr>
        </p:nvSpPr>
        <p:spPr>
          <a:xfrm>
            <a:off x="408940" y="887095"/>
            <a:ext cx="11763375" cy="5422900"/>
          </a:xfrm>
        </p:spPr>
        <p:txBody>
          <a:bodyPr>
            <a:noAutofit/>
          </a:bodyPr>
          <a:p>
            <a:r>
              <a:rPr lang="en-US" sz="1700"/>
              <a:t>It evaluates the content only if expression is true from several expressions. The signature of JavaScript if else if statement is given below.</a:t>
            </a:r>
            <a:endParaRPr lang="en-US" sz="1700"/>
          </a:p>
          <a:p>
            <a:r>
              <a:rPr lang="en-US" sz="1700"/>
              <a:t>if(expression1){  //content to be evaluated if expression1 is true  }  </a:t>
            </a:r>
            <a:endParaRPr lang="en-US" sz="1700"/>
          </a:p>
          <a:p>
            <a:r>
              <a:rPr lang="en-US" sz="1700"/>
              <a:t>else if(expression2){  //content to be evaluated if expression2 is true  }  </a:t>
            </a:r>
            <a:endParaRPr lang="en-US" sz="1700"/>
          </a:p>
          <a:p>
            <a:r>
              <a:rPr lang="en-US" sz="1700"/>
              <a:t>else if(expression3){  //content to be evaluated if expression3 is true  }  </a:t>
            </a:r>
            <a:endParaRPr lang="en-US" sz="1700"/>
          </a:p>
          <a:p>
            <a:r>
              <a:rPr lang="en-US" sz="1700"/>
              <a:t>else{  //content to be evaluated if no expression is true  }  </a:t>
            </a:r>
            <a:endParaRPr lang="en-US" sz="1700"/>
          </a:p>
          <a:p>
            <a:r>
              <a:rPr lang="en-US" sz="1700"/>
              <a:t>Let’s see the simple example of if else if statement in javascript.</a:t>
            </a:r>
            <a:endParaRPr lang="en-US" sz="1700"/>
          </a:p>
          <a:p>
            <a:pPr marL="0" indent="0">
              <a:buNone/>
            </a:pPr>
            <a:r>
              <a:rPr lang="en-US" sz="1700"/>
              <a:t>&lt;script&gt;  </a:t>
            </a:r>
            <a:endParaRPr lang="en-US" sz="1700"/>
          </a:p>
          <a:p>
            <a:pPr marL="0" indent="0">
              <a:buNone/>
            </a:pPr>
            <a:r>
              <a:rPr lang="en-US" sz="1700"/>
              <a:t>var a=20;  </a:t>
            </a:r>
            <a:endParaRPr lang="en-US" sz="1700"/>
          </a:p>
          <a:p>
            <a:pPr marL="0" indent="0">
              <a:buNone/>
            </a:pPr>
            <a:r>
              <a:rPr lang="en-US" sz="1700"/>
              <a:t>if(a==10){  </a:t>
            </a:r>
            <a:endParaRPr lang="en-US" sz="1700"/>
          </a:p>
          <a:p>
            <a:pPr marL="0" indent="0">
              <a:buNone/>
            </a:pPr>
            <a:r>
              <a:rPr lang="en-US" sz="1700"/>
              <a:t>document.write("a is equal to 10");  }  </a:t>
            </a:r>
            <a:endParaRPr lang="en-US" sz="1700"/>
          </a:p>
          <a:p>
            <a:pPr marL="0" indent="0">
              <a:buNone/>
            </a:pPr>
            <a:r>
              <a:rPr lang="en-US" sz="1700"/>
              <a:t>else if(a==15){  </a:t>
            </a:r>
            <a:endParaRPr lang="en-US" sz="1700"/>
          </a:p>
          <a:p>
            <a:pPr marL="0" indent="0">
              <a:buNone/>
            </a:pPr>
            <a:r>
              <a:rPr lang="en-US" sz="1700"/>
              <a:t>document.write("a is equal to 15");  }  </a:t>
            </a:r>
            <a:endParaRPr lang="en-US" sz="1700"/>
          </a:p>
          <a:p>
            <a:pPr marL="0" indent="0">
              <a:buNone/>
            </a:pPr>
            <a:r>
              <a:rPr lang="en-US" sz="1700"/>
              <a:t>else if(a==20){  </a:t>
            </a:r>
            <a:endParaRPr lang="en-US" sz="1700"/>
          </a:p>
          <a:p>
            <a:pPr marL="0" indent="0">
              <a:buNone/>
            </a:pPr>
            <a:r>
              <a:rPr lang="en-US" sz="1700"/>
              <a:t>document.write("a is equal to 20");  }  </a:t>
            </a:r>
            <a:endParaRPr lang="en-US" sz="1700"/>
          </a:p>
          <a:p>
            <a:pPr marL="0" indent="0">
              <a:buNone/>
            </a:pPr>
            <a:r>
              <a:rPr lang="en-US" sz="1700"/>
              <a:t>else{  </a:t>
            </a:r>
            <a:endParaRPr lang="en-US" sz="1700"/>
          </a:p>
          <a:p>
            <a:pPr marL="0" indent="0">
              <a:buNone/>
            </a:pPr>
            <a:r>
              <a:rPr lang="en-US" sz="1700"/>
              <a:t>document.write("a is not equal to 10, 15 or 20");  }  </a:t>
            </a:r>
            <a:endParaRPr lang="en-US" sz="1700"/>
          </a:p>
          <a:p>
            <a:pPr marL="0" indent="0">
              <a:buNone/>
            </a:pPr>
            <a:r>
              <a:rPr lang="en-US" sz="1700"/>
              <a:t>&lt;/script&gt;  </a:t>
            </a:r>
            <a:endParaRPr lang="en-US" sz="1700"/>
          </a:p>
          <a:p>
            <a:pPr marL="0" indent="0">
              <a:buNone/>
            </a:pPr>
            <a:r>
              <a:rPr lang="en-US" sz="1700" b="1"/>
              <a:t>Output of the above example :</a:t>
            </a:r>
            <a:r>
              <a:rPr lang="en-US" sz="1700"/>
              <a:t> a is equal to 20</a:t>
            </a:r>
            <a:endParaRPr lang="en-US" sz="17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JavaScript Switch</a:t>
            </a:r>
            <a:endParaRPr lang="en-US" sz="3600"/>
          </a:p>
        </p:txBody>
      </p:sp>
      <p:sp>
        <p:nvSpPr>
          <p:cNvPr id="4" name="Text Placeholder 3"/>
          <p:cNvSpPr>
            <a:spLocks noGrp="1"/>
          </p:cNvSpPr>
          <p:nvPr>
            <p:ph type="body" sz="quarter" idx="14"/>
          </p:nvPr>
        </p:nvSpPr>
        <p:spPr>
          <a:xfrm>
            <a:off x="408940" y="887095"/>
            <a:ext cx="11160125" cy="5422900"/>
          </a:xfrm>
        </p:spPr>
        <p:txBody>
          <a:bodyPr>
            <a:noAutofit/>
          </a:bodyPr>
          <a:p>
            <a:r>
              <a:rPr lang="en-US" sz="2000"/>
              <a:t>The JavaScript switch statement is used to execute one code from multiple expressions. It is just like else if statement that we have learned in previous page. But it is convenient than if..else..if because it can be used with numbers, characters etc.</a:t>
            </a:r>
            <a:endParaRPr lang="en-US" sz="2000"/>
          </a:p>
          <a:p>
            <a:r>
              <a:rPr lang="en-US" sz="2000"/>
              <a:t>The signature of JavaScript switch statement is given below.</a:t>
            </a:r>
            <a:endParaRPr lang="en-US" sz="2000"/>
          </a:p>
          <a:p>
            <a:pPr marL="0" indent="0">
              <a:buNone/>
            </a:pPr>
            <a:r>
              <a:rPr lang="en-US" sz="2000"/>
              <a:t>switch(expression){  </a:t>
            </a:r>
            <a:endParaRPr lang="en-US" sz="2000"/>
          </a:p>
          <a:p>
            <a:pPr marL="0" indent="0">
              <a:buNone/>
            </a:pPr>
            <a:r>
              <a:rPr lang="en-US" sz="2000"/>
              <a:t>case value1:  </a:t>
            </a:r>
            <a:endParaRPr lang="en-US" sz="2000"/>
          </a:p>
          <a:p>
            <a:pPr marL="0" indent="0">
              <a:buNone/>
            </a:pPr>
            <a:r>
              <a:rPr lang="en-US" sz="2000"/>
              <a:t> code to be executed;  </a:t>
            </a:r>
            <a:endParaRPr lang="en-US" sz="2000"/>
          </a:p>
          <a:p>
            <a:pPr marL="0" indent="0">
              <a:buNone/>
            </a:pPr>
            <a:r>
              <a:rPr lang="en-US" sz="2000"/>
              <a:t> break;  </a:t>
            </a:r>
            <a:endParaRPr lang="en-US" sz="2000"/>
          </a:p>
          <a:p>
            <a:pPr marL="0" indent="0">
              <a:buNone/>
            </a:pPr>
            <a:r>
              <a:rPr lang="en-US" sz="2000"/>
              <a:t>case value2:  </a:t>
            </a:r>
            <a:endParaRPr lang="en-US" sz="2000"/>
          </a:p>
          <a:p>
            <a:pPr marL="0" indent="0">
              <a:buNone/>
            </a:pPr>
            <a:r>
              <a:rPr lang="en-US" sz="2000"/>
              <a:t> code to be executed;  </a:t>
            </a:r>
            <a:endParaRPr lang="en-US" sz="2000"/>
          </a:p>
          <a:p>
            <a:pPr marL="0" indent="0">
              <a:buNone/>
            </a:pPr>
            <a:r>
              <a:rPr lang="en-US" sz="2000"/>
              <a:t> break;  </a:t>
            </a:r>
            <a:endParaRPr lang="en-US" sz="2000"/>
          </a:p>
          <a:p>
            <a:pPr marL="0" indent="0">
              <a:buNone/>
            </a:pPr>
            <a:r>
              <a:rPr lang="en-US" sz="2000"/>
              <a:t>......  </a:t>
            </a:r>
            <a:endParaRPr lang="en-US" sz="2000"/>
          </a:p>
          <a:p>
            <a:pPr marL="0" indent="0">
              <a:buNone/>
            </a:pPr>
            <a:r>
              <a:rPr lang="en-US" sz="2000"/>
              <a:t>default:   </a:t>
            </a:r>
            <a:endParaRPr lang="en-US" sz="2000"/>
          </a:p>
          <a:p>
            <a:pPr marL="0" indent="0">
              <a:buNone/>
            </a:pPr>
            <a:r>
              <a:rPr lang="en-US" sz="2000"/>
              <a:t> code to be executed if above values are not matched;  </a:t>
            </a:r>
            <a:endParaRPr lang="en-US" sz="2000"/>
          </a:p>
          <a:p>
            <a:pPr marL="0" indent="0">
              <a:buNone/>
            </a:pPr>
            <a:r>
              <a:rPr lang="en-US" sz="2000"/>
              <a:t>}  </a:t>
            </a: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Java Script Introduction</a:t>
            </a:r>
            <a:endParaRPr lang="en-US" sz="3600"/>
          </a:p>
        </p:txBody>
      </p:sp>
      <p:sp>
        <p:nvSpPr>
          <p:cNvPr id="4" name="Text Placeholder 3"/>
          <p:cNvSpPr>
            <a:spLocks noGrp="1"/>
          </p:cNvSpPr>
          <p:nvPr>
            <p:ph type="body" sz="quarter" idx="14"/>
          </p:nvPr>
        </p:nvSpPr>
        <p:spPr>
          <a:xfrm>
            <a:off x="408940" y="995045"/>
            <a:ext cx="11160125" cy="5314950"/>
          </a:xfrm>
        </p:spPr>
        <p:txBody>
          <a:bodyPr>
            <a:normAutofit fontScale="70000"/>
          </a:bodyPr>
          <a:p>
            <a:r>
              <a:rPr lang="en-US"/>
              <a:t>JavaScript is an object-based scripting language which is lightweight and cross-platform.</a:t>
            </a:r>
            <a:endParaRPr lang="en-US"/>
          </a:p>
          <a:p>
            <a:r>
              <a:rPr lang="en-US"/>
              <a:t>JavaScript is not a compiled language, but it is a translated language. </a:t>
            </a:r>
            <a:endParaRPr lang="en-US"/>
          </a:p>
          <a:p>
            <a:r>
              <a:rPr lang="en-US"/>
              <a:t>The JavaScript Translator (embedded in the browser) is responsible for translating the JavaScript code for the web browser.JavaScript (js) is a light-weight object-oriented programming language which is used by several websites for scripting the webpages. </a:t>
            </a:r>
            <a:endParaRPr lang="en-US"/>
          </a:p>
          <a:p>
            <a:r>
              <a:rPr lang="en-US"/>
              <a:t>It is an interpreted, full-fledged programming language that enables dynamic interactivity on websites when applied to an HTML document. </a:t>
            </a:r>
            <a:endParaRPr lang="en-US"/>
          </a:p>
          <a:p>
            <a:r>
              <a:rPr lang="en-US"/>
              <a:t>It was introduced in the year 1995 for adding programs to the webpages in the Netscape Navigator browser. </a:t>
            </a:r>
            <a:endParaRPr lang="en-US"/>
          </a:p>
          <a:p>
            <a:r>
              <a:rPr lang="en-US"/>
              <a:t>Since then, it has been adopted by all other graphical web browsers.</a:t>
            </a:r>
            <a:endParaRPr lang="en-US"/>
          </a:p>
          <a:p>
            <a:r>
              <a:rPr lang="en-US"/>
              <a:t> With JavaScript, users can build modern web applications to interact directly without reloading the page every time. </a:t>
            </a:r>
            <a:endParaRPr lang="en-US"/>
          </a:p>
          <a:p>
            <a:r>
              <a:rPr lang="en-US"/>
              <a:t>The traditional website uses js to provide several forms of interactivity and simplicity.</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t>Example</a:t>
            </a:r>
            <a:endParaRPr lang="en-US" sz="3200"/>
          </a:p>
        </p:txBody>
      </p:sp>
      <p:sp>
        <p:nvSpPr>
          <p:cNvPr id="4" name="Text Placeholder 3"/>
          <p:cNvSpPr>
            <a:spLocks noGrp="1"/>
          </p:cNvSpPr>
          <p:nvPr>
            <p:ph type="body" sz="quarter" idx="14"/>
          </p:nvPr>
        </p:nvSpPr>
        <p:spPr>
          <a:xfrm>
            <a:off x="408940" y="777875"/>
            <a:ext cx="11160125" cy="5532120"/>
          </a:xfrm>
        </p:spPr>
        <p:txBody>
          <a:bodyPr>
            <a:noAutofit/>
          </a:bodyPr>
          <a:p>
            <a:pPr marL="0" indent="0">
              <a:buNone/>
            </a:pPr>
            <a:r>
              <a:rPr lang="en-US" sz="1600"/>
              <a:t>&lt;script&gt;  </a:t>
            </a:r>
            <a:endParaRPr lang="en-US" sz="1600"/>
          </a:p>
          <a:p>
            <a:pPr marL="0" indent="0">
              <a:buNone/>
            </a:pPr>
            <a:r>
              <a:rPr lang="en-US" sz="1600"/>
              <a:t>var grade='B';  </a:t>
            </a:r>
            <a:endParaRPr lang="en-US" sz="1600"/>
          </a:p>
          <a:p>
            <a:pPr marL="0" indent="0">
              <a:buNone/>
            </a:pPr>
            <a:r>
              <a:rPr lang="en-US" sz="1600"/>
              <a:t>var result;  </a:t>
            </a:r>
            <a:endParaRPr lang="en-US" sz="1600"/>
          </a:p>
          <a:p>
            <a:pPr marL="0" indent="0">
              <a:buNone/>
            </a:pPr>
            <a:r>
              <a:rPr lang="en-US" sz="1600"/>
              <a:t>switch(grade){  </a:t>
            </a:r>
            <a:endParaRPr lang="en-US" sz="1600"/>
          </a:p>
          <a:p>
            <a:pPr marL="0" indent="0">
              <a:buNone/>
            </a:pPr>
            <a:r>
              <a:rPr lang="en-US" sz="1600"/>
              <a:t>case 'A':  </a:t>
            </a:r>
            <a:endParaRPr lang="en-US" sz="1600"/>
          </a:p>
          <a:p>
            <a:pPr marL="0" indent="0">
              <a:buNone/>
            </a:pPr>
            <a:r>
              <a:rPr lang="en-US" sz="1600"/>
              <a:t>result="A Grade";  </a:t>
            </a:r>
            <a:endParaRPr lang="en-US" sz="1600"/>
          </a:p>
          <a:p>
            <a:pPr marL="0" indent="0">
              <a:buNone/>
            </a:pPr>
            <a:r>
              <a:rPr lang="en-US" sz="1600"/>
              <a:t>break;  </a:t>
            </a:r>
            <a:endParaRPr lang="en-US" sz="1600"/>
          </a:p>
          <a:p>
            <a:pPr marL="0" indent="0">
              <a:buNone/>
            </a:pPr>
            <a:r>
              <a:rPr lang="en-US" sz="1600"/>
              <a:t>case 'B':  </a:t>
            </a:r>
            <a:endParaRPr lang="en-US" sz="1600"/>
          </a:p>
          <a:p>
            <a:pPr marL="0" indent="0">
              <a:buNone/>
            </a:pPr>
            <a:r>
              <a:rPr lang="en-US" sz="1600"/>
              <a:t>result="B Grade";  </a:t>
            </a:r>
            <a:endParaRPr lang="en-US" sz="1600"/>
          </a:p>
          <a:p>
            <a:pPr marL="0" indent="0">
              <a:buNone/>
            </a:pPr>
            <a:r>
              <a:rPr lang="en-US" sz="1600"/>
              <a:t>break;  </a:t>
            </a:r>
            <a:endParaRPr lang="en-US" sz="1600"/>
          </a:p>
          <a:p>
            <a:pPr marL="0" indent="0">
              <a:buNone/>
            </a:pPr>
            <a:r>
              <a:rPr lang="en-US" sz="1600"/>
              <a:t>case 'C':  </a:t>
            </a:r>
            <a:endParaRPr lang="en-US" sz="1600"/>
          </a:p>
          <a:p>
            <a:pPr marL="0" indent="0">
              <a:buNone/>
            </a:pPr>
            <a:r>
              <a:rPr lang="en-US" sz="1600"/>
              <a:t>result="C Grade";  </a:t>
            </a:r>
            <a:endParaRPr lang="en-US" sz="1600"/>
          </a:p>
          <a:p>
            <a:pPr marL="0" indent="0">
              <a:buNone/>
            </a:pPr>
            <a:r>
              <a:rPr lang="en-US" sz="1600"/>
              <a:t>break;  </a:t>
            </a:r>
            <a:endParaRPr lang="en-US" sz="1600"/>
          </a:p>
          <a:p>
            <a:pPr marL="0" indent="0">
              <a:buNone/>
            </a:pPr>
            <a:r>
              <a:rPr lang="en-US" sz="1600"/>
              <a:t>default:  </a:t>
            </a:r>
            <a:endParaRPr lang="en-US" sz="1600"/>
          </a:p>
          <a:p>
            <a:pPr marL="0" indent="0">
              <a:buNone/>
            </a:pPr>
            <a:r>
              <a:rPr lang="en-US" sz="1600"/>
              <a:t>result="No Grade";  </a:t>
            </a:r>
            <a:endParaRPr lang="en-US" sz="1600"/>
          </a:p>
          <a:p>
            <a:pPr marL="0" indent="0">
              <a:buNone/>
            </a:pPr>
            <a:r>
              <a:rPr lang="en-US" sz="1600"/>
              <a:t>}  </a:t>
            </a:r>
            <a:endParaRPr lang="en-US" sz="1600"/>
          </a:p>
          <a:p>
            <a:pPr marL="0" indent="0">
              <a:buNone/>
            </a:pPr>
            <a:r>
              <a:rPr lang="en-US" sz="1600"/>
              <a:t>document.write(result);  </a:t>
            </a:r>
            <a:endParaRPr lang="en-US" sz="1600"/>
          </a:p>
          <a:p>
            <a:pPr marL="0" indent="0">
              <a:buNone/>
            </a:pPr>
            <a:r>
              <a:rPr lang="en-US" sz="1600"/>
              <a:t>&lt;/script&gt;  </a:t>
            </a:r>
            <a:endParaRPr lang="en-US" sz="1600"/>
          </a:p>
          <a:p>
            <a:pPr marL="0" indent="0">
              <a:buNone/>
            </a:pPr>
            <a:r>
              <a:rPr lang="en-US" sz="1600" b="1"/>
              <a:t>Output of the above example: </a:t>
            </a:r>
            <a:r>
              <a:rPr lang="en-US" sz="1600"/>
              <a:t>B Grade</a:t>
            </a:r>
            <a:endParaRPr lang="en-US" sz="16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t>Java Loops</a:t>
            </a:r>
            <a:endParaRPr lang="en-US" sz="3200"/>
          </a:p>
        </p:txBody>
      </p:sp>
      <p:sp>
        <p:nvSpPr>
          <p:cNvPr id="4" name="Text Placeholder 3"/>
          <p:cNvSpPr>
            <a:spLocks noGrp="1"/>
          </p:cNvSpPr>
          <p:nvPr>
            <p:ph type="body" sz="quarter" idx="14"/>
          </p:nvPr>
        </p:nvSpPr>
        <p:spPr>
          <a:xfrm>
            <a:off x="408940" y="887095"/>
            <a:ext cx="11160125" cy="5422900"/>
          </a:xfrm>
        </p:spPr>
        <p:txBody>
          <a:bodyPr>
            <a:noAutofit/>
          </a:bodyPr>
          <a:p>
            <a:r>
              <a:rPr lang="en-US" sz="1600"/>
              <a:t>The JavaScript loops are used to iterate the piece of code using for, while, do while or for-in loops. It makes the code compact. It is mostly used in array.There are four types of loops in JavaScript.</a:t>
            </a:r>
            <a:endParaRPr lang="en-US" sz="1600"/>
          </a:p>
          <a:p>
            <a:r>
              <a:rPr lang="en-US" sz="1600"/>
              <a:t>for loop</a:t>
            </a:r>
            <a:endParaRPr lang="en-US" sz="1600"/>
          </a:p>
          <a:p>
            <a:r>
              <a:rPr lang="en-US" sz="1600"/>
              <a:t>while loop</a:t>
            </a:r>
            <a:endParaRPr lang="en-US" sz="1600"/>
          </a:p>
          <a:p>
            <a:r>
              <a:rPr lang="en-US" sz="1600"/>
              <a:t>do-while loop</a:t>
            </a:r>
            <a:endParaRPr lang="en-US" sz="1600"/>
          </a:p>
          <a:p>
            <a:r>
              <a:rPr lang="en-US" sz="1600"/>
              <a:t>for-in loop</a:t>
            </a:r>
            <a:endParaRPr lang="en-US" sz="1600"/>
          </a:p>
          <a:p>
            <a:pPr marL="0" indent="0">
              <a:buNone/>
            </a:pPr>
            <a:r>
              <a:rPr lang="en-US" sz="1600" b="1"/>
              <a:t>1) JavaScript For loop</a:t>
            </a:r>
            <a:endParaRPr lang="en-US" sz="1600" b="1"/>
          </a:p>
          <a:p>
            <a:r>
              <a:rPr lang="en-US" sz="1600"/>
              <a:t>The JavaScript for loop iterates the elements for the fixed number of times. It should be used if number of iteration is known. The syntax of for loop is given below.</a:t>
            </a:r>
            <a:endParaRPr lang="en-US" sz="1600"/>
          </a:p>
          <a:p>
            <a:pPr marL="0" indent="0">
              <a:buNone/>
            </a:pPr>
            <a:r>
              <a:rPr lang="en-US" sz="1600"/>
              <a:t>for (initialization; condition; increment)  </a:t>
            </a:r>
            <a:endParaRPr lang="en-US" sz="1600"/>
          </a:p>
          <a:p>
            <a:pPr marL="0" indent="0">
              <a:buNone/>
            </a:pPr>
            <a:r>
              <a:rPr lang="en-US" sz="1600"/>
              <a:t>{  </a:t>
            </a:r>
            <a:endParaRPr lang="en-US" sz="1600"/>
          </a:p>
          <a:p>
            <a:pPr marL="0" indent="0">
              <a:buNone/>
            </a:pPr>
            <a:r>
              <a:rPr lang="en-US" sz="1600"/>
              <a:t> code to be executed  </a:t>
            </a:r>
            <a:endParaRPr lang="en-US" sz="1600"/>
          </a:p>
          <a:p>
            <a:pPr marL="0" indent="0">
              <a:buNone/>
            </a:pPr>
            <a:r>
              <a:rPr lang="en-US" sz="1600"/>
              <a:t>}  </a:t>
            </a:r>
            <a:endParaRPr lang="en-US" sz="1600"/>
          </a:p>
          <a:p>
            <a:pPr marL="0" indent="0">
              <a:buNone/>
            </a:pPr>
            <a:r>
              <a:rPr lang="en-US" sz="1600"/>
              <a:t>Eg: &lt;script&gt;  </a:t>
            </a:r>
            <a:endParaRPr lang="en-US" sz="1600"/>
          </a:p>
          <a:p>
            <a:pPr marL="0" indent="0">
              <a:buNone/>
            </a:pPr>
            <a:r>
              <a:rPr lang="en-US" sz="1600"/>
              <a:t>for (i=1; i&lt;=5; i++)  </a:t>
            </a:r>
            <a:endParaRPr lang="en-US" sz="1600"/>
          </a:p>
          <a:p>
            <a:pPr marL="0" indent="0">
              <a:buNone/>
            </a:pPr>
            <a:r>
              <a:rPr lang="en-US" sz="1600"/>
              <a:t>{  </a:t>
            </a:r>
            <a:endParaRPr lang="en-US" sz="1600"/>
          </a:p>
          <a:p>
            <a:pPr marL="0" indent="0">
              <a:buNone/>
            </a:pPr>
            <a:r>
              <a:rPr lang="en-US" sz="1600"/>
              <a:t>document.write(i + "&lt;br/&gt;")  </a:t>
            </a:r>
            <a:endParaRPr lang="en-US" sz="1600"/>
          </a:p>
          <a:p>
            <a:pPr marL="0" indent="0">
              <a:buNone/>
            </a:pPr>
            <a:r>
              <a:rPr lang="en-US" sz="1600"/>
              <a:t>}  </a:t>
            </a:r>
            <a:endParaRPr lang="en-US" sz="1600"/>
          </a:p>
          <a:p>
            <a:pPr marL="0" indent="0">
              <a:buNone/>
            </a:pPr>
            <a:r>
              <a:rPr lang="en-US" sz="1600"/>
              <a:t>&lt;/script&gt;  </a:t>
            </a:r>
            <a:endParaRPr lang="en-US" sz="1600"/>
          </a:p>
        </p:txBody>
      </p:sp>
      <p:sp>
        <p:nvSpPr>
          <p:cNvPr id="5" name="Text Box 4"/>
          <p:cNvSpPr txBox="1"/>
          <p:nvPr/>
        </p:nvSpPr>
        <p:spPr>
          <a:xfrm>
            <a:off x="5340350" y="4361815"/>
            <a:ext cx="2465070" cy="1831340"/>
          </a:xfrm>
          <a:prstGeom prst="rect">
            <a:avLst/>
          </a:prstGeom>
          <a:noFill/>
        </p:spPr>
        <p:txBody>
          <a:bodyPr wrap="square" rtlCol="0">
            <a:spAutoFit/>
          </a:bodyPr>
          <a:p>
            <a:r>
              <a:rPr lang="en-US"/>
              <a:t>Output:</a:t>
            </a:r>
            <a:endParaRPr lang="en-US"/>
          </a:p>
          <a:p>
            <a:r>
              <a:rPr lang="en-US"/>
              <a:t>1</a:t>
            </a:r>
            <a:endParaRPr lang="en-US"/>
          </a:p>
          <a:p>
            <a:r>
              <a:rPr lang="en-US"/>
              <a:t>2</a:t>
            </a:r>
            <a:endParaRPr lang="en-US"/>
          </a:p>
          <a:p>
            <a:r>
              <a:rPr lang="en-US"/>
              <a:t>3</a:t>
            </a:r>
            <a:endParaRPr lang="en-US"/>
          </a:p>
          <a:p>
            <a:r>
              <a:rPr lang="en-US"/>
              <a:t>4</a:t>
            </a:r>
            <a:endParaRPr lang="en-US"/>
          </a:p>
          <a:p>
            <a:r>
              <a:rPr lang="en-US"/>
              <a:t>5</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t>JavaScript while loop</a:t>
            </a:r>
            <a:endParaRPr lang="en-US" sz="3200"/>
          </a:p>
        </p:txBody>
      </p:sp>
      <p:sp>
        <p:nvSpPr>
          <p:cNvPr id="4" name="Text Placeholder 3"/>
          <p:cNvSpPr>
            <a:spLocks noGrp="1"/>
          </p:cNvSpPr>
          <p:nvPr>
            <p:ph type="body" sz="quarter" idx="14"/>
          </p:nvPr>
        </p:nvSpPr>
        <p:spPr>
          <a:xfrm>
            <a:off x="408940" y="887095"/>
            <a:ext cx="11160125" cy="5422900"/>
          </a:xfrm>
        </p:spPr>
        <p:txBody>
          <a:bodyPr>
            <a:noAutofit/>
          </a:bodyPr>
          <a:p>
            <a:r>
              <a:rPr lang="en-US" sz="1800"/>
              <a:t>The JavaScript while loop iterates the elements for the infinite number of times. It should be used if number of iteration is not known. The syntax of while loop is given below.</a:t>
            </a:r>
            <a:endParaRPr lang="en-US" sz="1800"/>
          </a:p>
          <a:p>
            <a:pPr marL="0" indent="0">
              <a:buNone/>
            </a:pPr>
            <a:r>
              <a:rPr lang="en-US" sz="2000"/>
              <a:t>while (condition)  </a:t>
            </a:r>
            <a:endParaRPr lang="en-US" sz="2000"/>
          </a:p>
          <a:p>
            <a:pPr marL="0" indent="0">
              <a:buNone/>
            </a:pPr>
            <a:r>
              <a:rPr lang="en-US" sz="2000"/>
              <a:t>{  </a:t>
            </a:r>
            <a:endParaRPr lang="en-US" sz="2000"/>
          </a:p>
          <a:p>
            <a:pPr marL="0" indent="0">
              <a:buNone/>
            </a:pPr>
            <a:r>
              <a:rPr lang="en-US" sz="2000"/>
              <a:t>    code to be executed  </a:t>
            </a:r>
            <a:endParaRPr lang="en-US" sz="2000"/>
          </a:p>
          <a:p>
            <a:pPr marL="0" indent="0">
              <a:buNone/>
            </a:pPr>
            <a:r>
              <a:rPr lang="en-US" sz="2000"/>
              <a:t>}  </a:t>
            </a:r>
            <a:endParaRPr lang="en-US" sz="2000"/>
          </a:p>
          <a:p>
            <a:r>
              <a:rPr lang="en-US" sz="2000"/>
              <a:t>Let’s see the simple example of while loop in javascript</a:t>
            </a:r>
            <a:endParaRPr lang="en-US" sz="2000"/>
          </a:p>
          <a:p>
            <a:pPr marL="0" indent="0">
              <a:buNone/>
            </a:pPr>
            <a:r>
              <a:rPr lang="en-US" sz="2000"/>
              <a:t>&lt;script&gt;  </a:t>
            </a:r>
            <a:endParaRPr lang="en-US" sz="2000"/>
          </a:p>
          <a:p>
            <a:pPr marL="0" indent="0">
              <a:buNone/>
            </a:pPr>
            <a:r>
              <a:rPr lang="en-US" sz="2000"/>
              <a:t>var i=11;  </a:t>
            </a:r>
            <a:endParaRPr lang="en-US" sz="2000"/>
          </a:p>
          <a:p>
            <a:pPr marL="0" indent="0">
              <a:buNone/>
            </a:pPr>
            <a:r>
              <a:rPr lang="en-US" sz="2000"/>
              <a:t>while (i&lt;=15)  </a:t>
            </a:r>
            <a:endParaRPr lang="en-US" sz="2000"/>
          </a:p>
          <a:p>
            <a:pPr marL="0" indent="0">
              <a:buNone/>
            </a:pPr>
            <a:r>
              <a:rPr lang="en-US" sz="2000"/>
              <a:t>{  </a:t>
            </a:r>
            <a:endParaRPr lang="en-US" sz="2000"/>
          </a:p>
          <a:p>
            <a:pPr marL="0" indent="0">
              <a:buNone/>
            </a:pPr>
            <a:r>
              <a:rPr lang="en-US" sz="2000"/>
              <a:t>document.write(i + "&lt;br/&gt;");  </a:t>
            </a:r>
            <a:endParaRPr lang="en-US" sz="2000"/>
          </a:p>
          <a:p>
            <a:pPr marL="0" indent="0">
              <a:buNone/>
            </a:pPr>
            <a:r>
              <a:rPr lang="en-US" sz="2000"/>
              <a:t>i++;  </a:t>
            </a:r>
            <a:endParaRPr lang="en-US" sz="2000"/>
          </a:p>
          <a:p>
            <a:pPr marL="0" indent="0">
              <a:buNone/>
            </a:pPr>
            <a:r>
              <a:rPr lang="en-US" sz="2000"/>
              <a:t>}  </a:t>
            </a:r>
            <a:endParaRPr lang="en-US" sz="2000"/>
          </a:p>
          <a:p>
            <a:pPr marL="0" indent="0">
              <a:buNone/>
            </a:pPr>
            <a:r>
              <a:rPr lang="en-US" sz="2000"/>
              <a:t>&lt;/script&gt;  </a:t>
            </a:r>
            <a:endParaRPr lang="en-US" sz="2000"/>
          </a:p>
        </p:txBody>
      </p:sp>
      <p:sp>
        <p:nvSpPr>
          <p:cNvPr id="5" name="Text Box 4"/>
          <p:cNvSpPr txBox="1"/>
          <p:nvPr/>
        </p:nvSpPr>
        <p:spPr>
          <a:xfrm>
            <a:off x="7303770" y="4094480"/>
            <a:ext cx="1804670" cy="1831340"/>
          </a:xfrm>
          <a:prstGeom prst="rect">
            <a:avLst/>
          </a:prstGeom>
          <a:noFill/>
        </p:spPr>
        <p:txBody>
          <a:bodyPr wrap="square" rtlCol="0">
            <a:spAutoFit/>
          </a:bodyPr>
          <a:p>
            <a:pPr algn="l"/>
            <a:r>
              <a:rPr lang="en-US"/>
              <a:t>Output:</a:t>
            </a:r>
            <a:endParaRPr lang="en-US"/>
          </a:p>
          <a:p>
            <a:pPr algn="l"/>
            <a:r>
              <a:rPr lang="en-US"/>
              <a:t>11</a:t>
            </a:r>
            <a:endParaRPr lang="en-US"/>
          </a:p>
          <a:p>
            <a:pPr algn="l"/>
            <a:r>
              <a:rPr lang="en-US"/>
              <a:t>12</a:t>
            </a:r>
            <a:endParaRPr lang="en-US"/>
          </a:p>
          <a:p>
            <a:pPr algn="l"/>
            <a:r>
              <a:rPr lang="en-US"/>
              <a:t>13</a:t>
            </a:r>
            <a:endParaRPr lang="en-US"/>
          </a:p>
          <a:p>
            <a:pPr algn="l"/>
            <a:r>
              <a:rPr lang="en-US"/>
              <a:t>14</a:t>
            </a:r>
            <a:endParaRPr lang="en-US"/>
          </a:p>
          <a:p>
            <a:pPr algn="l"/>
            <a:r>
              <a:rPr lang="en-US"/>
              <a:t>15</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t>JavaScript do while loop</a:t>
            </a:r>
            <a:endParaRPr lang="en-US" sz="3200"/>
          </a:p>
        </p:txBody>
      </p:sp>
      <p:sp>
        <p:nvSpPr>
          <p:cNvPr id="4" name="Text Placeholder 3"/>
          <p:cNvSpPr>
            <a:spLocks noGrp="1"/>
          </p:cNvSpPr>
          <p:nvPr>
            <p:ph type="body" sz="quarter" idx="14"/>
          </p:nvPr>
        </p:nvSpPr>
        <p:spPr>
          <a:xfrm>
            <a:off x="408940" y="887095"/>
            <a:ext cx="11160125" cy="5422900"/>
          </a:xfrm>
        </p:spPr>
        <p:txBody>
          <a:bodyPr/>
          <a:p>
            <a:r>
              <a:rPr lang="en-US" sz="2000"/>
              <a:t>The JavaScript do while loop iterates the elements for the infinite number of times like while loop. But, code is executed at least once whether condition is true or false. The syntax of do while loop is given below.</a:t>
            </a:r>
            <a:endParaRPr lang="en-US" sz="2000"/>
          </a:p>
          <a:p>
            <a:pPr marL="0" indent="0">
              <a:buNone/>
            </a:pPr>
            <a:r>
              <a:rPr lang="en-US" sz="2000"/>
              <a:t>do{  </a:t>
            </a:r>
            <a:endParaRPr lang="en-US" sz="2000"/>
          </a:p>
          <a:p>
            <a:pPr marL="0" indent="0">
              <a:buNone/>
            </a:pPr>
            <a:r>
              <a:rPr lang="en-US" sz="2000"/>
              <a:t>   code to be executed  </a:t>
            </a:r>
            <a:endParaRPr lang="en-US" sz="2000"/>
          </a:p>
          <a:p>
            <a:pPr marL="0" indent="0">
              <a:buNone/>
            </a:pPr>
            <a:r>
              <a:rPr lang="en-US" sz="2000"/>
              <a:t>}while (condition);  </a:t>
            </a:r>
            <a:endParaRPr lang="en-US" sz="2000"/>
          </a:p>
          <a:p>
            <a:r>
              <a:rPr lang="en-US" sz="2000"/>
              <a:t>Let’s see the simple example of do while loop in javascript.</a:t>
            </a:r>
            <a:endParaRPr lang="en-US" sz="2000"/>
          </a:p>
          <a:p>
            <a:pPr marL="0" indent="0">
              <a:buNone/>
            </a:pPr>
            <a:r>
              <a:rPr lang="en-US" sz="2000"/>
              <a:t>&lt;script&gt;  </a:t>
            </a:r>
            <a:endParaRPr lang="en-US" sz="2000"/>
          </a:p>
          <a:p>
            <a:pPr marL="0" indent="0">
              <a:buNone/>
            </a:pPr>
            <a:r>
              <a:rPr lang="en-US" sz="2000"/>
              <a:t>var i=21;  </a:t>
            </a:r>
            <a:endParaRPr lang="en-US" sz="2000"/>
          </a:p>
          <a:p>
            <a:pPr marL="0" indent="0">
              <a:buNone/>
            </a:pPr>
            <a:r>
              <a:rPr lang="en-US" sz="2000"/>
              <a:t>do{  </a:t>
            </a:r>
            <a:endParaRPr lang="en-US" sz="2000"/>
          </a:p>
          <a:p>
            <a:pPr marL="0" indent="0">
              <a:buNone/>
            </a:pPr>
            <a:r>
              <a:rPr lang="en-US" sz="2000"/>
              <a:t>document.write(i + "&lt;br/&gt;");  </a:t>
            </a:r>
            <a:endParaRPr lang="en-US" sz="2000"/>
          </a:p>
          <a:p>
            <a:pPr marL="0" indent="0">
              <a:buNone/>
            </a:pPr>
            <a:r>
              <a:rPr lang="en-US" sz="2000"/>
              <a:t>i++;  </a:t>
            </a:r>
            <a:endParaRPr lang="en-US" sz="2000"/>
          </a:p>
          <a:p>
            <a:pPr marL="0" indent="0">
              <a:buNone/>
            </a:pPr>
            <a:r>
              <a:rPr lang="en-US" sz="2000"/>
              <a:t>}while (i&lt;=25);  </a:t>
            </a:r>
            <a:endParaRPr lang="en-US" sz="2000"/>
          </a:p>
          <a:p>
            <a:pPr marL="0" indent="0">
              <a:buNone/>
            </a:pPr>
            <a:r>
              <a:rPr lang="en-US" sz="2000"/>
              <a:t>&lt;/script&gt;  </a:t>
            </a:r>
            <a:endParaRPr lang="en-US" sz="2000"/>
          </a:p>
        </p:txBody>
      </p:sp>
      <p:sp>
        <p:nvSpPr>
          <p:cNvPr id="5" name="Text Box 4"/>
          <p:cNvSpPr txBox="1"/>
          <p:nvPr/>
        </p:nvSpPr>
        <p:spPr>
          <a:xfrm>
            <a:off x="6974205" y="4017645"/>
            <a:ext cx="1283335" cy="1831340"/>
          </a:xfrm>
          <a:prstGeom prst="rect">
            <a:avLst/>
          </a:prstGeom>
          <a:noFill/>
        </p:spPr>
        <p:txBody>
          <a:bodyPr wrap="square" rtlCol="0">
            <a:spAutoFit/>
          </a:bodyPr>
          <a:p>
            <a:r>
              <a:rPr lang="en-US"/>
              <a:t>Output:</a:t>
            </a:r>
            <a:endParaRPr lang="en-US"/>
          </a:p>
          <a:p>
            <a:r>
              <a:rPr lang="en-US"/>
              <a:t>21</a:t>
            </a:r>
            <a:endParaRPr lang="en-US"/>
          </a:p>
          <a:p>
            <a:r>
              <a:rPr lang="en-US"/>
              <a:t>22</a:t>
            </a:r>
            <a:endParaRPr lang="en-US"/>
          </a:p>
          <a:p>
            <a:r>
              <a:rPr lang="en-US"/>
              <a:t>23</a:t>
            </a:r>
            <a:endParaRPr lang="en-US"/>
          </a:p>
          <a:p>
            <a:r>
              <a:rPr lang="en-US"/>
              <a:t>24</a:t>
            </a:r>
            <a:endParaRPr lang="en-US"/>
          </a:p>
          <a:p>
            <a:r>
              <a:rPr lang="en-US"/>
              <a:t>25</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t>JavaScript Functions</a:t>
            </a:r>
            <a:endParaRPr lang="en-US" sz="3200"/>
          </a:p>
        </p:txBody>
      </p:sp>
      <p:sp>
        <p:nvSpPr>
          <p:cNvPr id="4" name="Text Placeholder 3"/>
          <p:cNvSpPr>
            <a:spLocks noGrp="1"/>
          </p:cNvSpPr>
          <p:nvPr>
            <p:ph type="body" sz="quarter" idx="14"/>
          </p:nvPr>
        </p:nvSpPr>
        <p:spPr>
          <a:xfrm>
            <a:off x="408940" y="887095"/>
            <a:ext cx="11160125" cy="5422900"/>
          </a:xfrm>
        </p:spPr>
        <p:txBody>
          <a:bodyPr>
            <a:normAutofit fontScale="70000"/>
          </a:bodyPr>
          <a:p>
            <a:r>
              <a:rPr lang="en-US"/>
              <a:t>J</a:t>
            </a:r>
            <a:r>
              <a:rPr lang="en-US" sz="2400"/>
              <a:t>avaScript functions are used to perform operations. We can call JavaScript function many times to reuse the code.</a:t>
            </a:r>
            <a:endParaRPr lang="en-US" sz="2400"/>
          </a:p>
          <a:p>
            <a:pPr marL="0" indent="0">
              <a:buNone/>
            </a:pPr>
            <a:r>
              <a:rPr lang="en-US" sz="2400"/>
              <a:t>Advantage of JavaScript function</a:t>
            </a:r>
            <a:endParaRPr lang="en-US" sz="2400"/>
          </a:p>
          <a:p>
            <a:r>
              <a:rPr lang="en-US" sz="2400"/>
              <a:t>There are mainly two advantages of JavaScript functions.</a:t>
            </a:r>
            <a:endParaRPr lang="en-US" sz="2400"/>
          </a:p>
          <a:p>
            <a:r>
              <a:rPr lang="en-US" sz="2400"/>
              <a:t>Code reusability: We can call a function several times so it save coding.</a:t>
            </a:r>
            <a:endParaRPr lang="en-US" sz="2400"/>
          </a:p>
          <a:p>
            <a:r>
              <a:rPr lang="en-US" sz="2400"/>
              <a:t>Less coding: It makes our program compact. We don’t need to write many lines of code each time to perform a common task.</a:t>
            </a:r>
            <a:endParaRPr lang="en-US" sz="2400"/>
          </a:p>
          <a:p>
            <a:r>
              <a:rPr lang="en-US" sz="2400" b="1"/>
              <a:t>JavaScript Function Syntax</a:t>
            </a:r>
            <a:endParaRPr lang="en-US" sz="2400" b="1"/>
          </a:p>
          <a:p>
            <a:r>
              <a:rPr lang="en-US" sz="2400"/>
              <a:t>function functionName([arg1, arg2, ...argN]){  </a:t>
            </a:r>
            <a:endParaRPr lang="en-US" sz="2400"/>
          </a:p>
          <a:p>
            <a:r>
              <a:rPr lang="en-US" sz="2400"/>
              <a:t> //code to be executed  }  </a:t>
            </a:r>
            <a:endParaRPr lang="en-US" sz="2400"/>
          </a:p>
          <a:p>
            <a:r>
              <a:rPr lang="en-US" sz="2400"/>
              <a:t>JavaScript Functions can have 0 or more arguments.</a:t>
            </a:r>
            <a:endParaRPr lang="en-US" sz="2400"/>
          </a:p>
          <a:p>
            <a:r>
              <a:rPr lang="en-US" sz="2400"/>
              <a:t>JavaScript Function Example</a:t>
            </a:r>
            <a:endParaRPr lang="en-US" sz="2400"/>
          </a:p>
          <a:p>
            <a:r>
              <a:rPr lang="en-US" sz="2400"/>
              <a:t>Let’s see the simple example of function in JavaScript that does not has arguments.</a:t>
            </a:r>
            <a:endParaRPr lang="en-US" sz="2400"/>
          </a:p>
          <a:p>
            <a:pPr marL="0" indent="0">
              <a:buNone/>
            </a:pPr>
            <a:r>
              <a:rPr lang="en-US" sz="2400"/>
              <a:t>&lt;script&gt;  </a:t>
            </a:r>
            <a:endParaRPr lang="en-US" sz="2400"/>
          </a:p>
          <a:p>
            <a:pPr marL="0" indent="0">
              <a:buNone/>
            </a:pPr>
            <a:r>
              <a:rPr lang="en-US" sz="2400"/>
              <a:t>function msg(){  </a:t>
            </a:r>
            <a:endParaRPr lang="en-US" sz="2400"/>
          </a:p>
          <a:p>
            <a:pPr marL="0" indent="0">
              <a:buNone/>
            </a:pPr>
            <a:r>
              <a:rPr lang="en-US" sz="2400"/>
              <a:t>alert("hello! this is message");  }  </a:t>
            </a:r>
            <a:endParaRPr lang="en-US" sz="2400"/>
          </a:p>
          <a:p>
            <a:pPr marL="0" indent="0">
              <a:buNone/>
            </a:pPr>
            <a:r>
              <a:rPr lang="en-US" sz="2400"/>
              <a:t>&lt;/script&gt;  </a:t>
            </a:r>
            <a:endParaRPr lang="en-US" sz="2400"/>
          </a:p>
          <a:p>
            <a:pPr marL="0" indent="0">
              <a:buNone/>
            </a:pPr>
            <a:r>
              <a:rPr lang="en-US" sz="2400"/>
              <a:t>&lt;input type="button" onclick="msg()" value="call function"/&gt;  </a:t>
            </a:r>
            <a:endParaRPr lang="en-US" sz="2400"/>
          </a:p>
        </p:txBody>
      </p:sp>
      <p:pic>
        <p:nvPicPr>
          <p:cNvPr id="7" name="Picture 6"/>
          <p:cNvPicPr>
            <a:picLocks noChangeAspect="1"/>
          </p:cNvPicPr>
          <p:nvPr/>
        </p:nvPicPr>
        <p:blipFill>
          <a:blip r:embed="rId1"/>
          <a:stretch>
            <a:fillRect/>
          </a:stretch>
        </p:blipFill>
        <p:spPr>
          <a:xfrm>
            <a:off x="6451600" y="4713605"/>
            <a:ext cx="4489450" cy="170815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t>JavaScript Function Arguments</a:t>
            </a:r>
            <a:endParaRPr lang="en-US" sz="3200"/>
          </a:p>
        </p:txBody>
      </p:sp>
      <p:sp>
        <p:nvSpPr>
          <p:cNvPr id="4" name="Text Placeholder 3"/>
          <p:cNvSpPr>
            <a:spLocks noGrp="1"/>
          </p:cNvSpPr>
          <p:nvPr>
            <p:ph type="body" sz="quarter" idx="14"/>
          </p:nvPr>
        </p:nvSpPr>
        <p:spPr/>
        <p:txBody>
          <a:bodyPr>
            <a:normAutofit fontScale="90000" lnSpcReduction="10000"/>
          </a:bodyPr>
          <a:p>
            <a:r>
              <a:rPr lang="en-US"/>
              <a:t>We can call function by passing arguments. Let’s see the example of function that has one argument.</a:t>
            </a:r>
            <a:endParaRPr lang="en-US"/>
          </a:p>
          <a:p>
            <a:pPr marL="0" indent="0">
              <a:buNone/>
            </a:pPr>
            <a:r>
              <a:rPr lang="en-US"/>
              <a:t>&lt;script&gt;  </a:t>
            </a:r>
            <a:endParaRPr lang="en-US"/>
          </a:p>
          <a:p>
            <a:pPr marL="0" indent="0">
              <a:buNone/>
            </a:pPr>
            <a:r>
              <a:rPr lang="en-US"/>
              <a:t>function getcube(number){  </a:t>
            </a:r>
            <a:endParaRPr lang="en-US"/>
          </a:p>
          <a:p>
            <a:pPr marL="0" indent="0">
              <a:buNone/>
            </a:pPr>
            <a:r>
              <a:rPr lang="en-US"/>
              <a:t>alert(number*number*number);  </a:t>
            </a:r>
            <a:endParaRPr lang="en-US"/>
          </a:p>
          <a:p>
            <a:pPr marL="0" indent="0">
              <a:buNone/>
            </a:pPr>
            <a:r>
              <a:rPr lang="en-US"/>
              <a:t>}  </a:t>
            </a:r>
            <a:endParaRPr lang="en-US"/>
          </a:p>
          <a:p>
            <a:pPr marL="0" indent="0">
              <a:buNone/>
            </a:pPr>
            <a:r>
              <a:rPr lang="en-US"/>
              <a:t>&lt;/script&gt;  </a:t>
            </a:r>
            <a:endParaRPr lang="en-US"/>
          </a:p>
          <a:p>
            <a:pPr marL="0" indent="0">
              <a:buNone/>
            </a:pPr>
            <a:r>
              <a:rPr lang="en-US"/>
              <a:t>&lt;form&gt;  </a:t>
            </a:r>
            <a:endParaRPr lang="en-US"/>
          </a:p>
          <a:p>
            <a:pPr marL="0" indent="0">
              <a:buNone/>
            </a:pPr>
            <a:r>
              <a:rPr lang="en-US"/>
              <a:t>&lt;input type="button" value="click" onclick="getcube(4)"/&gt;  </a:t>
            </a:r>
            <a:endParaRPr lang="en-US"/>
          </a:p>
          <a:p>
            <a:pPr marL="0" indent="0">
              <a:buNone/>
            </a:pPr>
            <a:r>
              <a:rPr lang="en-US"/>
              <a:t>&lt;/form&gt;</a:t>
            </a:r>
            <a:endParaRPr lang="en-US"/>
          </a:p>
        </p:txBody>
      </p:sp>
      <p:pic>
        <p:nvPicPr>
          <p:cNvPr id="6" name="Picture 5"/>
          <p:cNvPicPr>
            <a:picLocks noChangeAspect="1"/>
          </p:cNvPicPr>
          <p:nvPr/>
        </p:nvPicPr>
        <p:blipFill>
          <a:blip r:embed="rId1"/>
          <a:stretch>
            <a:fillRect/>
          </a:stretch>
        </p:blipFill>
        <p:spPr>
          <a:xfrm>
            <a:off x="6461125" y="3105785"/>
            <a:ext cx="4375150" cy="156845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t>Function with Return Value</a:t>
            </a:r>
            <a:endParaRPr lang="en-US" sz="3200"/>
          </a:p>
        </p:txBody>
      </p:sp>
      <p:sp>
        <p:nvSpPr>
          <p:cNvPr id="4" name="Text Placeholder 3"/>
          <p:cNvSpPr>
            <a:spLocks noGrp="1"/>
          </p:cNvSpPr>
          <p:nvPr>
            <p:ph type="body" sz="quarter" idx="14"/>
          </p:nvPr>
        </p:nvSpPr>
        <p:spPr>
          <a:xfrm>
            <a:off x="408940" y="1021080"/>
            <a:ext cx="11160125" cy="5288915"/>
          </a:xfrm>
        </p:spPr>
        <p:txBody>
          <a:bodyPr>
            <a:normAutofit fontScale="70000"/>
          </a:bodyPr>
          <a:p>
            <a:r>
              <a:rPr lang="en-US"/>
              <a:t>We can call function that returns a value and use it in our program. Let’s see the example of function that returns value.</a:t>
            </a:r>
            <a:endParaRPr lang="en-US"/>
          </a:p>
          <a:p>
            <a:pPr marL="0" indent="0">
              <a:buNone/>
            </a:pPr>
            <a:r>
              <a:rPr lang="en-US"/>
              <a:t>&lt;script&gt;  </a:t>
            </a:r>
            <a:endParaRPr lang="en-US"/>
          </a:p>
          <a:p>
            <a:pPr marL="0" indent="0">
              <a:buNone/>
            </a:pPr>
            <a:r>
              <a:rPr lang="en-US"/>
              <a:t>function getInfo(){  </a:t>
            </a:r>
            <a:endParaRPr lang="en-US"/>
          </a:p>
          <a:p>
            <a:pPr marL="0" indent="0">
              <a:buNone/>
            </a:pPr>
            <a:r>
              <a:rPr lang="en-US"/>
              <a:t>return "hello javatpoint! How r u?";  </a:t>
            </a:r>
            <a:endParaRPr lang="en-US"/>
          </a:p>
          <a:p>
            <a:pPr marL="0" indent="0">
              <a:buNone/>
            </a:pPr>
            <a:r>
              <a:rPr lang="en-US"/>
              <a:t>}  </a:t>
            </a:r>
            <a:endParaRPr lang="en-US"/>
          </a:p>
          <a:p>
            <a:pPr marL="0" indent="0">
              <a:buNone/>
            </a:pPr>
            <a:r>
              <a:rPr lang="en-US"/>
              <a:t>&lt;/script&gt;  </a:t>
            </a:r>
            <a:endParaRPr lang="en-US"/>
          </a:p>
          <a:p>
            <a:pPr marL="0" indent="0">
              <a:buNone/>
            </a:pPr>
            <a:r>
              <a:rPr lang="en-US"/>
              <a:t>&lt;script&gt;  </a:t>
            </a:r>
            <a:endParaRPr lang="en-US"/>
          </a:p>
          <a:p>
            <a:pPr marL="0" indent="0">
              <a:buNone/>
            </a:pPr>
            <a:r>
              <a:rPr lang="en-US"/>
              <a:t>document.write(getInfo());  </a:t>
            </a:r>
            <a:endParaRPr lang="en-US"/>
          </a:p>
          <a:p>
            <a:pPr marL="0" indent="0">
              <a:buNone/>
            </a:pPr>
            <a:r>
              <a:rPr lang="en-US"/>
              <a:t>&lt;/script&gt;  </a:t>
            </a:r>
            <a:endParaRPr lang="en-US"/>
          </a:p>
          <a:p>
            <a:pPr marL="0" indent="0">
              <a:buNone/>
            </a:pPr>
            <a:r>
              <a:rPr lang="en-US"/>
              <a:t>Output of the above example</a:t>
            </a:r>
            <a:endParaRPr lang="en-US"/>
          </a:p>
          <a:p>
            <a:pPr marL="0" indent="0">
              <a:buNone/>
            </a:pPr>
            <a:r>
              <a:rPr lang="en-US"/>
              <a:t>hello javatpoint! How r u?</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t>JavaScript Function Object</a:t>
            </a:r>
            <a:endParaRPr lang="en-US" sz="3200"/>
          </a:p>
        </p:txBody>
      </p:sp>
      <p:sp>
        <p:nvSpPr>
          <p:cNvPr id="4" name="Text Placeholder 3"/>
          <p:cNvSpPr>
            <a:spLocks noGrp="1"/>
          </p:cNvSpPr>
          <p:nvPr>
            <p:ph type="body" sz="quarter" idx="14"/>
          </p:nvPr>
        </p:nvSpPr>
        <p:spPr>
          <a:xfrm>
            <a:off x="408940" y="887095"/>
            <a:ext cx="11160125" cy="5422900"/>
          </a:xfrm>
        </p:spPr>
        <p:txBody>
          <a:bodyPr>
            <a:noAutofit/>
          </a:bodyPr>
          <a:p>
            <a:r>
              <a:rPr lang="en-US" sz="2400"/>
              <a:t>In JavaScript, the purpose of Function constructor is to create a new Function object. It executes the code globally. However, if we call the constructor directly, a function is created dynamically but in an unsecured way.</a:t>
            </a:r>
            <a:endParaRPr lang="en-US" sz="2400"/>
          </a:p>
          <a:p>
            <a:r>
              <a:rPr lang="en-US" sz="2400" b="1"/>
              <a:t>Syntax </a:t>
            </a:r>
            <a:r>
              <a:rPr lang="en-US" sz="2400"/>
              <a:t>new Function ([arg1[, arg2[, ....argn]],] functionBody)  </a:t>
            </a:r>
            <a:endParaRPr lang="en-US" sz="2400"/>
          </a:p>
          <a:p>
            <a:r>
              <a:rPr lang="en-US" sz="2400" b="1"/>
              <a:t>Parameter </a:t>
            </a:r>
            <a:r>
              <a:rPr lang="en-US" sz="2400"/>
              <a:t>arg1, arg2, .... , argn - It represents the argument used by function.</a:t>
            </a:r>
            <a:endParaRPr lang="en-US" sz="2400"/>
          </a:p>
          <a:p>
            <a:r>
              <a:rPr lang="en-US" sz="2400" b="1"/>
              <a:t>functionBody -</a:t>
            </a:r>
            <a:r>
              <a:rPr lang="en-US" sz="2400"/>
              <a:t> It represents the function definition.JavaScript Function Methods</a:t>
            </a:r>
            <a:endParaRPr lang="en-US" sz="2400"/>
          </a:p>
          <a:p>
            <a:r>
              <a:rPr lang="en-US" sz="2400"/>
              <a:t>Let's see function methods with description.</a:t>
            </a:r>
            <a:endParaRPr lang="en-US" sz="2400"/>
          </a:p>
          <a:p>
            <a:r>
              <a:rPr lang="en-US" sz="2400" b="1"/>
              <a:t>Method	Description</a:t>
            </a:r>
            <a:endParaRPr lang="en-US" sz="2400" b="1"/>
          </a:p>
          <a:p>
            <a:r>
              <a:rPr lang="en-US" sz="2400"/>
              <a:t>apply()	 It is used to call a function contains this value and a single array of arguments.</a:t>
            </a:r>
            <a:endParaRPr lang="en-US" sz="2400"/>
          </a:p>
          <a:p>
            <a:r>
              <a:rPr lang="en-US" sz="2400"/>
              <a:t>bind()	 It is used to create a new function.</a:t>
            </a:r>
            <a:endParaRPr lang="en-US" sz="2400"/>
          </a:p>
          <a:p>
            <a:r>
              <a:rPr lang="en-US" sz="2400"/>
              <a:t>call()	 It is used to call a function contains this value and an argument list.</a:t>
            </a:r>
            <a:endParaRPr lang="en-US" sz="2400"/>
          </a:p>
          <a:p>
            <a:r>
              <a:rPr lang="en-US" sz="2400"/>
              <a:t>toString()	 It returns the result in a form of a string.</a:t>
            </a:r>
            <a:endParaRPr lang="en-US" sz="2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t>JavaScript Function Object Examples</a:t>
            </a:r>
            <a:endParaRPr lang="en-US" sz="3200"/>
          </a:p>
        </p:txBody>
      </p:sp>
      <p:sp>
        <p:nvSpPr>
          <p:cNvPr id="4" name="Text Placeholder 3"/>
          <p:cNvSpPr>
            <a:spLocks noGrp="1"/>
          </p:cNvSpPr>
          <p:nvPr>
            <p:ph type="body" sz="quarter" idx="14"/>
          </p:nvPr>
        </p:nvSpPr>
        <p:spPr/>
        <p:txBody>
          <a:bodyPr>
            <a:normAutofit fontScale="70000"/>
          </a:bodyPr>
          <a:p>
            <a:r>
              <a:rPr lang="en-US" b="1"/>
              <a:t>Example 1: </a:t>
            </a:r>
            <a:r>
              <a:rPr lang="en-US"/>
              <a:t>Let's see an example to display the sum of given numbers.</a:t>
            </a:r>
            <a:endParaRPr lang="en-US"/>
          </a:p>
          <a:p>
            <a:pPr marL="0" indent="0">
              <a:buNone/>
            </a:pPr>
            <a:r>
              <a:rPr lang="en-US"/>
              <a:t>&lt;script&gt;  </a:t>
            </a:r>
            <a:endParaRPr lang="en-US"/>
          </a:p>
          <a:p>
            <a:pPr marL="0" indent="0">
              <a:buNone/>
            </a:pPr>
            <a:r>
              <a:rPr lang="en-US"/>
              <a:t>var add=new Function("num1","num2","return num1+num2");  </a:t>
            </a:r>
            <a:endParaRPr lang="en-US"/>
          </a:p>
          <a:p>
            <a:pPr marL="0" indent="0">
              <a:buNone/>
            </a:pPr>
            <a:r>
              <a:rPr lang="en-US"/>
              <a:t>document.writeln(add(2,5));  </a:t>
            </a:r>
            <a:endParaRPr lang="en-US"/>
          </a:p>
          <a:p>
            <a:pPr marL="0" indent="0">
              <a:buNone/>
            </a:pPr>
            <a:r>
              <a:rPr lang="en-US"/>
              <a:t>&lt;/script&gt;</a:t>
            </a:r>
            <a:endParaRPr lang="en-US"/>
          </a:p>
          <a:p>
            <a:pPr marL="0" indent="0">
              <a:buNone/>
            </a:pPr>
            <a:r>
              <a:rPr lang="en-US" b="1"/>
              <a:t>Output: </a:t>
            </a:r>
            <a:r>
              <a:rPr lang="en-US"/>
              <a:t> 7</a:t>
            </a:r>
            <a:endParaRPr lang="en-US"/>
          </a:p>
          <a:p>
            <a:r>
              <a:rPr lang="en-US" b="1"/>
              <a:t>Example 2:</a:t>
            </a:r>
            <a:r>
              <a:rPr lang="en-US"/>
              <a:t> Let's see an example to display the power of provided value.</a:t>
            </a:r>
            <a:endParaRPr lang="en-US"/>
          </a:p>
          <a:p>
            <a:pPr marL="0" indent="0">
              <a:buNone/>
            </a:pPr>
            <a:r>
              <a:rPr lang="en-US"/>
              <a:t>&lt;script&gt;  </a:t>
            </a:r>
            <a:endParaRPr lang="en-US"/>
          </a:p>
          <a:p>
            <a:pPr marL="0" indent="0">
              <a:buNone/>
            </a:pPr>
            <a:r>
              <a:rPr lang="en-US"/>
              <a:t>var pow=new Function("num1","num2","return Math.pow(num1,num2)");  </a:t>
            </a:r>
            <a:endParaRPr lang="en-US"/>
          </a:p>
          <a:p>
            <a:pPr marL="0" indent="0">
              <a:buNone/>
            </a:pPr>
            <a:r>
              <a:rPr lang="en-US"/>
              <a:t>document.writeln(pow(2,3));  </a:t>
            </a:r>
            <a:endParaRPr lang="en-US"/>
          </a:p>
          <a:p>
            <a:pPr marL="0" indent="0">
              <a:buNone/>
            </a:pPr>
            <a:r>
              <a:rPr lang="en-US"/>
              <a:t>&lt;/script&gt;  </a:t>
            </a:r>
            <a:endParaRPr lang="en-US"/>
          </a:p>
          <a:p>
            <a:pPr marL="0" indent="0">
              <a:buNone/>
            </a:pPr>
            <a:r>
              <a:rPr lang="en-US" b="1"/>
              <a:t>Output:</a:t>
            </a:r>
            <a:r>
              <a:rPr lang="en-US"/>
              <a:t>  8</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t>JavaScript Objects</a:t>
            </a:r>
            <a:endParaRPr lang="en-US" sz="3200"/>
          </a:p>
        </p:txBody>
      </p:sp>
      <p:sp>
        <p:nvSpPr>
          <p:cNvPr id="4" name="Text Placeholder 3"/>
          <p:cNvSpPr>
            <a:spLocks noGrp="1"/>
          </p:cNvSpPr>
          <p:nvPr>
            <p:ph type="body" sz="quarter" idx="14"/>
          </p:nvPr>
        </p:nvSpPr>
        <p:spPr>
          <a:xfrm>
            <a:off x="408940" y="799465"/>
            <a:ext cx="11290935" cy="5685155"/>
          </a:xfrm>
        </p:spPr>
        <p:txBody>
          <a:bodyPr>
            <a:noAutofit/>
          </a:bodyPr>
          <a:p>
            <a:r>
              <a:rPr lang="en-US" sz="1600"/>
              <a:t>A javaScript object is an entity having state and behavior (properties and method). For example: car, pen, bike, chair, glass, keyboard, monitor etc.</a:t>
            </a:r>
            <a:endParaRPr lang="en-US" sz="1600"/>
          </a:p>
          <a:p>
            <a:r>
              <a:rPr lang="en-US" sz="1800"/>
              <a:t>JavaScript is an object-based language. Everything is an object in JavaScript.</a:t>
            </a:r>
            <a:endParaRPr lang="en-US" sz="1800"/>
          </a:p>
          <a:p>
            <a:r>
              <a:rPr lang="en-US" sz="1800"/>
              <a:t>JavaScript is template based not class based. Here, we don't create class to get the object. But, we direct create objects.</a:t>
            </a:r>
            <a:endParaRPr lang="en-US" sz="1800"/>
          </a:p>
          <a:p>
            <a:r>
              <a:rPr lang="en-US" sz="1800"/>
              <a:t>Creating Objects in JavaScript</a:t>
            </a:r>
            <a:endParaRPr lang="en-US" sz="1800"/>
          </a:p>
          <a:p>
            <a:r>
              <a:rPr lang="en-US" sz="1800"/>
              <a:t>There are 3 ways to create objects.</a:t>
            </a:r>
            <a:endParaRPr lang="en-US" sz="1800"/>
          </a:p>
          <a:p>
            <a:r>
              <a:rPr lang="en-US" sz="1800"/>
              <a:t>By object literal</a:t>
            </a:r>
            <a:endParaRPr lang="en-US" sz="1800"/>
          </a:p>
          <a:p>
            <a:r>
              <a:rPr lang="en-US" sz="1800"/>
              <a:t>By creating instance of Object directly (using new keyword)</a:t>
            </a:r>
            <a:endParaRPr lang="en-US" sz="1800"/>
          </a:p>
          <a:p>
            <a:r>
              <a:rPr lang="en-US" sz="1800"/>
              <a:t>By using an object constructor (using new keyword)</a:t>
            </a:r>
            <a:endParaRPr lang="en-US" sz="1800"/>
          </a:p>
          <a:p>
            <a:r>
              <a:rPr lang="en-US" sz="1800"/>
              <a:t>1) </a:t>
            </a:r>
            <a:r>
              <a:rPr lang="en-US" sz="1800" b="1"/>
              <a:t>JavaScript Object by object literal</a:t>
            </a:r>
            <a:endParaRPr lang="en-US" sz="1800" b="1"/>
          </a:p>
          <a:p>
            <a:r>
              <a:rPr lang="en-US" sz="1800" b="1"/>
              <a:t>The syntax of creating object using object literal is given below:</a:t>
            </a:r>
            <a:endParaRPr lang="en-US" sz="1800" b="1"/>
          </a:p>
          <a:p>
            <a:r>
              <a:rPr lang="en-US" sz="1800"/>
              <a:t>object={property1:value1,property2:value2.....propertyN:valueN}  </a:t>
            </a:r>
            <a:endParaRPr lang="en-US" sz="1800"/>
          </a:p>
          <a:p>
            <a:r>
              <a:rPr lang="en-US" sz="1800"/>
              <a:t>As you can see, property and value is separated by : (colon).</a:t>
            </a:r>
            <a:endParaRPr lang="en-US" sz="1800"/>
          </a:p>
          <a:p>
            <a:r>
              <a:rPr lang="en-US" sz="1800" b="1"/>
              <a:t>Let’s see the simple example of creating object in JavaScript.</a:t>
            </a:r>
            <a:endParaRPr lang="en-US" sz="1800" b="1"/>
          </a:p>
          <a:p>
            <a:r>
              <a:rPr lang="en-US" sz="1800"/>
              <a:t>&lt;script&gt;  emp={id:102,name:"Shyam Kumar",salary:40000}  </a:t>
            </a:r>
            <a:endParaRPr lang="en-US" sz="1800"/>
          </a:p>
          <a:p>
            <a:r>
              <a:rPr lang="en-US" sz="1800"/>
              <a:t>document.write(emp.id+" "+emp.name+" "+emp.salary);  </a:t>
            </a:r>
            <a:endParaRPr lang="en-US" sz="1800"/>
          </a:p>
          <a:p>
            <a:r>
              <a:rPr lang="en-US" sz="1800"/>
              <a:t>&lt;/script&gt;  </a:t>
            </a:r>
            <a:endParaRPr 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Java Script Introduction</a:t>
            </a:r>
            <a:endParaRPr lang="en-US" sz="3600"/>
          </a:p>
        </p:txBody>
      </p:sp>
      <p:sp>
        <p:nvSpPr>
          <p:cNvPr id="4" name="Text Placeholder 3"/>
          <p:cNvSpPr>
            <a:spLocks noGrp="1"/>
          </p:cNvSpPr>
          <p:nvPr>
            <p:ph type="body" sz="quarter" idx="14"/>
          </p:nvPr>
        </p:nvSpPr>
        <p:spPr/>
        <p:txBody>
          <a:bodyPr/>
          <a:p>
            <a:r>
              <a:rPr lang="en-US" sz="2400"/>
              <a:t>JavaScript (JS) is the most popular lightweight, interpreted compiled programming language. </a:t>
            </a:r>
            <a:endParaRPr lang="en-US" sz="2400"/>
          </a:p>
          <a:p>
            <a:r>
              <a:rPr lang="en-US" sz="2400"/>
              <a:t>It can be used for both Client-side as well as Server-side developments. JavaScript also known as a scripting language for web pages.</a:t>
            </a:r>
            <a:endParaRPr lang="en-US" sz="2400"/>
          </a:p>
          <a:p>
            <a:r>
              <a:rPr lang="en-US" sz="2400"/>
              <a:t>Reason to Learn JavaScript</a:t>
            </a:r>
            <a:endParaRPr lang="en-US" sz="2400"/>
          </a:p>
          <a:p>
            <a:r>
              <a:rPr lang="en-US" sz="2400"/>
              <a:t>JavaScript is used by many developers (65% of the total development community), and the number is increasing day by day. </a:t>
            </a:r>
            <a:endParaRPr lang="en-US" sz="2400"/>
          </a:p>
          <a:p>
            <a:r>
              <a:rPr lang="en-US" sz="2400"/>
              <a:t>JavaScript is one such programming language that has more than 1444231 libraries and increasing rapidly. </a:t>
            </a:r>
            <a:endParaRPr lang="en-US" sz="2400"/>
          </a:p>
          <a:p>
            <a:r>
              <a:rPr lang="en-US" sz="2400"/>
              <a:t>It is preferred over any other programming language by most developers. </a:t>
            </a:r>
            <a:endParaRPr lang="en-US" sz="2400"/>
          </a:p>
          <a:p>
            <a:r>
              <a:rPr lang="en-US" sz="2400"/>
              <a:t>Also, major tech companies like Microsoft, Uber, Google, Netflix, and Meta use JavaScript in their projects.</a:t>
            </a:r>
            <a:endParaRPr lang="en-US" sz="2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t>By creating instance of Object</a:t>
            </a:r>
            <a:endParaRPr lang="en-US" sz="3200"/>
          </a:p>
        </p:txBody>
      </p:sp>
      <p:sp>
        <p:nvSpPr>
          <p:cNvPr id="4" name="Text Placeholder 3"/>
          <p:cNvSpPr>
            <a:spLocks noGrp="1"/>
          </p:cNvSpPr>
          <p:nvPr>
            <p:ph type="body" sz="quarter" idx="14"/>
          </p:nvPr>
        </p:nvSpPr>
        <p:spPr/>
        <p:txBody>
          <a:bodyPr>
            <a:normAutofit fontScale="60000"/>
          </a:bodyPr>
          <a:p>
            <a:r>
              <a:rPr lang="en-US"/>
              <a:t>The syntax of creating object directly is given below:</a:t>
            </a:r>
            <a:endParaRPr lang="en-US"/>
          </a:p>
          <a:p>
            <a:r>
              <a:rPr lang="en-US"/>
              <a:t>var objectname=new Object();  </a:t>
            </a:r>
            <a:endParaRPr lang="en-US"/>
          </a:p>
          <a:p>
            <a:r>
              <a:rPr lang="en-US"/>
              <a:t>Here, new keyword is used to create object.</a:t>
            </a:r>
            <a:endParaRPr lang="en-US"/>
          </a:p>
          <a:p>
            <a:r>
              <a:rPr lang="en-US"/>
              <a:t>Let’s see the example of creating object directly.</a:t>
            </a:r>
            <a:endParaRPr lang="en-US"/>
          </a:p>
          <a:p>
            <a:pPr marL="0" indent="0">
              <a:buNone/>
            </a:pPr>
            <a:r>
              <a:rPr lang="en-US"/>
              <a:t>&lt;script&gt;  </a:t>
            </a:r>
            <a:endParaRPr lang="en-US"/>
          </a:p>
          <a:p>
            <a:pPr marL="0" indent="0">
              <a:buNone/>
            </a:pPr>
            <a:r>
              <a:rPr lang="en-US"/>
              <a:t>var emp=new Object();  </a:t>
            </a:r>
            <a:endParaRPr lang="en-US"/>
          </a:p>
          <a:p>
            <a:pPr marL="0" indent="0">
              <a:buNone/>
            </a:pPr>
            <a:r>
              <a:rPr lang="en-US"/>
              <a:t>emp.id=101;  </a:t>
            </a:r>
            <a:endParaRPr lang="en-US"/>
          </a:p>
          <a:p>
            <a:pPr marL="0" indent="0">
              <a:buNone/>
            </a:pPr>
            <a:r>
              <a:rPr lang="en-US"/>
              <a:t>emp.name="Ravi Malik";  </a:t>
            </a:r>
            <a:endParaRPr lang="en-US"/>
          </a:p>
          <a:p>
            <a:pPr marL="0" indent="0">
              <a:buNone/>
            </a:pPr>
            <a:r>
              <a:rPr lang="en-US"/>
              <a:t>emp.salary=50000;  </a:t>
            </a:r>
            <a:endParaRPr lang="en-US"/>
          </a:p>
          <a:p>
            <a:pPr marL="0" indent="0">
              <a:buNone/>
            </a:pPr>
            <a:r>
              <a:rPr lang="en-US"/>
              <a:t>document.write(emp.id+" "+emp.name+" "+emp.salary);  </a:t>
            </a:r>
            <a:endParaRPr lang="en-US"/>
          </a:p>
          <a:p>
            <a:pPr marL="0" indent="0">
              <a:buNone/>
            </a:pPr>
            <a:r>
              <a:rPr lang="en-US"/>
              <a:t>&lt;/script&gt;  </a:t>
            </a:r>
            <a:endParaRPr lang="en-US"/>
          </a:p>
          <a:p>
            <a:r>
              <a:rPr lang="en-US"/>
              <a:t>Output of the above example</a:t>
            </a:r>
            <a:endParaRPr lang="en-US"/>
          </a:p>
          <a:p>
            <a:r>
              <a:rPr lang="en-US"/>
              <a:t>101 Ravi 50000</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t>By using an Object constructor</a:t>
            </a:r>
            <a:endParaRPr lang="en-US" sz="3200"/>
          </a:p>
        </p:txBody>
      </p:sp>
      <p:sp>
        <p:nvSpPr>
          <p:cNvPr id="4" name="Text Placeholder 3"/>
          <p:cNvSpPr>
            <a:spLocks noGrp="1"/>
          </p:cNvSpPr>
          <p:nvPr>
            <p:ph type="body" sz="quarter" idx="14"/>
          </p:nvPr>
        </p:nvSpPr>
        <p:spPr>
          <a:xfrm>
            <a:off x="408940" y="812800"/>
            <a:ext cx="11160125" cy="5497195"/>
          </a:xfrm>
        </p:spPr>
        <p:txBody>
          <a:bodyPr>
            <a:normAutofit fontScale="60000"/>
          </a:bodyPr>
          <a:p>
            <a:r>
              <a:rPr lang="en-US"/>
              <a:t>Here, you need to create function with arguments. Each argument value can be assigned in the current object by using this keyword.</a:t>
            </a:r>
            <a:endParaRPr lang="en-US"/>
          </a:p>
          <a:p>
            <a:r>
              <a:rPr lang="en-US"/>
              <a:t>The this keyword refers to the current object.</a:t>
            </a:r>
            <a:endParaRPr lang="en-US"/>
          </a:p>
          <a:p>
            <a:r>
              <a:rPr lang="en-US"/>
              <a:t>The example of creating object by object constructor is given below.</a:t>
            </a:r>
            <a:endParaRPr lang="en-US"/>
          </a:p>
          <a:p>
            <a:pPr marL="0" indent="0">
              <a:buNone/>
            </a:pPr>
            <a:r>
              <a:rPr lang="en-US"/>
              <a:t>&lt;script&gt;  </a:t>
            </a:r>
            <a:endParaRPr lang="en-US"/>
          </a:p>
          <a:p>
            <a:pPr marL="0" indent="0">
              <a:buNone/>
            </a:pPr>
            <a:r>
              <a:rPr lang="en-US"/>
              <a:t>function emp(id,name,salary){  </a:t>
            </a:r>
            <a:endParaRPr lang="en-US"/>
          </a:p>
          <a:p>
            <a:pPr marL="0" indent="0">
              <a:buNone/>
            </a:pPr>
            <a:r>
              <a:rPr lang="en-US"/>
              <a:t>this.id=id;  </a:t>
            </a:r>
            <a:endParaRPr lang="en-US"/>
          </a:p>
          <a:p>
            <a:pPr marL="0" indent="0">
              <a:buNone/>
            </a:pPr>
            <a:r>
              <a:rPr lang="en-US"/>
              <a:t>this.name=name;  </a:t>
            </a:r>
            <a:endParaRPr lang="en-US"/>
          </a:p>
          <a:p>
            <a:pPr marL="0" indent="0">
              <a:buNone/>
            </a:pPr>
            <a:r>
              <a:rPr lang="en-US"/>
              <a:t>this.salary=salary;  </a:t>
            </a:r>
            <a:endParaRPr lang="en-US"/>
          </a:p>
          <a:p>
            <a:pPr marL="0" indent="0">
              <a:buNone/>
            </a:pPr>
            <a:r>
              <a:rPr lang="en-US"/>
              <a:t>}  </a:t>
            </a:r>
            <a:endParaRPr lang="en-US"/>
          </a:p>
          <a:p>
            <a:pPr marL="0" indent="0">
              <a:buNone/>
            </a:pPr>
            <a:r>
              <a:rPr lang="en-US"/>
              <a:t>e=new emp(103,"Vimal Jaiswal",30000);    </a:t>
            </a:r>
            <a:endParaRPr lang="en-US"/>
          </a:p>
          <a:p>
            <a:pPr marL="0" indent="0">
              <a:buNone/>
            </a:pPr>
            <a:r>
              <a:rPr lang="en-US"/>
              <a:t>document.write(e.id+" "+e.name+" "+e.salary);  </a:t>
            </a:r>
            <a:endParaRPr lang="en-US"/>
          </a:p>
          <a:p>
            <a:pPr marL="0" indent="0">
              <a:buNone/>
            </a:pPr>
            <a:r>
              <a:rPr lang="en-US"/>
              <a:t>&lt;/script&gt;  </a:t>
            </a:r>
            <a:endParaRPr lang="en-US"/>
          </a:p>
          <a:p>
            <a:r>
              <a:rPr lang="en-US"/>
              <a:t>Output of the above example</a:t>
            </a:r>
            <a:endParaRPr lang="en-US"/>
          </a:p>
          <a:p>
            <a:pPr marL="0" indent="0">
              <a:buNone/>
            </a:pPr>
            <a:r>
              <a:rPr lang="en-US"/>
              <a:t>103 Vimal Jaiswal 30000</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t>Defining method in JavaScript Object</a:t>
            </a:r>
            <a:endParaRPr lang="en-US" sz="3200"/>
          </a:p>
        </p:txBody>
      </p:sp>
      <p:sp>
        <p:nvSpPr>
          <p:cNvPr id="4" name="Text Placeholder 3"/>
          <p:cNvSpPr>
            <a:spLocks noGrp="1"/>
          </p:cNvSpPr>
          <p:nvPr>
            <p:ph type="body" sz="quarter" idx="14"/>
          </p:nvPr>
        </p:nvSpPr>
        <p:spPr>
          <a:xfrm>
            <a:off x="408940" y="887095"/>
            <a:ext cx="11412220" cy="5708015"/>
          </a:xfrm>
        </p:spPr>
        <p:txBody>
          <a:bodyPr>
            <a:normAutofit/>
          </a:bodyPr>
          <a:p>
            <a:pPr marL="0" indent="0">
              <a:buNone/>
            </a:pPr>
            <a:r>
              <a:rPr lang="en-US" sz="2000"/>
              <a:t>We can define method in JavaScript object. But before defining method, we need to add property in the function with same name as method.</a:t>
            </a:r>
            <a:endParaRPr lang="en-US" sz="2000"/>
          </a:p>
          <a:p>
            <a:pPr marL="0" indent="0">
              <a:buNone/>
            </a:pPr>
            <a:r>
              <a:rPr lang="en-US" sz="2000"/>
              <a:t>&lt;script&gt;  </a:t>
            </a:r>
            <a:endParaRPr lang="en-US" sz="2000"/>
          </a:p>
          <a:p>
            <a:pPr marL="0" indent="0">
              <a:buNone/>
            </a:pPr>
            <a:r>
              <a:rPr lang="en-US" sz="2000"/>
              <a:t>function emp(id,name,salary){  </a:t>
            </a:r>
            <a:endParaRPr lang="en-US" sz="2000"/>
          </a:p>
          <a:p>
            <a:pPr marL="0" indent="0">
              <a:buNone/>
            </a:pPr>
            <a:r>
              <a:rPr lang="en-US" sz="2000"/>
              <a:t>this.id=id;  </a:t>
            </a:r>
            <a:endParaRPr lang="en-US" sz="2000"/>
          </a:p>
          <a:p>
            <a:pPr marL="0" indent="0">
              <a:buNone/>
            </a:pPr>
            <a:r>
              <a:rPr lang="en-US" sz="2000"/>
              <a:t>this.name=name;  </a:t>
            </a:r>
            <a:endParaRPr lang="en-US" sz="2000"/>
          </a:p>
          <a:p>
            <a:pPr marL="0" indent="0">
              <a:buNone/>
            </a:pPr>
            <a:r>
              <a:rPr lang="en-US" sz="2000"/>
              <a:t>this.salary=salary;    </a:t>
            </a:r>
            <a:endParaRPr lang="en-US" sz="2000"/>
          </a:p>
          <a:p>
            <a:pPr marL="0" indent="0">
              <a:buNone/>
            </a:pPr>
            <a:r>
              <a:rPr lang="en-US" sz="2000"/>
              <a:t>this.changeSalary=changeSalary;  </a:t>
            </a:r>
            <a:endParaRPr lang="en-US" sz="2000"/>
          </a:p>
          <a:p>
            <a:pPr marL="0" indent="0">
              <a:buNone/>
            </a:pPr>
            <a:r>
              <a:rPr lang="en-US" sz="2000"/>
              <a:t>function changeSalary(otherSalary){  </a:t>
            </a:r>
            <a:endParaRPr lang="en-US" sz="2000"/>
          </a:p>
          <a:p>
            <a:pPr marL="0" indent="0">
              <a:buNone/>
            </a:pPr>
            <a:r>
              <a:rPr lang="en-US" sz="2000"/>
              <a:t>this.salary=otherSalary;  }  }  </a:t>
            </a:r>
            <a:endParaRPr lang="en-US" sz="2000"/>
          </a:p>
          <a:p>
            <a:pPr marL="0" indent="0">
              <a:buNone/>
            </a:pPr>
            <a:r>
              <a:rPr lang="en-US" sz="2000"/>
              <a:t>e=new emp(103,"Sonoo Jaiswal",30000);  </a:t>
            </a:r>
            <a:endParaRPr lang="en-US" sz="2000"/>
          </a:p>
          <a:p>
            <a:pPr marL="0" indent="0">
              <a:buNone/>
            </a:pPr>
            <a:r>
              <a:rPr lang="en-US" sz="2000"/>
              <a:t>document.write(e.id+" "+e.name+" "+e.salary);  </a:t>
            </a:r>
            <a:endParaRPr lang="en-US" sz="2000"/>
          </a:p>
          <a:p>
            <a:pPr marL="0" indent="0">
              <a:buNone/>
            </a:pPr>
            <a:r>
              <a:rPr lang="en-US" sz="2000"/>
              <a:t>e.changeSalary(45000);  </a:t>
            </a:r>
            <a:endParaRPr lang="en-US" sz="2000"/>
          </a:p>
          <a:p>
            <a:pPr marL="0" indent="0">
              <a:buNone/>
            </a:pPr>
            <a:r>
              <a:rPr lang="en-US" sz="2000"/>
              <a:t>document.write("&lt;br&gt;"+e.id+" "+e.name+" "+e.salary);  </a:t>
            </a:r>
            <a:endParaRPr lang="en-US" sz="2000"/>
          </a:p>
          <a:p>
            <a:pPr marL="0" indent="0">
              <a:buNone/>
            </a:pPr>
            <a:r>
              <a:rPr lang="en-US" sz="2000"/>
              <a:t>&lt;/script&gt;  </a:t>
            </a:r>
            <a:endParaRPr lang="en-US" sz="2000"/>
          </a:p>
        </p:txBody>
      </p:sp>
      <p:pic>
        <p:nvPicPr>
          <p:cNvPr id="6" name="Picture 5"/>
          <p:cNvPicPr>
            <a:picLocks noChangeAspect="1"/>
          </p:cNvPicPr>
          <p:nvPr/>
        </p:nvPicPr>
        <p:blipFill>
          <a:blip r:embed="rId1"/>
          <a:stretch>
            <a:fillRect/>
          </a:stretch>
        </p:blipFill>
        <p:spPr>
          <a:xfrm>
            <a:off x="6901815" y="1852295"/>
            <a:ext cx="3862705" cy="258635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2307155" y="448152"/>
            <a:ext cx="7317105" cy="566870"/>
          </a:xfrm>
        </p:spPr>
        <p:txBody>
          <a:bodyPr/>
          <a:p>
            <a:pPr algn="ctr"/>
            <a:r>
              <a:rPr lang="en-US" sz="3600"/>
              <a:t>JavaScript Object Methods</a:t>
            </a:r>
            <a:endParaRPr lang="en-US" sz="3600"/>
          </a:p>
        </p:txBody>
      </p:sp>
      <p:pic>
        <p:nvPicPr>
          <p:cNvPr id="8" name="Picture Placeholder 7"/>
          <p:cNvPicPr>
            <a:picLocks noChangeAspect="1"/>
          </p:cNvPicPr>
          <p:nvPr>
            <p:ph type="pic" idx="1"/>
          </p:nvPr>
        </p:nvPicPr>
        <p:blipFill>
          <a:blip r:embed="rId1"/>
          <a:stretch>
            <a:fillRect/>
          </a:stretch>
        </p:blipFill>
        <p:spPr>
          <a:xfrm>
            <a:off x="758190" y="1015365"/>
            <a:ext cx="10602595" cy="5511165"/>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57320" y="495142"/>
            <a:ext cx="7317105" cy="566870"/>
          </a:xfrm>
        </p:spPr>
        <p:txBody>
          <a:bodyPr/>
          <a:p>
            <a:pPr algn="ctr"/>
            <a:r>
              <a:rPr lang="en-US" sz="3600">
                <a:sym typeface="+mn-ea"/>
              </a:rPr>
              <a:t>JavaScript Object Methods</a:t>
            </a:r>
            <a:endParaRPr lang="en-US" sz="3600">
              <a:sym typeface="+mn-ea"/>
            </a:endParaRPr>
          </a:p>
        </p:txBody>
      </p:sp>
      <p:pic>
        <p:nvPicPr>
          <p:cNvPr id="5" name="Picture Placeholder 4"/>
          <p:cNvPicPr>
            <a:picLocks noChangeAspect="1"/>
          </p:cNvPicPr>
          <p:nvPr>
            <p:ph type="pic" idx="1"/>
          </p:nvPr>
        </p:nvPicPr>
        <p:blipFill>
          <a:blip r:embed="rId1"/>
          <a:stretch>
            <a:fillRect/>
          </a:stretch>
        </p:blipFill>
        <p:spPr>
          <a:xfrm>
            <a:off x="932815" y="1062355"/>
            <a:ext cx="10756900" cy="534352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en-US" sz="3200"/>
              <a:t>JavaScript Array</a:t>
            </a:r>
            <a:endParaRPr lang="en-US" sz="3200"/>
          </a:p>
        </p:txBody>
      </p:sp>
      <p:sp>
        <p:nvSpPr>
          <p:cNvPr id="6" name="Text Placeholder 5"/>
          <p:cNvSpPr>
            <a:spLocks noGrp="1"/>
          </p:cNvSpPr>
          <p:nvPr>
            <p:ph type="body" sz="quarter" idx="14"/>
          </p:nvPr>
        </p:nvSpPr>
        <p:spPr>
          <a:xfrm>
            <a:off x="408940" y="887095"/>
            <a:ext cx="11160125" cy="5422900"/>
          </a:xfrm>
        </p:spPr>
        <p:txBody>
          <a:bodyPr>
            <a:noAutofit/>
          </a:bodyPr>
          <a:p>
            <a:r>
              <a:rPr lang="en-US" sz="1800"/>
              <a:t>JavaScript array is an object that represents a collection of similar type of elements.</a:t>
            </a:r>
            <a:endParaRPr lang="en-US" sz="1800"/>
          </a:p>
          <a:p>
            <a:r>
              <a:rPr lang="en-US" sz="2000"/>
              <a:t>There are 3 ways to construct array in JavaScript</a:t>
            </a:r>
            <a:endParaRPr lang="en-US" sz="2000"/>
          </a:p>
          <a:p>
            <a:r>
              <a:rPr lang="en-US" sz="2000"/>
              <a:t>By array literal</a:t>
            </a:r>
            <a:endParaRPr lang="en-US" sz="2000"/>
          </a:p>
          <a:p>
            <a:r>
              <a:rPr lang="en-US" sz="2000"/>
              <a:t>By creating instance of Array directly (using new keyword)</a:t>
            </a:r>
            <a:endParaRPr lang="en-US" sz="2000"/>
          </a:p>
          <a:p>
            <a:r>
              <a:rPr lang="en-US" sz="2000"/>
              <a:t>By using an Array constructor (using new keyword)</a:t>
            </a:r>
            <a:endParaRPr lang="en-US" sz="2000"/>
          </a:p>
          <a:p>
            <a:r>
              <a:rPr lang="en-US" sz="2000"/>
              <a:t>1) JavaScript array literal</a:t>
            </a:r>
            <a:endParaRPr lang="en-US" sz="2000"/>
          </a:p>
          <a:p>
            <a:r>
              <a:rPr lang="en-US" sz="2000"/>
              <a:t>The syntax of creating array using array literal is given below:</a:t>
            </a:r>
            <a:endParaRPr lang="en-US" sz="2000"/>
          </a:p>
          <a:p>
            <a:r>
              <a:rPr lang="en-US" sz="2000"/>
              <a:t>var arrayname=[value1,value2.....valueN];  </a:t>
            </a:r>
            <a:endParaRPr lang="en-US" sz="2000"/>
          </a:p>
          <a:p>
            <a:r>
              <a:rPr lang="en-US" sz="2000"/>
              <a:t>As you can see, values are contained inside [ ] and separated by , (comma).</a:t>
            </a:r>
            <a:endParaRPr lang="en-US" sz="2000"/>
          </a:p>
          <a:p>
            <a:r>
              <a:rPr lang="en-US" sz="2000"/>
              <a:t>Let's see the simple example of creating and using array in JavaScript.</a:t>
            </a:r>
            <a:endParaRPr lang="en-US" sz="2000"/>
          </a:p>
          <a:p>
            <a:pPr marL="0" indent="0">
              <a:buNone/>
            </a:pPr>
            <a:r>
              <a:rPr lang="en-US" sz="2000"/>
              <a:t>&lt;script&gt;  </a:t>
            </a:r>
            <a:endParaRPr lang="en-US" sz="2000"/>
          </a:p>
          <a:p>
            <a:pPr marL="0" indent="0">
              <a:buNone/>
            </a:pPr>
            <a:r>
              <a:rPr lang="en-US" sz="2000"/>
              <a:t>var emp=["Sonoo","Vimal","Ratan"];  </a:t>
            </a:r>
            <a:endParaRPr lang="en-US" sz="2000"/>
          </a:p>
          <a:p>
            <a:pPr marL="0" indent="0">
              <a:buNone/>
            </a:pPr>
            <a:r>
              <a:rPr lang="en-US" sz="2000"/>
              <a:t>for (i=0;i&lt;emp.length;i++){  </a:t>
            </a:r>
            <a:endParaRPr lang="en-US" sz="2000"/>
          </a:p>
          <a:p>
            <a:pPr marL="0" indent="0">
              <a:buNone/>
            </a:pPr>
            <a:r>
              <a:rPr lang="en-US" sz="2000"/>
              <a:t>document.write(emp[i] + "&lt;br/&gt;");  }  </a:t>
            </a:r>
            <a:endParaRPr lang="en-US" sz="2000"/>
          </a:p>
          <a:p>
            <a:pPr marL="0" indent="0">
              <a:buNone/>
            </a:pPr>
            <a:r>
              <a:rPr lang="en-US" sz="2000"/>
              <a:t>&lt;/script&gt;  </a:t>
            </a:r>
            <a:endParaRPr lang="en-US" sz="2000"/>
          </a:p>
        </p:txBody>
      </p:sp>
      <p:pic>
        <p:nvPicPr>
          <p:cNvPr id="8" name="Picture 7"/>
          <p:cNvPicPr>
            <a:picLocks noChangeAspect="1"/>
          </p:cNvPicPr>
          <p:nvPr/>
        </p:nvPicPr>
        <p:blipFill>
          <a:blip r:embed="rId1"/>
          <a:stretch>
            <a:fillRect/>
          </a:stretch>
        </p:blipFill>
        <p:spPr>
          <a:xfrm>
            <a:off x="4825365" y="4745990"/>
            <a:ext cx="5217795" cy="165227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t>JavaScript Array directly (new keyword)</a:t>
            </a:r>
            <a:endParaRPr lang="en-US" sz="3200"/>
          </a:p>
        </p:txBody>
      </p:sp>
      <p:sp>
        <p:nvSpPr>
          <p:cNvPr id="4" name="Text Placeholder 3"/>
          <p:cNvSpPr>
            <a:spLocks noGrp="1"/>
          </p:cNvSpPr>
          <p:nvPr>
            <p:ph type="body" sz="quarter" idx="14"/>
          </p:nvPr>
        </p:nvSpPr>
        <p:spPr/>
        <p:txBody>
          <a:bodyPr/>
          <a:p>
            <a:r>
              <a:rPr lang="en-US" sz="2000"/>
              <a:t>The syntax of creating array directly is given below:</a:t>
            </a:r>
            <a:endParaRPr lang="en-US" sz="2000"/>
          </a:p>
          <a:p>
            <a:r>
              <a:rPr lang="en-US" sz="2000"/>
              <a:t>var arrayname=new Array();  </a:t>
            </a:r>
            <a:endParaRPr lang="en-US" sz="2000"/>
          </a:p>
          <a:p>
            <a:r>
              <a:rPr lang="en-US" sz="2000"/>
              <a:t>Here, new keyword is used to create instance of array.</a:t>
            </a:r>
            <a:endParaRPr lang="en-US" sz="2000"/>
          </a:p>
          <a:p>
            <a:r>
              <a:rPr lang="en-US" sz="2000"/>
              <a:t>Let's see the example of creating array directly.</a:t>
            </a:r>
            <a:endParaRPr lang="en-US" sz="2000"/>
          </a:p>
          <a:p>
            <a:pPr marL="0" indent="0">
              <a:buNone/>
            </a:pPr>
            <a:r>
              <a:rPr lang="en-US" sz="2000"/>
              <a:t>&lt;script&gt;  </a:t>
            </a:r>
            <a:endParaRPr lang="en-US" sz="2000"/>
          </a:p>
          <a:p>
            <a:pPr marL="0" indent="0">
              <a:buNone/>
            </a:pPr>
            <a:r>
              <a:rPr lang="en-US" sz="2000"/>
              <a:t>var i;  </a:t>
            </a:r>
            <a:endParaRPr lang="en-US" sz="2000"/>
          </a:p>
          <a:p>
            <a:pPr marL="0" indent="0">
              <a:buNone/>
            </a:pPr>
            <a:r>
              <a:rPr lang="en-US" sz="2000"/>
              <a:t>var emp = new Array();  </a:t>
            </a:r>
            <a:endParaRPr lang="en-US" sz="2000"/>
          </a:p>
          <a:p>
            <a:pPr marL="0" indent="0">
              <a:buNone/>
            </a:pPr>
            <a:r>
              <a:rPr lang="en-US" sz="2000"/>
              <a:t>emp[0] = "Arun";  </a:t>
            </a:r>
            <a:endParaRPr lang="en-US" sz="2000"/>
          </a:p>
          <a:p>
            <a:pPr marL="0" indent="0">
              <a:buNone/>
            </a:pPr>
            <a:r>
              <a:rPr lang="en-US" sz="2000"/>
              <a:t>emp[1] = "Varun";  </a:t>
            </a:r>
            <a:endParaRPr lang="en-US" sz="2000"/>
          </a:p>
          <a:p>
            <a:pPr marL="0" indent="0">
              <a:buNone/>
            </a:pPr>
            <a:r>
              <a:rPr lang="en-US" sz="2000"/>
              <a:t>emp[2] = "John";    </a:t>
            </a:r>
            <a:endParaRPr lang="en-US" sz="2000"/>
          </a:p>
          <a:p>
            <a:pPr marL="0" indent="0">
              <a:buNone/>
            </a:pPr>
            <a:r>
              <a:rPr lang="en-US" sz="2000"/>
              <a:t>for (i=0;i&lt;emp.length;i++){  </a:t>
            </a:r>
            <a:endParaRPr lang="en-US" sz="2000"/>
          </a:p>
          <a:p>
            <a:pPr marL="0" indent="0">
              <a:buNone/>
            </a:pPr>
            <a:r>
              <a:rPr lang="en-US" sz="2000"/>
              <a:t>document.write(emp[i] + "&lt;br&gt;");  }  </a:t>
            </a:r>
            <a:endParaRPr lang="en-US" sz="2000"/>
          </a:p>
          <a:p>
            <a:pPr marL="0" indent="0">
              <a:buNone/>
            </a:pPr>
            <a:r>
              <a:rPr lang="en-US" sz="2000"/>
              <a:t>&lt;/script&gt;  </a:t>
            </a:r>
            <a:endParaRPr lang="en-US" sz="2000"/>
          </a:p>
        </p:txBody>
      </p:sp>
      <p:pic>
        <p:nvPicPr>
          <p:cNvPr id="6" name="Picture 5"/>
          <p:cNvPicPr>
            <a:picLocks noChangeAspect="1"/>
          </p:cNvPicPr>
          <p:nvPr/>
        </p:nvPicPr>
        <p:blipFill>
          <a:blip r:embed="rId1"/>
          <a:stretch>
            <a:fillRect/>
          </a:stretch>
        </p:blipFill>
        <p:spPr>
          <a:xfrm>
            <a:off x="5603240" y="3212465"/>
            <a:ext cx="4552315" cy="227774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t>JavaScript array constructor (new keyword)</a:t>
            </a:r>
            <a:endParaRPr lang="en-US" sz="3200"/>
          </a:p>
        </p:txBody>
      </p:sp>
      <p:sp>
        <p:nvSpPr>
          <p:cNvPr id="4" name="Text Placeholder 3"/>
          <p:cNvSpPr>
            <a:spLocks noGrp="1"/>
          </p:cNvSpPr>
          <p:nvPr>
            <p:ph type="body" sz="quarter" idx="14"/>
          </p:nvPr>
        </p:nvSpPr>
        <p:spPr>
          <a:xfrm>
            <a:off x="408940" y="887095"/>
            <a:ext cx="11160125" cy="5422900"/>
          </a:xfrm>
        </p:spPr>
        <p:txBody>
          <a:bodyPr>
            <a:normAutofit fontScale="70000"/>
          </a:bodyPr>
          <a:p>
            <a:r>
              <a:rPr lang="en-US"/>
              <a:t>Here, you need to create instance of array by passing arguments in constructor so that we don't have to provide value explicitly.</a:t>
            </a:r>
            <a:endParaRPr lang="en-US"/>
          </a:p>
          <a:p>
            <a:r>
              <a:rPr lang="en-US"/>
              <a:t>The example of creating object by array constructor is given below.</a:t>
            </a:r>
            <a:endParaRPr lang="en-US"/>
          </a:p>
          <a:p>
            <a:pPr marL="0" indent="0">
              <a:buNone/>
            </a:pPr>
            <a:r>
              <a:rPr lang="en-US"/>
              <a:t>&lt;script&gt;  </a:t>
            </a:r>
            <a:endParaRPr lang="en-US"/>
          </a:p>
          <a:p>
            <a:pPr marL="0" indent="0">
              <a:buNone/>
            </a:pPr>
            <a:r>
              <a:rPr lang="en-US"/>
              <a:t>var emp=new Array("Jai","Vijay","Smith");  </a:t>
            </a:r>
            <a:endParaRPr lang="en-US"/>
          </a:p>
          <a:p>
            <a:pPr marL="0" indent="0">
              <a:buNone/>
            </a:pPr>
            <a:r>
              <a:rPr lang="en-US"/>
              <a:t>for (i=0;i&lt;emp.length;i++){  </a:t>
            </a:r>
            <a:endParaRPr lang="en-US"/>
          </a:p>
          <a:p>
            <a:pPr marL="0" indent="0">
              <a:buNone/>
            </a:pPr>
            <a:r>
              <a:rPr lang="en-US"/>
              <a:t>document.write(emp[i] + "&lt;br&gt;");  }  </a:t>
            </a:r>
            <a:endParaRPr lang="en-US"/>
          </a:p>
          <a:p>
            <a:pPr marL="0" indent="0">
              <a:buNone/>
            </a:pPr>
            <a:r>
              <a:rPr lang="en-US"/>
              <a:t>&lt;/script&gt; </a:t>
            </a:r>
            <a:endParaRPr lang="en-US"/>
          </a:p>
          <a:p>
            <a:r>
              <a:rPr lang="en-US"/>
              <a:t> Output of the above example</a:t>
            </a:r>
            <a:endParaRPr lang="en-US"/>
          </a:p>
          <a:p>
            <a:pPr marL="0" indent="0">
              <a:buNone/>
            </a:pPr>
            <a:r>
              <a:rPr lang="en-US"/>
              <a:t>Jai</a:t>
            </a:r>
            <a:endParaRPr lang="en-US"/>
          </a:p>
          <a:p>
            <a:pPr marL="0" indent="0">
              <a:buNone/>
            </a:pPr>
            <a:r>
              <a:rPr lang="en-US"/>
              <a:t>Vijay</a:t>
            </a:r>
            <a:endParaRPr lang="en-US"/>
          </a:p>
          <a:p>
            <a:pPr marL="0" indent="0">
              <a:buNone/>
            </a:pPr>
            <a:r>
              <a:rPr lang="en-US"/>
              <a:t>Smith</a:t>
            </a: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Placeholder 2"/>
          <p:cNvPicPr>
            <a:picLocks noChangeAspect="1"/>
          </p:cNvPicPr>
          <p:nvPr>
            <p:ph type="pic" idx="1"/>
          </p:nvPr>
        </p:nvPicPr>
        <p:blipFill>
          <a:blip r:embed="rId1"/>
          <a:stretch>
            <a:fillRect/>
          </a:stretch>
        </p:blipFill>
        <p:spPr>
          <a:xfrm>
            <a:off x="847725" y="426720"/>
            <a:ext cx="10697845" cy="5946775"/>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Placeholder 4"/>
          <p:cNvPicPr>
            <a:picLocks noChangeAspect="1"/>
          </p:cNvPicPr>
          <p:nvPr>
            <p:ph type="pic" idx="1"/>
          </p:nvPr>
        </p:nvPicPr>
        <p:blipFill>
          <a:blip r:embed="rId1"/>
          <a:stretch>
            <a:fillRect/>
          </a:stretch>
        </p:blipFill>
        <p:spPr>
          <a:xfrm>
            <a:off x="1121410" y="492125"/>
            <a:ext cx="10281920" cy="59029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Features of JavaScript</a:t>
            </a:r>
            <a:endParaRPr lang="en-US" sz="3600"/>
          </a:p>
        </p:txBody>
      </p:sp>
      <p:sp>
        <p:nvSpPr>
          <p:cNvPr id="4" name="Text Placeholder 3"/>
          <p:cNvSpPr>
            <a:spLocks noGrp="1"/>
          </p:cNvSpPr>
          <p:nvPr>
            <p:ph type="body" sz="quarter" idx="14"/>
          </p:nvPr>
        </p:nvSpPr>
        <p:spPr>
          <a:xfrm>
            <a:off x="408940" y="887095"/>
            <a:ext cx="11160125" cy="5422900"/>
          </a:xfrm>
        </p:spPr>
        <p:txBody>
          <a:bodyPr>
            <a:noAutofit/>
          </a:bodyPr>
          <a:p>
            <a:r>
              <a:rPr lang="en-US" sz="2500"/>
              <a:t>All popular web browsers support JavaScript as they provide built-in execution environments.</a:t>
            </a:r>
            <a:endParaRPr lang="en-US" sz="2500"/>
          </a:p>
          <a:p>
            <a:r>
              <a:rPr lang="en-US" sz="2500"/>
              <a:t>JavaScript follows the syntax and structure of the C programming language. Thus, it is a structured programming language.</a:t>
            </a:r>
            <a:endParaRPr lang="en-US" sz="2500"/>
          </a:p>
          <a:p>
            <a:r>
              <a:rPr lang="en-US" sz="2500"/>
              <a:t>JavaScript is a weakly typed language, where certain types are implicitly cast (depending on the operation).</a:t>
            </a:r>
            <a:endParaRPr lang="en-US" sz="2500"/>
          </a:p>
          <a:p>
            <a:r>
              <a:rPr lang="en-US" sz="2500"/>
              <a:t>JavaScript is an object-oriented programming language that uses prototypes rather than using classes for inheritance.</a:t>
            </a:r>
            <a:endParaRPr lang="en-US" sz="2500"/>
          </a:p>
          <a:p>
            <a:r>
              <a:rPr lang="en-US" sz="2500"/>
              <a:t>It is a light-weighted and interpreted language.</a:t>
            </a:r>
            <a:endParaRPr lang="en-US" sz="2500"/>
          </a:p>
          <a:p>
            <a:r>
              <a:rPr lang="en-US" sz="2500"/>
              <a:t>It is a case-sensitive language.</a:t>
            </a:r>
            <a:endParaRPr lang="en-US" sz="2500"/>
          </a:p>
          <a:p>
            <a:r>
              <a:rPr lang="en-US" sz="2500"/>
              <a:t>JavaScript is supportable in several operating systems including, Windows, macOS, etc.</a:t>
            </a:r>
            <a:endParaRPr lang="en-US" sz="2500"/>
          </a:p>
          <a:p>
            <a:r>
              <a:rPr lang="en-US" sz="2500"/>
              <a:t>It provides good control to the users over the web browsers.</a:t>
            </a:r>
            <a:endParaRPr lang="en-US" sz="25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Placeholder 4"/>
          <p:cNvPicPr>
            <a:picLocks noChangeAspect="1"/>
          </p:cNvPicPr>
          <p:nvPr>
            <p:ph type="pic" idx="1"/>
          </p:nvPr>
        </p:nvPicPr>
        <p:blipFill>
          <a:blip r:embed="rId1"/>
          <a:stretch>
            <a:fillRect/>
          </a:stretch>
        </p:blipFill>
        <p:spPr>
          <a:xfrm>
            <a:off x="1027430" y="607695"/>
            <a:ext cx="10338435" cy="5671185"/>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Autofit/>
          </a:bodyPr>
          <a:p>
            <a:pPr algn="ctr"/>
            <a:r>
              <a:rPr lang="en-US" sz="3600"/>
              <a:t>JavaScript String</a:t>
            </a:r>
            <a:endParaRPr lang="en-US" sz="3600"/>
          </a:p>
        </p:txBody>
      </p:sp>
      <p:sp>
        <p:nvSpPr>
          <p:cNvPr id="6" name="Text Placeholder 5"/>
          <p:cNvSpPr>
            <a:spLocks noGrp="1"/>
          </p:cNvSpPr>
          <p:nvPr>
            <p:ph type="body" sz="quarter" idx="14"/>
          </p:nvPr>
        </p:nvSpPr>
        <p:spPr>
          <a:xfrm>
            <a:off x="408940" y="887095"/>
            <a:ext cx="11160125" cy="5422900"/>
          </a:xfrm>
        </p:spPr>
        <p:txBody>
          <a:bodyPr/>
          <a:p>
            <a:r>
              <a:rPr lang="en-US" sz="2100"/>
              <a:t>The JavaScript string is an object that represents a sequence of characters.</a:t>
            </a:r>
            <a:endParaRPr lang="en-US" sz="2100"/>
          </a:p>
          <a:p>
            <a:r>
              <a:rPr lang="en-US" sz="2100"/>
              <a:t>There are 2 ways to create string in JavaScript</a:t>
            </a:r>
            <a:endParaRPr lang="en-US" sz="2100"/>
          </a:p>
          <a:p>
            <a:r>
              <a:rPr lang="en-US" sz="2100"/>
              <a:t>By string literal</a:t>
            </a:r>
            <a:endParaRPr lang="en-US" sz="2100"/>
          </a:p>
          <a:p>
            <a:r>
              <a:rPr lang="en-US" sz="2100"/>
              <a:t>By string object (using new keyword)</a:t>
            </a:r>
            <a:endParaRPr lang="en-US" sz="2100"/>
          </a:p>
          <a:p>
            <a:r>
              <a:rPr lang="en-US" sz="2100"/>
              <a:t>1) By string literal</a:t>
            </a:r>
            <a:endParaRPr lang="en-US" sz="2100"/>
          </a:p>
          <a:p>
            <a:r>
              <a:rPr lang="en-US" sz="2100"/>
              <a:t>The string literal is created using double quotes. The syntax of creating string using string literal is given below:</a:t>
            </a:r>
            <a:endParaRPr lang="en-US" sz="2100"/>
          </a:p>
          <a:p>
            <a:r>
              <a:rPr lang="en-US" sz="2100"/>
              <a:t>var stringname="string value";  </a:t>
            </a:r>
            <a:endParaRPr lang="en-US" sz="2100"/>
          </a:p>
          <a:p>
            <a:r>
              <a:rPr lang="en-US" sz="2100"/>
              <a:t>Let's see the simple example of creating string literal.</a:t>
            </a:r>
            <a:endParaRPr lang="en-US" sz="2100"/>
          </a:p>
          <a:p>
            <a:r>
              <a:rPr lang="en-US" sz="2100"/>
              <a:t>&lt;script&gt;  </a:t>
            </a:r>
            <a:endParaRPr lang="en-US" sz="2100"/>
          </a:p>
          <a:p>
            <a:r>
              <a:rPr lang="en-US" sz="2100"/>
              <a:t>var str="This is string literal";  </a:t>
            </a:r>
            <a:endParaRPr lang="en-US" sz="2100"/>
          </a:p>
          <a:p>
            <a:r>
              <a:rPr lang="en-US" sz="2100"/>
              <a:t>document.write(str);  </a:t>
            </a:r>
            <a:endParaRPr lang="en-US" sz="2100"/>
          </a:p>
          <a:p>
            <a:r>
              <a:rPr lang="en-US" sz="2100"/>
              <a:t>&lt;/script&gt;</a:t>
            </a:r>
            <a:endParaRPr lang="en-US" sz="2100"/>
          </a:p>
          <a:p>
            <a:r>
              <a:rPr lang="en-US" sz="2100" b="1"/>
              <a:t>Output: </a:t>
            </a:r>
            <a:r>
              <a:rPr lang="en-US" sz="2100"/>
              <a:t>This is string literal</a:t>
            </a:r>
            <a:endParaRPr lang="en-US" sz="21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By string object (using new keyword)</a:t>
            </a:r>
            <a:endParaRPr lang="en-US" sz="3600"/>
          </a:p>
        </p:txBody>
      </p:sp>
      <p:sp>
        <p:nvSpPr>
          <p:cNvPr id="4" name="Text Placeholder 3"/>
          <p:cNvSpPr>
            <a:spLocks noGrp="1"/>
          </p:cNvSpPr>
          <p:nvPr>
            <p:ph type="body" sz="quarter" idx="14"/>
          </p:nvPr>
        </p:nvSpPr>
        <p:spPr>
          <a:xfrm>
            <a:off x="408940" y="1053465"/>
            <a:ext cx="11160125" cy="5256530"/>
          </a:xfrm>
        </p:spPr>
        <p:txBody>
          <a:bodyPr>
            <a:normAutofit fontScale="90000"/>
          </a:bodyPr>
          <a:p>
            <a:r>
              <a:rPr lang="en-US"/>
              <a:t>The syntax of creating string object using new keyword is given below:</a:t>
            </a:r>
            <a:endParaRPr lang="en-US"/>
          </a:p>
          <a:p>
            <a:r>
              <a:rPr lang="en-US"/>
              <a:t>var stringname=new String("string literal");  </a:t>
            </a:r>
            <a:endParaRPr lang="en-US"/>
          </a:p>
          <a:p>
            <a:r>
              <a:rPr lang="en-US"/>
              <a:t>Here, new keyword is used to create instance of string.</a:t>
            </a:r>
            <a:endParaRPr lang="en-US"/>
          </a:p>
          <a:p>
            <a:r>
              <a:rPr lang="en-US"/>
              <a:t>Let's see the example of creating string in JavaScript by new keyword.</a:t>
            </a:r>
            <a:endParaRPr lang="en-US"/>
          </a:p>
          <a:p>
            <a:r>
              <a:rPr lang="en-US"/>
              <a:t>&lt;script&gt;  </a:t>
            </a:r>
            <a:endParaRPr lang="en-US"/>
          </a:p>
          <a:p>
            <a:r>
              <a:rPr lang="en-US"/>
              <a:t>var stringname=new String("hello javascript string");  </a:t>
            </a:r>
            <a:endParaRPr lang="en-US"/>
          </a:p>
          <a:p>
            <a:r>
              <a:rPr lang="en-US"/>
              <a:t>document.write(stringname);  </a:t>
            </a:r>
            <a:endParaRPr lang="en-US"/>
          </a:p>
          <a:p>
            <a:r>
              <a:rPr lang="en-US"/>
              <a:t>&lt;/script&gt;  </a:t>
            </a:r>
            <a:endParaRPr lang="en-US"/>
          </a:p>
          <a:p>
            <a:r>
              <a:rPr lang="en-US"/>
              <a:t>Output: hello javascript string</a:t>
            </a:r>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2368115" y="481172"/>
            <a:ext cx="7317105" cy="566870"/>
          </a:xfrm>
        </p:spPr>
        <p:txBody>
          <a:bodyPr/>
          <a:p>
            <a:r>
              <a:rPr lang="en-US"/>
              <a:t>JavaScript String Methods</a:t>
            </a:r>
            <a:endParaRPr lang="en-US"/>
          </a:p>
        </p:txBody>
      </p:sp>
      <p:pic>
        <p:nvPicPr>
          <p:cNvPr id="6" name="Picture Placeholder 5"/>
          <p:cNvPicPr>
            <a:picLocks noChangeAspect="1"/>
          </p:cNvPicPr>
          <p:nvPr>
            <p:ph type="pic" idx="1"/>
          </p:nvPr>
        </p:nvPicPr>
        <p:blipFill>
          <a:blip r:embed="rId1"/>
          <a:stretch>
            <a:fillRect/>
          </a:stretch>
        </p:blipFill>
        <p:spPr>
          <a:xfrm>
            <a:off x="911225" y="1049020"/>
            <a:ext cx="10546715" cy="5250815"/>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Placeholder 4"/>
          <p:cNvPicPr>
            <a:picLocks noChangeAspect="1"/>
          </p:cNvPicPr>
          <p:nvPr>
            <p:ph type="pic" idx="1"/>
          </p:nvPr>
        </p:nvPicPr>
        <p:blipFill>
          <a:blip r:embed="rId1"/>
          <a:stretch>
            <a:fillRect/>
          </a:stretch>
        </p:blipFill>
        <p:spPr>
          <a:xfrm>
            <a:off x="798195" y="612775"/>
            <a:ext cx="10654030" cy="567309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Autofit/>
          </a:bodyPr>
          <a:p>
            <a:pPr algn="ctr"/>
            <a:r>
              <a:rPr lang="en-US" sz="3600"/>
              <a:t>String Methods</a:t>
            </a:r>
            <a:endParaRPr lang="en-US" sz="3600"/>
          </a:p>
        </p:txBody>
      </p:sp>
      <p:sp>
        <p:nvSpPr>
          <p:cNvPr id="6" name="Text Placeholder 5"/>
          <p:cNvSpPr>
            <a:spLocks noGrp="1"/>
          </p:cNvSpPr>
          <p:nvPr>
            <p:ph type="body" sz="quarter" idx="14"/>
          </p:nvPr>
        </p:nvSpPr>
        <p:spPr>
          <a:xfrm>
            <a:off x="408940" y="792480"/>
            <a:ext cx="11290935" cy="5517515"/>
          </a:xfrm>
        </p:spPr>
        <p:txBody>
          <a:bodyPr>
            <a:noAutofit/>
          </a:bodyPr>
          <a:p>
            <a:r>
              <a:rPr lang="en-US" sz="1800"/>
              <a:t>JavaScript String charAt(index) Method</a:t>
            </a:r>
            <a:endParaRPr lang="en-US" sz="1800"/>
          </a:p>
          <a:p>
            <a:r>
              <a:rPr lang="en-US" sz="2000"/>
              <a:t>The JavaScript String charAt() method returns the character at the given index.</a:t>
            </a:r>
            <a:endParaRPr lang="en-US" sz="2000"/>
          </a:p>
          <a:p>
            <a:pPr marL="0" indent="0">
              <a:buNone/>
            </a:pPr>
            <a:r>
              <a:rPr lang="en-US" sz="2000"/>
              <a:t>&lt;script&gt;  </a:t>
            </a:r>
            <a:endParaRPr lang="en-US" sz="2000"/>
          </a:p>
          <a:p>
            <a:pPr marL="0" indent="0">
              <a:buNone/>
            </a:pPr>
            <a:r>
              <a:rPr lang="en-US" sz="2000"/>
              <a:t>var str="javascript";  </a:t>
            </a:r>
            <a:endParaRPr lang="en-US" sz="2000"/>
          </a:p>
          <a:p>
            <a:pPr marL="0" indent="0">
              <a:buNone/>
            </a:pPr>
            <a:r>
              <a:rPr lang="en-US" sz="2000"/>
              <a:t>document.write(str.charAt(2));  </a:t>
            </a:r>
            <a:endParaRPr lang="en-US" sz="2000"/>
          </a:p>
          <a:p>
            <a:pPr marL="0" indent="0">
              <a:buNone/>
            </a:pPr>
            <a:r>
              <a:rPr lang="en-US" sz="2000"/>
              <a:t>&lt;/script&gt;  </a:t>
            </a:r>
            <a:endParaRPr lang="en-US" sz="2000"/>
          </a:p>
          <a:p>
            <a:pPr marL="0" indent="0">
              <a:buNone/>
            </a:pPr>
            <a:r>
              <a:rPr lang="en-US" sz="2000" b="1"/>
              <a:t>Output: </a:t>
            </a:r>
            <a:r>
              <a:rPr lang="en-US" sz="2000"/>
              <a:t>v</a:t>
            </a:r>
            <a:endParaRPr lang="en-US" sz="2000"/>
          </a:p>
          <a:p>
            <a:r>
              <a:rPr lang="en-US" sz="2000"/>
              <a:t>JavaScript String concat(str) Method</a:t>
            </a:r>
            <a:endParaRPr lang="en-US" sz="2000"/>
          </a:p>
          <a:p>
            <a:r>
              <a:rPr lang="en-US" sz="2000"/>
              <a:t>The JavaScript String concat(str) method concatenates or joins two strings.</a:t>
            </a:r>
            <a:endParaRPr lang="en-US" sz="2000"/>
          </a:p>
          <a:p>
            <a:pPr marL="0" indent="0">
              <a:buNone/>
            </a:pPr>
            <a:r>
              <a:rPr lang="en-US" sz="2000"/>
              <a:t>&lt;script&gt;  </a:t>
            </a:r>
            <a:endParaRPr lang="en-US" sz="2000"/>
          </a:p>
          <a:p>
            <a:pPr marL="0" indent="0">
              <a:buNone/>
            </a:pPr>
            <a:r>
              <a:rPr lang="en-US" sz="2000"/>
              <a:t>var s1="javascript ";  </a:t>
            </a:r>
            <a:endParaRPr lang="en-US" sz="2000"/>
          </a:p>
          <a:p>
            <a:pPr marL="0" indent="0">
              <a:buNone/>
            </a:pPr>
            <a:r>
              <a:rPr lang="en-US" sz="2000"/>
              <a:t>var s2="concat example";  </a:t>
            </a:r>
            <a:endParaRPr lang="en-US" sz="2000"/>
          </a:p>
          <a:p>
            <a:pPr marL="0" indent="0">
              <a:buNone/>
            </a:pPr>
            <a:r>
              <a:rPr lang="en-US" sz="2000"/>
              <a:t>var s3=s1.concat(s2);  </a:t>
            </a:r>
            <a:endParaRPr lang="en-US" sz="2000"/>
          </a:p>
          <a:p>
            <a:pPr marL="0" indent="0">
              <a:buNone/>
            </a:pPr>
            <a:r>
              <a:rPr lang="en-US" sz="2000"/>
              <a:t>document.write(s3);  </a:t>
            </a:r>
            <a:endParaRPr lang="en-US" sz="2000"/>
          </a:p>
          <a:p>
            <a:pPr marL="0" indent="0">
              <a:buNone/>
            </a:pPr>
            <a:r>
              <a:rPr lang="en-US" sz="2000"/>
              <a:t>&lt;/script&gt; </a:t>
            </a:r>
            <a:endParaRPr lang="en-US" sz="2000"/>
          </a:p>
          <a:p>
            <a:pPr marL="0" indent="0">
              <a:buNone/>
            </a:pPr>
            <a:r>
              <a:rPr lang="en-US" sz="2000" b="1"/>
              <a:t>Output:</a:t>
            </a:r>
            <a:r>
              <a:rPr lang="en-US" sz="2000"/>
              <a:t>  javascript concat example</a:t>
            </a:r>
            <a:endParaRPr lang="en-US" sz="20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4000">
                <a:sym typeface="+mn-ea"/>
              </a:rPr>
              <a:t>String Methods</a:t>
            </a:r>
            <a:endParaRPr lang="en-US" sz="4000">
              <a:sym typeface="+mn-ea"/>
            </a:endParaRPr>
          </a:p>
        </p:txBody>
      </p:sp>
      <p:sp>
        <p:nvSpPr>
          <p:cNvPr id="4" name="Text Placeholder 3"/>
          <p:cNvSpPr>
            <a:spLocks noGrp="1"/>
          </p:cNvSpPr>
          <p:nvPr>
            <p:ph type="body" sz="quarter" idx="14"/>
          </p:nvPr>
        </p:nvSpPr>
        <p:spPr>
          <a:xfrm>
            <a:off x="408940" y="812165"/>
            <a:ext cx="11160125" cy="5497830"/>
          </a:xfrm>
        </p:spPr>
        <p:txBody>
          <a:bodyPr>
            <a:noAutofit/>
          </a:bodyPr>
          <a:p>
            <a:r>
              <a:rPr lang="en-US" sz="1800"/>
              <a:t>JavaScript String indexOf(str) Method</a:t>
            </a:r>
            <a:endParaRPr lang="en-US" sz="1800"/>
          </a:p>
          <a:p>
            <a:r>
              <a:rPr lang="en-US" sz="2000"/>
              <a:t>The JavaScript String indexOf(str) method returns the index position of the given string.</a:t>
            </a:r>
            <a:endParaRPr lang="en-US" sz="2000"/>
          </a:p>
          <a:p>
            <a:pPr marL="0" indent="0">
              <a:buNone/>
            </a:pPr>
            <a:r>
              <a:rPr lang="en-US" sz="2000"/>
              <a:t>&lt;script&gt;  </a:t>
            </a:r>
            <a:endParaRPr lang="en-US" sz="2000"/>
          </a:p>
          <a:p>
            <a:pPr marL="0" indent="0">
              <a:buNone/>
            </a:pPr>
            <a:r>
              <a:rPr lang="en-US" sz="2000"/>
              <a:t>var s1="javascript from javatpoint indexof";  </a:t>
            </a:r>
            <a:endParaRPr lang="en-US" sz="2000"/>
          </a:p>
          <a:p>
            <a:pPr marL="0" indent="0">
              <a:buNone/>
            </a:pPr>
            <a:r>
              <a:rPr lang="en-US" sz="2000"/>
              <a:t>var n=s1.indexOf("from");  </a:t>
            </a:r>
            <a:endParaRPr lang="en-US" sz="2000"/>
          </a:p>
          <a:p>
            <a:pPr marL="0" indent="0">
              <a:buNone/>
            </a:pPr>
            <a:r>
              <a:rPr lang="en-US" sz="2000"/>
              <a:t>document.write(n);  </a:t>
            </a:r>
            <a:endParaRPr lang="en-US" sz="2000"/>
          </a:p>
          <a:p>
            <a:pPr marL="0" indent="0">
              <a:buNone/>
            </a:pPr>
            <a:r>
              <a:rPr lang="en-US" sz="2000"/>
              <a:t>&lt;/script&gt; </a:t>
            </a:r>
            <a:endParaRPr lang="en-US" sz="2000"/>
          </a:p>
          <a:p>
            <a:pPr marL="0" indent="0">
              <a:buNone/>
            </a:pPr>
            <a:r>
              <a:rPr lang="en-US" sz="2000" b="1"/>
              <a:t>Output:  </a:t>
            </a:r>
            <a:r>
              <a:rPr lang="en-US" sz="2000"/>
              <a:t>11</a:t>
            </a:r>
            <a:endParaRPr lang="en-US" sz="2000"/>
          </a:p>
          <a:p>
            <a:r>
              <a:rPr lang="en-US" sz="2000"/>
              <a:t>JavaScript String lastIndexOf(str) Method</a:t>
            </a:r>
            <a:endParaRPr lang="en-US" sz="2000"/>
          </a:p>
          <a:p>
            <a:r>
              <a:rPr lang="en-US" sz="2000"/>
              <a:t>The JavaScript String lastIndexOf(str) method returns the last index position of the given string.</a:t>
            </a:r>
            <a:endParaRPr lang="en-US" sz="2000"/>
          </a:p>
          <a:p>
            <a:pPr marL="0" indent="0">
              <a:buNone/>
            </a:pPr>
            <a:r>
              <a:rPr lang="en-US" sz="2000"/>
              <a:t>&lt;script&gt;  </a:t>
            </a:r>
            <a:endParaRPr lang="en-US" sz="2000"/>
          </a:p>
          <a:p>
            <a:pPr marL="0" indent="0">
              <a:buNone/>
            </a:pPr>
            <a:r>
              <a:rPr lang="en-US" sz="2000"/>
              <a:t>var s1="javascript from javatpoint indexof";  </a:t>
            </a:r>
            <a:endParaRPr lang="en-US" sz="2000"/>
          </a:p>
          <a:p>
            <a:pPr marL="0" indent="0">
              <a:buNone/>
            </a:pPr>
            <a:r>
              <a:rPr lang="en-US" sz="2000"/>
              <a:t>var n=s1.lastIndexOf("java");  </a:t>
            </a:r>
            <a:endParaRPr lang="en-US" sz="2000"/>
          </a:p>
          <a:p>
            <a:pPr marL="0" indent="0">
              <a:buNone/>
            </a:pPr>
            <a:r>
              <a:rPr lang="en-US" sz="2000"/>
              <a:t>document.write(n);  </a:t>
            </a:r>
            <a:endParaRPr lang="en-US" sz="2000"/>
          </a:p>
          <a:p>
            <a:pPr marL="0" indent="0">
              <a:buNone/>
            </a:pPr>
            <a:r>
              <a:rPr lang="en-US" sz="2000"/>
              <a:t>&lt;/script&gt;  </a:t>
            </a:r>
            <a:endParaRPr lang="en-US" sz="2000"/>
          </a:p>
          <a:p>
            <a:pPr marL="0" indent="0">
              <a:buNone/>
            </a:pPr>
            <a:r>
              <a:rPr lang="en-US" sz="2000" b="1"/>
              <a:t>Output:  </a:t>
            </a:r>
            <a:r>
              <a:rPr lang="en-US" sz="2000"/>
              <a:t>16</a:t>
            </a:r>
            <a:endParaRPr lang="en-US" sz="20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4000">
                <a:sym typeface="+mn-ea"/>
              </a:rPr>
              <a:t>String Methods</a:t>
            </a:r>
            <a:endParaRPr lang="en-US" sz="4000">
              <a:sym typeface="+mn-ea"/>
            </a:endParaRPr>
          </a:p>
        </p:txBody>
      </p:sp>
      <p:sp>
        <p:nvSpPr>
          <p:cNvPr id="4" name="Text Placeholder 3"/>
          <p:cNvSpPr>
            <a:spLocks noGrp="1"/>
          </p:cNvSpPr>
          <p:nvPr>
            <p:ph type="body" sz="quarter" idx="14"/>
          </p:nvPr>
        </p:nvSpPr>
        <p:spPr>
          <a:xfrm>
            <a:off x="408940" y="988060"/>
            <a:ext cx="11160125" cy="5321935"/>
          </a:xfrm>
        </p:spPr>
        <p:txBody>
          <a:bodyPr>
            <a:normAutofit fontScale="70000"/>
          </a:bodyPr>
          <a:p>
            <a:r>
              <a:rPr lang="en-US" b="1"/>
              <a:t>JavaScript String trim() Method</a:t>
            </a:r>
            <a:endParaRPr lang="en-US" b="1"/>
          </a:p>
          <a:p>
            <a:r>
              <a:rPr lang="en-US"/>
              <a:t>The JavaScript String trim() method removes leading and trailing whitespaces from the string.</a:t>
            </a:r>
            <a:endParaRPr lang="en-US"/>
          </a:p>
          <a:p>
            <a:pPr marL="0" indent="0">
              <a:buNone/>
            </a:pPr>
            <a:r>
              <a:rPr lang="en-US"/>
              <a:t>&lt;script&gt;  </a:t>
            </a:r>
            <a:endParaRPr lang="en-US"/>
          </a:p>
          <a:p>
            <a:pPr marL="0" indent="0">
              <a:buNone/>
            </a:pPr>
            <a:r>
              <a:rPr lang="en-US"/>
              <a:t>var s1="     javascript trim    ";  </a:t>
            </a:r>
            <a:endParaRPr lang="en-US"/>
          </a:p>
          <a:p>
            <a:pPr marL="0" indent="0">
              <a:buNone/>
            </a:pPr>
            <a:r>
              <a:rPr lang="en-US"/>
              <a:t>var s2=s1.trim();  </a:t>
            </a:r>
            <a:endParaRPr lang="en-US"/>
          </a:p>
          <a:p>
            <a:pPr marL="0" indent="0">
              <a:buNone/>
            </a:pPr>
            <a:r>
              <a:rPr lang="en-US"/>
              <a:t>document.write(s2);  </a:t>
            </a:r>
            <a:endParaRPr lang="en-US"/>
          </a:p>
          <a:p>
            <a:pPr marL="0" indent="0">
              <a:buNone/>
            </a:pPr>
            <a:r>
              <a:rPr lang="en-US"/>
              <a:t>&lt;/script&gt;  </a:t>
            </a:r>
            <a:endParaRPr lang="en-US"/>
          </a:p>
          <a:p>
            <a:pPr marL="0" indent="0">
              <a:buNone/>
            </a:pPr>
            <a:r>
              <a:rPr lang="en-US" b="1"/>
              <a:t>Output: </a:t>
            </a:r>
            <a:r>
              <a:rPr lang="en-US"/>
              <a:t> javascript trim</a:t>
            </a:r>
            <a:endParaRPr lang="en-US"/>
          </a:p>
          <a:p>
            <a:r>
              <a:rPr lang="en-US" b="1"/>
              <a:t>JavaScript String split() Method</a:t>
            </a:r>
            <a:endParaRPr lang="en-US" b="1"/>
          </a:p>
          <a:p>
            <a:pPr marL="0" indent="0">
              <a:buNone/>
            </a:pPr>
            <a:r>
              <a:rPr lang="en-US"/>
              <a:t>&lt;script&gt;  </a:t>
            </a:r>
            <a:endParaRPr lang="en-US"/>
          </a:p>
          <a:p>
            <a:pPr marL="0" indent="0">
              <a:buNone/>
            </a:pPr>
            <a:r>
              <a:rPr lang="en-US"/>
              <a:t>var str="This is JavaTpoint website";  </a:t>
            </a:r>
            <a:endParaRPr lang="en-US"/>
          </a:p>
          <a:p>
            <a:pPr marL="0" indent="0">
              <a:buNone/>
            </a:pPr>
            <a:r>
              <a:rPr lang="en-US"/>
              <a:t>document.write(str.split(" ")); //splits the given string.  </a:t>
            </a:r>
            <a:endParaRPr lang="en-US"/>
          </a:p>
          <a:p>
            <a:pPr marL="0" indent="0">
              <a:buNone/>
            </a:pPr>
            <a:r>
              <a:rPr lang="en-US"/>
              <a:t>&lt;/script&gt;  </a:t>
            </a: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JavaScript Date Object</a:t>
            </a:r>
            <a:endParaRPr lang="en-US" sz="3600"/>
          </a:p>
        </p:txBody>
      </p:sp>
      <p:sp>
        <p:nvSpPr>
          <p:cNvPr id="4" name="Text Placeholder 3"/>
          <p:cNvSpPr>
            <a:spLocks noGrp="1"/>
          </p:cNvSpPr>
          <p:nvPr>
            <p:ph type="body" sz="quarter" idx="14"/>
          </p:nvPr>
        </p:nvSpPr>
        <p:spPr>
          <a:xfrm>
            <a:off x="408940" y="1042670"/>
            <a:ext cx="11489055" cy="5267325"/>
          </a:xfrm>
        </p:spPr>
        <p:txBody>
          <a:bodyPr>
            <a:normAutofit fontScale="90000"/>
          </a:bodyPr>
          <a:p>
            <a:r>
              <a:rPr lang="en-US"/>
              <a:t>The JavaScript date object can be used to get year, month and day. You can display a timer on the webpage by the help of JavaScript date object.</a:t>
            </a:r>
            <a:endParaRPr lang="en-US"/>
          </a:p>
          <a:p>
            <a:r>
              <a:rPr lang="en-US"/>
              <a:t>You can use different Date constructors to create date object. It provides methods to get and set day, month, year, hour, minute and seconds.</a:t>
            </a:r>
            <a:endParaRPr lang="en-US"/>
          </a:p>
          <a:p>
            <a:r>
              <a:rPr lang="en-US"/>
              <a:t>Constructor</a:t>
            </a:r>
            <a:endParaRPr lang="en-US"/>
          </a:p>
          <a:p>
            <a:r>
              <a:rPr lang="en-US"/>
              <a:t>You can use 4 variant of Date constructor to create date object.</a:t>
            </a:r>
            <a:endParaRPr lang="en-US"/>
          </a:p>
          <a:p>
            <a:r>
              <a:rPr lang="en-US"/>
              <a:t>Date()</a:t>
            </a:r>
            <a:endParaRPr lang="en-US"/>
          </a:p>
          <a:p>
            <a:r>
              <a:rPr lang="en-US"/>
              <a:t>Date(milliseconds)</a:t>
            </a:r>
            <a:endParaRPr lang="en-US"/>
          </a:p>
          <a:p>
            <a:r>
              <a:rPr lang="en-US"/>
              <a:t>Date(dateString)</a:t>
            </a:r>
            <a:endParaRPr lang="en-US"/>
          </a:p>
          <a:p>
            <a:r>
              <a:rPr lang="en-US"/>
              <a:t>Date(year, month, day, hours, minutes, seconds, milliseconds)</a:t>
            </a:r>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2439235" y="439897"/>
            <a:ext cx="7317105" cy="566870"/>
          </a:xfrm>
        </p:spPr>
        <p:txBody>
          <a:bodyPr/>
          <a:p>
            <a:pPr algn="ctr"/>
            <a:r>
              <a:rPr lang="en-US" sz="3600"/>
              <a:t>JavaScript Date Methods</a:t>
            </a:r>
            <a:endParaRPr lang="en-US" sz="3600"/>
          </a:p>
        </p:txBody>
      </p:sp>
      <p:pic>
        <p:nvPicPr>
          <p:cNvPr id="5" name="Picture Placeholder 4"/>
          <p:cNvPicPr>
            <a:picLocks noChangeAspect="1"/>
          </p:cNvPicPr>
          <p:nvPr>
            <p:ph type="pic" idx="1"/>
          </p:nvPr>
        </p:nvPicPr>
        <p:blipFill>
          <a:blip r:embed="rId1"/>
          <a:stretch>
            <a:fillRect/>
          </a:stretch>
        </p:blipFill>
        <p:spPr>
          <a:xfrm>
            <a:off x="722630" y="1007745"/>
            <a:ext cx="10948035" cy="54781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t>Application of JavaScript</a:t>
            </a:r>
            <a:endParaRPr lang="en-US" sz="3200"/>
          </a:p>
        </p:txBody>
      </p:sp>
      <p:sp>
        <p:nvSpPr>
          <p:cNvPr id="4" name="Text Placeholder 3"/>
          <p:cNvSpPr>
            <a:spLocks noGrp="1"/>
          </p:cNvSpPr>
          <p:nvPr>
            <p:ph type="body" sz="quarter" idx="14"/>
          </p:nvPr>
        </p:nvSpPr>
        <p:spPr/>
        <p:txBody>
          <a:bodyPr>
            <a:normAutofit lnSpcReduction="10000"/>
          </a:bodyPr>
          <a:p>
            <a:r>
              <a:rPr lang="en-US"/>
              <a:t>JavaScript is used to create interactive websites. It is mainly used for:</a:t>
            </a:r>
            <a:endParaRPr lang="en-US"/>
          </a:p>
          <a:p>
            <a:r>
              <a:rPr lang="en-US"/>
              <a:t>Client-side validation,</a:t>
            </a:r>
            <a:endParaRPr lang="en-US"/>
          </a:p>
          <a:p>
            <a:r>
              <a:rPr lang="en-US"/>
              <a:t>Dynamic drop-down menus,</a:t>
            </a:r>
            <a:endParaRPr lang="en-US"/>
          </a:p>
          <a:p>
            <a:r>
              <a:rPr lang="en-US"/>
              <a:t>Displaying date and time,</a:t>
            </a:r>
            <a:endParaRPr lang="en-US"/>
          </a:p>
          <a:p>
            <a:r>
              <a:rPr lang="en-US"/>
              <a:t>Displaying pop-up windows and dialog boxes (like an alert dialog box, confirm dialog box and prompt dialog box),</a:t>
            </a:r>
            <a:endParaRPr lang="en-US"/>
          </a:p>
          <a:p>
            <a:r>
              <a:rPr lang="en-US"/>
              <a:t>Displaying clocks etc.</a:t>
            </a:r>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39235" y="506572"/>
            <a:ext cx="7317105" cy="566870"/>
          </a:xfrm>
        </p:spPr>
        <p:txBody>
          <a:bodyPr/>
          <a:p>
            <a:pPr algn="ctr"/>
            <a:r>
              <a:rPr lang="en-US" sz="3600">
                <a:sym typeface="+mn-ea"/>
              </a:rPr>
              <a:t>JavaScript Date Methods</a:t>
            </a:r>
            <a:endParaRPr lang="en-US" sz="3600">
              <a:sym typeface="+mn-ea"/>
            </a:endParaRPr>
          </a:p>
        </p:txBody>
      </p:sp>
      <p:pic>
        <p:nvPicPr>
          <p:cNvPr id="5" name="Picture Placeholder 4"/>
          <p:cNvPicPr>
            <a:picLocks noChangeAspect="1"/>
          </p:cNvPicPr>
          <p:nvPr>
            <p:ph type="pic" idx="1"/>
          </p:nvPr>
        </p:nvPicPr>
        <p:blipFill>
          <a:blip r:embed="rId1"/>
          <a:stretch>
            <a:fillRect/>
          </a:stretch>
        </p:blipFill>
        <p:spPr>
          <a:xfrm>
            <a:off x="833120" y="1171575"/>
            <a:ext cx="10580370" cy="5190490"/>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16070" y="545942"/>
            <a:ext cx="7317105" cy="566870"/>
          </a:xfrm>
        </p:spPr>
        <p:txBody>
          <a:bodyPr/>
          <a:p>
            <a:pPr algn="ctr"/>
            <a:r>
              <a:rPr lang="en-US" sz="4000">
                <a:sym typeface="+mn-ea"/>
              </a:rPr>
              <a:t>JavaScript Date Methods</a:t>
            </a:r>
            <a:endParaRPr lang="en-US" sz="4000">
              <a:sym typeface="+mn-ea"/>
            </a:endParaRPr>
          </a:p>
        </p:txBody>
      </p:sp>
      <p:pic>
        <p:nvPicPr>
          <p:cNvPr id="5" name="Picture Placeholder 4"/>
          <p:cNvPicPr>
            <a:picLocks noChangeAspect="1"/>
          </p:cNvPicPr>
          <p:nvPr>
            <p:ph type="pic" idx="1"/>
          </p:nvPr>
        </p:nvPicPr>
        <p:blipFill>
          <a:blip r:embed="rId1"/>
          <a:stretch>
            <a:fillRect/>
          </a:stretch>
        </p:blipFill>
        <p:spPr>
          <a:xfrm>
            <a:off x="962025" y="1226820"/>
            <a:ext cx="10491470" cy="5191125"/>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en-US" sz="3200"/>
              <a:t>JavaScript Date Example</a:t>
            </a:r>
            <a:endParaRPr lang="en-US" sz="3200"/>
          </a:p>
        </p:txBody>
      </p:sp>
      <p:sp>
        <p:nvSpPr>
          <p:cNvPr id="6" name="Text Placeholder 5"/>
          <p:cNvSpPr>
            <a:spLocks noGrp="1"/>
          </p:cNvSpPr>
          <p:nvPr>
            <p:ph type="body" sz="quarter" idx="14"/>
          </p:nvPr>
        </p:nvSpPr>
        <p:spPr>
          <a:xfrm>
            <a:off x="408940" y="887095"/>
            <a:ext cx="11160125" cy="5422900"/>
          </a:xfrm>
        </p:spPr>
        <p:txBody>
          <a:bodyPr>
            <a:noAutofit/>
          </a:bodyPr>
          <a:p>
            <a:r>
              <a:rPr lang="en-US" sz="1800"/>
              <a:t>Let's see the simple example to print date object. It prints date and time both.</a:t>
            </a:r>
            <a:endParaRPr lang="en-US" sz="1800"/>
          </a:p>
          <a:p>
            <a:r>
              <a:rPr lang="en-US" sz="2000"/>
              <a:t>Current Date and Time: &lt;span id="txt"&gt;&lt;/span&gt;  </a:t>
            </a:r>
            <a:endParaRPr lang="en-US" sz="2000"/>
          </a:p>
          <a:p>
            <a:pPr marL="0" indent="0">
              <a:buNone/>
            </a:pPr>
            <a:r>
              <a:rPr lang="en-US" sz="2000"/>
              <a:t>&lt;script&gt;  </a:t>
            </a:r>
            <a:endParaRPr lang="en-US" sz="2000"/>
          </a:p>
          <a:p>
            <a:pPr marL="0" indent="0">
              <a:buNone/>
            </a:pPr>
            <a:r>
              <a:rPr lang="en-US" sz="2000"/>
              <a:t>var today=new Date();  </a:t>
            </a:r>
            <a:endParaRPr lang="en-US" sz="2000"/>
          </a:p>
          <a:p>
            <a:pPr marL="0" indent="0">
              <a:buNone/>
            </a:pPr>
            <a:r>
              <a:rPr lang="en-US" sz="2000"/>
              <a:t>document.getElementById('txt').innerHTML=today;  </a:t>
            </a:r>
            <a:endParaRPr lang="en-US" sz="2000"/>
          </a:p>
          <a:p>
            <a:pPr marL="0" indent="0">
              <a:buNone/>
            </a:pPr>
            <a:r>
              <a:rPr lang="en-US" sz="2000"/>
              <a:t>&lt;/script&gt; </a:t>
            </a:r>
            <a:endParaRPr lang="en-US" sz="2000"/>
          </a:p>
          <a:p>
            <a:pPr marL="0" indent="0">
              <a:buNone/>
            </a:pPr>
            <a:r>
              <a:rPr lang="en-US" sz="2000"/>
              <a:t> </a:t>
            </a:r>
            <a:r>
              <a:rPr lang="en-US" sz="2000" b="1"/>
              <a:t>Output:  </a:t>
            </a:r>
            <a:r>
              <a:rPr lang="en-US" sz="2000"/>
              <a:t>Current Date and Time: Mon Apr 17 2023 11:43:29 GMT+0530 (India Standard Time) </a:t>
            </a:r>
            <a:endParaRPr lang="en-US" sz="2000"/>
          </a:p>
          <a:p>
            <a:pPr marL="0" indent="0">
              <a:buNone/>
            </a:pPr>
            <a:r>
              <a:rPr lang="en-US" sz="2000"/>
              <a:t>Let's see another code to print date/month/year.</a:t>
            </a:r>
            <a:endParaRPr lang="en-US" sz="2000"/>
          </a:p>
          <a:p>
            <a:pPr marL="0" indent="0">
              <a:buNone/>
            </a:pPr>
            <a:r>
              <a:rPr lang="en-US" sz="2000"/>
              <a:t>&lt;script&gt;  </a:t>
            </a:r>
            <a:endParaRPr lang="en-US" sz="2000"/>
          </a:p>
          <a:p>
            <a:pPr marL="0" indent="0">
              <a:buNone/>
            </a:pPr>
            <a:r>
              <a:rPr lang="en-US" sz="2000"/>
              <a:t>var date=new Date();  </a:t>
            </a:r>
            <a:endParaRPr lang="en-US" sz="2000"/>
          </a:p>
          <a:p>
            <a:pPr marL="0" indent="0">
              <a:buNone/>
            </a:pPr>
            <a:r>
              <a:rPr lang="en-US" sz="2000"/>
              <a:t>var day=date.getDate();  </a:t>
            </a:r>
            <a:endParaRPr lang="en-US" sz="2000"/>
          </a:p>
          <a:p>
            <a:pPr marL="0" indent="0">
              <a:buNone/>
            </a:pPr>
            <a:r>
              <a:rPr lang="en-US" sz="2000"/>
              <a:t>var month=date.getMonth()+1;  </a:t>
            </a:r>
            <a:endParaRPr lang="en-US" sz="2000"/>
          </a:p>
          <a:p>
            <a:pPr marL="0" indent="0">
              <a:buNone/>
            </a:pPr>
            <a:r>
              <a:rPr lang="en-US" sz="2000"/>
              <a:t>var year=date.getFullYear();  </a:t>
            </a:r>
            <a:endParaRPr lang="en-US" sz="2000"/>
          </a:p>
          <a:p>
            <a:pPr marL="0" indent="0">
              <a:buNone/>
            </a:pPr>
            <a:r>
              <a:rPr lang="en-US" sz="2000"/>
              <a:t>document.write("&lt;br&gt;Date is: "+day+"/"+month+"/"+year);  </a:t>
            </a:r>
            <a:endParaRPr lang="en-US" sz="2000"/>
          </a:p>
          <a:p>
            <a:pPr marL="0" indent="0">
              <a:buNone/>
            </a:pPr>
            <a:r>
              <a:rPr lang="en-US" sz="2000"/>
              <a:t>&lt;/script&gt;  </a:t>
            </a:r>
            <a:endParaRPr lang="en-US" sz="2000"/>
          </a:p>
          <a:p>
            <a:pPr marL="0" indent="0">
              <a:buNone/>
            </a:pPr>
            <a:r>
              <a:rPr lang="en-US" sz="2000" b="1"/>
              <a:t>Output:</a:t>
            </a:r>
            <a:r>
              <a:rPr lang="en-US" sz="2000"/>
              <a:t> Date is: 17/4/2023  </a:t>
            </a:r>
            <a:endParaRPr lang="en-US" sz="20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JavaScript Digital Clock Example</a:t>
            </a:r>
            <a:endParaRPr lang="en-US" sz="3600"/>
          </a:p>
        </p:txBody>
      </p:sp>
      <p:sp>
        <p:nvSpPr>
          <p:cNvPr id="4" name="Text Placeholder 3"/>
          <p:cNvSpPr>
            <a:spLocks noGrp="1"/>
          </p:cNvSpPr>
          <p:nvPr>
            <p:ph type="body" sz="quarter" idx="14"/>
          </p:nvPr>
        </p:nvSpPr>
        <p:spPr>
          <a:xfrm>
            <a:off x="408940" y="887095"/>
            <a:ext cx="11160125" cy="5422900"/>
          </a:xfrm>
        </p:spPr>
        <p:txBody>
          <a:bodyPr>
            <a:noAutofit/>
          </a:bodyPr>
          <a:p>
            <a:pPr marL="0" indent="0">
              <a:buNone/>
            </a:pPr>
            <a:r>
              <a:rPr lang="en-US" sz="1600"/>
              <a:t>Current Time: &lt;span id="txt"&gt;&lt;/span&gt;  </a:t>
            </a:r>
            <a:endParaRPr lang="en-US" sz="1600"/>
          </a:p>
          <a:p>
            <a:pPr marL="0" indent="0">
              <a:buNone/>
            </a:pPr>
            <a:r>
              <a:rPr lang="en-US" sz="1600"/>
              <a:t>&lt;script&gt;  </a:t>
            </a:r>
            <a:endParaRPr lang="en-US" sz="1600"/>
          </a:p>
          <a:p>
            <a:pPr marL="0" indent="0">
              <a:buNone/>
            </a:pPr>
            <a:r>
              <a:rPr lang="en-US" sz="1600"/>
              <a:t>window.onload=function(){getTime();}  </a:t>
            </a:r>
            <a:endParaRPr lang="en-US" sz="1600"/>
          </a:p>
          <a:p>
            <a:pPr marL="0" indent="0">
              <a:buNone/>
            </a:pPr>
            <a:r>
              <a:rPr lang="en-US" sz="1600"/>
              <a:t>function getTime(){  </a:t>
            </a:r>
            <a:endParaRPr lang="en-US" sz="1600"/>
          </a:p>
          <a:p>
            <a:pPr marL="0" indent="0">
              <a:buNone/>
            </a:pPr>
            <a:r>
              <a:rPr lang="en-US" sz="1600"/>
              <a:t>var today=new Date();  </a:t>
            </a:r>
            <a:endParaRPr lang="en-US" sz="1600"/>
          </a:p>
          <a:p>
            <a:pPr marL="0" indent="0">
              <a:buNone/>
            </a:pPr>
            <a:r>
              <a:rPr lang="en-US" sz="1600"/>
              <a:t>var h=today.getHours();  </a:t>
            </a:r>
            <a:endParaRPr lang="en-US" sz="1600"/>
          </a:p>
          <a:p>
            <a:pPr marL="0" indent="0">
              <a:buNone/>
            </a:pPr>
            <a:r>
              <a:rPr lang="en-US" sz="1600"/>
              <a:t>var m=today.getMinutes();  </a:t>
            </a:r>
            <a:endParaRPr lang="en-US" sz="1600"/>
          </a:p>
          <a:p>
            <a:pPr marL="0" indent="0">
              <a:buNone/>
            </a:pPr>
            <a:r>
              <a:rPr lang="en-US" sz="1600"/>
              <a:t>var s=today.getSeconds();  </a:t>
            </a:r>
            <a:endParaRPr lang="en-US" sz="1600"/>
          </a:p>
          <a:p>
            <a:pPr marL="0" indent="0">
              <a:buNone/>
            </a:pPr>
            <a:r>
              <a:rPr lang="en-US" sz="1600"/>
              <a:t>// add a zero in front of numbers&lt;10  </a:t>
            </a:r>
            <a:endParaRPr lang="en-US" sz="1600"/>
          </a:p>
          <a:p>
            <a:pPr marL="0" indent="0">
              <a:buNone/>
            </a:pPr>
            <a:r>
              <a:rPr lang="en-US" sz="1600"/>
              <a:t>m=checkTime(m);  </a:t>
            </a:r>
            <a:endParaRPr lang="en-US" sz="1600"/>
          </a:p>
          <a:p>
            <a:pPr marL="0" indent="0">
              <a:buNone/>
            </a:pPr>
            <a:r>
              <a:rPr lang="en-US" sz="1600"/>
              <a:t>s=checkTime(s);  </a:t>
            </a:r>
            <a:endParaRPr lang="en-US" sz="1600"/>
          </a:p>
          <a:p>
            <a:pPr marL="0" indent="0">
              <a:buNone/>
            </a:pPr>
            <a:r>
              <a:rPr lang="en-US" sz="1600"/>
              <a:t>document.getElementById('txt').innerHTML=h+":"+m+":"+s;  </a:t>
            </a:r>
            <a:endParaRPr lang="en-US" sz="1600"/>
          </a:p>
          <a:p>
            <a:pPr marL="0" indent="0">
              <a:buNone/>
            </a:pPr>
            <a:r>
              <a:rPr lang="en-US" sz="1600"/>
              <a:t>setTimeout(function(){getTime()},1000);  }  </a:t>
            </a:r>
            <a:endParaRPr lang="en-US" sz="1600"/>
          </a:p>
          <a:p>
            <a:pPr marL="0" indent="0">
              <a:buNone/>
            </a:pPr>
            <a:r>
              <a:rPr lang="en-US" sz="1600"/>
              <a:t>//setInterval("getTime()",1000);//another way  </a:t>
            </a:r>
            <a:endParaRPr lang="en-US" sz="1600"/>
          </a:p>
          <a:p>
            <a:pPr marL="0" indent="0">
              <a:buNone/>
            </a:pPr>
            <a:r>
              <a:rPr lang="en-US" sz="1600"/>
              <a:t>function checkTime(i){  </a:t>
            </a:r>
            <a:endParaRPr lang="en-US" sz="1600"/>
          </a:p>
          <a:p>
            <a:pPr marL="0" indent="0">
              <a:buNone/>
            </a:pPr>
            <a:r>
              <a:rPr lang="en-US" sz="1600"/>
              <a:t>if (i&lt;10){  </a:t>
            </a:r>
            <a:endParaRPr lang="en-US" sz="1600"/>
          </a:p>
          <a:p>
            <a:pPr marL="0" indent="0">
              <a:buNone/>
            </a:pPr>
            <a:r>
              <a:rPr lang="en-US" sz="1600"/>
              <a:t>  i="0" + i;   }  </a:t>
            </a:r>
            <a:endParaRPr lang="en-US" sz="1600"/>
          </a:p>
          <a:p>
            <a:pPr marL="0" indent="0">
              <a:buNone/>
            </a:pPr>
            <a:r>
              <a:rPr lang="en-US" sz="1600"/>
              <a:t>return i;  }  </a:t>
            </a:r>
            <a:endParaRPr lang="en-US" sz="1600"/>
          </a:p>
          <a:p>
            <a:pPr marL="0" indent="0">
              <a:buNone/>
            </a:pPr>
            <a:r>
              <a:rPr lang="en-US" sz="1600"/>
              <a:t>&lt;/script&gt;  </a:t>
            </a:r>
            <a:endParaRPr lang="en-US" sz="1600"/>
          </a:p>
          <a:p>
            <a:pPr marL="0" indent="0">
              <a:buNone/>
            </a:pPr>
            <a:endParaRPr lang="en-US" sz="1400"/>
          </a:p>
        </p:txBody>
      </p:sp>
      <p:sp>
        <p:nvSpPr>
          <p:cNvPr id="6" name="Text Box 5"/>
          <p:cNvSpPr txBox="1"/>
          <p:nvPr/>
        </p:nvSpPr>
        <p:spPr>
          <a:xfrm>
            <a:off x="6382385" y="4916805"/>
            <a:ext cx="3787775" cy="673100"/>
          </a:xfrm>
          <a:prstGeom prst="rect">
            <a:avLst/>
          </a:prstGeom>
          <a:noFill/>
        </p:spPr>
        <p:txBody>
          <a:bodyPr wrap="square" rtlCol="0">
            <a:spAutoFit/>
          </a:bodyPr>
          <a:p>
            <a:r>
              <a:rPr lang="en-US" b="1">
                <a:sym typeface="+mn-ea"/>
              </a:rPr>
              <a:t>Output:</a:t>
            </a:r>
            <a:r>
              <a:rPr lang="en-US">
                <a:sym typeface="+mn-ea"/>
              </a:rPr>
              <a:t>  Current Time: 14:08:43</a:t>
            </a:r>
            <a:endParaRPr lang="en-US"/>
          </a:p>
          <a:p>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JavaScript Number Object</a:t>
            </a:r>
            <a:endParaRPr lang="en-US" sz="3600"/>
          </a:p>
        </p:txBody>
      </p:sp>
      <p:sp>
        <p:nvSpPr>
          <p:cNvPr id="4" name="Text Placeholder 3"/>
          <p:cNvSpPr>
            <a:spLocks noGrp="1"/>
          </p:cNvSpPr>
          <p:nvPr>
            <p:ph type="body" sz="quarter" idx="14"/>
          </p:nvPr>
        </p:nvSpPr>
        <p:spPr>
          <a:xfrm>
            <a:off x="408940" y="887095"/>
            <a:ext cx="11160125" cy="5422900"/>
          </a:xfrm>
        </p:spPr>
        <p:txBody>
          <a:bodyPr>
            <a:noAutofit/>
          </a:bodyPr>
          <a:p>
            <a:r>
              <a:rPr lang="en-US" sz="2400"/>
              <a:t>The JavaScript number object enables you to represent a numeric value. It may be integer or floating-point. JavaScript number object follows IEEE standard to represent the floating-point numbers</a:t>
            </a:r>
            <a:endParaRPr lang="en-US" sz="2400"/>
          </a:p>
          <a:p>
            <a:r>
              <a:rPr lang="en-US" sz="2400"/>
              <a:t>By the help of Number() constructor, you can create number object in JavaScript. For example:</a:t>
            </a:r>
            <a:endParaRPr lang="en-US" sz="2400"/>
          </a:p>
          <a:p>
            <a:r>
              <a:rPr lang="en-US" sz="2400"/>
              <a:t>var n=new Number(value);  </a:t>
            </a:r>
            <a:endParaRPr lang="en-US" sz="2400"/>
          </a:p>
          <a:p>
            <a:r>
              <a:rPr lang="en-US" sz="2400"/>
              <a:t>If value can't be converted to number, it returns NaN(Not a Number) that can be checked by isNaN() method.</a:t>
            </a:r>
            <a:endParaRPr lang="en-US" sz="2400"/>
          </a:p>
          <a:p>
            <a:r>
              <a:rPr lang="en-US" sz="2400"/>
              <a:t>You can direct assign a number to a variable also. For example:var x=102;//integer value  </a:t>
            </a:r>
            <a:endParaRPr lang="en-US" sz="2400"/>
          </a:p>
          <a:p>
            <a:r>
              <a:rPr lang="en-US" sz="2400"/>
              <a:t>var y=102.7;//floating point value  </a:t>
            </a:r>
            <a:endParaRPr lang="en-US" sz="2400"/>
          </a:p>
          <a:p>
            <a:r>
              <a:rPr lang="en-US" sz="2400"/>
              <a:t>var z=13e4;//exponent value, output: 130000  </a:t>
            </a:r>
            <a:endParaRPr lang="en-US" sz="2400"/>
          </a:p>
          <a:p>
            <a:r>
              <a:rPr lang="en-US" sz="2400"/>
              <a:t>var n=new Number(16);//integer value by number object  </a:t>
            </a:r>
            <a:endParaRPr lang="en-US" sz="2400"/>
          </a:p>
          <a:p>
            <a:r>
              <a:rPr lang="en-US" sz="2400"/>
              <a:t>Output:  102 102.7 130000 16  </a:t>
            </a:r>
            <a:endParaRPr lang="en-US" sz="24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Placeholder 4"/>
          <p:cNvPicPr>
            <a:picLocks noChangeAspect="1"/>
          </p:cNvPicPr>
          <p:nvPr>
            <p:ph type="pic" idx="1"/>
          </p:nvPr>
        </p:nvPicPr>
        <p:blipFill>
          <a:blip r:embed="rId1"/>
          <a:stretch>
            <a:fillRect/>
          </a:stretch>
        </p:blipFill>
        <p:spPr>
          <a:xfrm>
            <a:off x="919480" y="588645"/>
            <a:ext cx="10795635" cy="559943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Placeholder 4"/>
          <p:cNvPicPr>
            <a:picLocks noChangeAspect="1"/>
          </p:cNvPicPr>
          <p:nvPr>
            <p:ph type="pic" idx="1"/>
          </p:nvPr>
        </p:nvPicPr>
        <p:blipFill>
          <a:blip r:embed="rId1"/>
          <a:stretch>
            <a:fillRect/>
          </a:stretch>
        </p:blipFill>
        <p:spPr>
          <a:xfrm>
            <a:off x="797560" y="466725"/>
            <a:ext cx="10786745" cy="5930265"/>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Placeholder 4"/>
          <p:cNvPicPr>
            <a:picLocks noChangeAspect="1"/>
          </p:cNvPicPr>
          <p:nvPr>
            <p:ph type="pic" idx="1"/>
          </p:nvPr>
        </p:nvPicPr>
        <p:blipFill>
          <a:blip r:embed="rId1"/>
          <a:stretch>
            <a:fillRect/>
          </a:stretch>
        </p:blipFill>
        <p:spPr>
          <a:xfrm>
            <a:off x="652145" y="338455"/>
            <a:ext cx="10966450" cy="59353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JavaScript Example</a:t>
            </a:r>
            <a:endParaRPr lang="en-US" sz="3600"/>
          </a:p>
        </p:txBody>
      </p:sp>
      <p:sp>
        <p:nvSpPr>
          <p:cNvPr id="4" name="Text Placeholder 3"/>
          <p:cNvSpPr>
            <a:spLocks noGrp="1"/>
          </p:cNvSpPr>
          <p:nvPr>
            <p:ph type="body" sz="quarter" idx="14"/>
          </p:nvPr>
        </p:nvSpPr>
        <p:spPr/>
        <p:txBody>
          <a:bodyPr>
            <a:normAutofit fontScale="80000"/>
          </a:bodyPr>
          <a:p>
            <a:r>
              <a:rPr lang="en-US"/>
              <a:t>Javascript example is easy to code. JavaScript provides 3 places to put the JavaScript code: within body tag, within head tag and external JavaScript file.</a:t>
            </a:r>
            <a:endParaRPr lang="en-US"/>
          </a:p>
          <a:p>
            <a:r>
              <a:rPr lang="en-US"/>
              <a:t>Let’s create the first JavaScript example.</a:t>
            </a:r>
            <a:endParaRPr lang="en-US"/>
          </a:p>
          <a:p>
            <a:r>
              <a:rPr lang="en-US"/>
              <a:t>&lt;script type="text/javascript"&gt;  </a:t>
            </a:r>
            <a:endParaRPr lang="en-US"/>
          </a:p>
          <a:p>
            <a:r>
              <a:rPr lang="en-US"/>
              <a:t>document.write("JavaScript is a simple language for javatpoint learners");  </a:t>
            </a:r>
            <a:endParaRPr lang="en-US"/>
          </a:p>
          <a:p>
            <a:r>
              <a:rPr lang="en-US"/>
              <a:t>&lt;/script&gt; </a:t>
            </a:r>
            <a:endParaRPr lang="en-US"/>
          </a:p>
          <a:p>
            <a:r>
              <a:rPr lang="en-US"/>
              <a:t>The script tag specifies that we are using JavaScript.</a:t>
            </a:r>
            <a:endParaRPr lang="en-US"/>
          </a:p>
          <a:p>
            <a:r>
              <a:rPr lang="en-US"/>
              <a:t>The text/javascript is the content type that provides information to the browser about the data.</a:t>
            </a:r>
            <a:endParaRPr lang="en-US"/>
          </a:p>
          <a:p>
            <a:r>
              <a:rPr lang="en-US"/>
              <a:t>The document.write() function is used to display dynamic content through JavaScript.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3 Places to put JavaScript code</a:t>
            </a:r>
            <a:endParaRPr lang="en-US" sz="3600"/>
          </a:p>
        </p:txBody>
      </p:sp>
      <p:sp>
        <p:nvSpPr>
          <p:cNvPr id="4" name="Text Placeholder 3"/>
          <p:cNvSpPr>
            <a:spLocks noGrp="1"/>
          </p:cNvSpPr>
          <p:nvPr>
            <p:ph type="body" sz="quarter" idx="14"/>
          </p:nvPr>
        </p:nvSpPr>
        <p:spPr/>
        <p:txBody>
          <a:bodyPr>
            <a:normAutofit fontScale="90000" lnSpcReduction="10000"/>
          </a:bodyPr>
          <a:p>
            <a:r>
              <a:rPr lang="en-US"/>
              <a:t>Between the body tag of html</a:t>
            </a:r>
            <a:endParaRPr lang="en-US"/>
          </a:p>
          <a:p>
            <a:r>
              <a:rPr lang="en-US"/>
              <a:t>Between the head tag of html</a:t>
            </a:r>
            <a:endParaRPr lang="en-US"/>
          </a:p>
          <a:p>
            <a:r>
              <a:rPr lang="en-US"/>
              <a:t>In .js file (external javaScript)</a:t>
            </a:r>
            <a:endParaRPr lang="en-US"/>
          </a:p>
          <a:p>
            <a:r>
              <a:rPr lang="en-US"/>
              <a:t>1) JavaScript Example : code between the body tag</a:t>
            </a:r>
            <a:endParaRPr lang="en-US"/>
          </a:p>
          <a:p>
            <a:r>
              <a:rPr lang="en-US"/>
              <a:t>In the above example, we have displayed the dynamic content using JavaScript. Let’s see the simple example of JavaScript that displays alert dialog box.</a:t>
            </a:r>
            <a:endParaRPr lang="en-US"/>
          </a:p>
          <a:p>
            <a:r>
              <a:rPr lang="en-US"/>
              <a:t>&lt;script type="text/javascript"&gt;  </a:t>
            </a:r>
            <a:endParaRPr lang="en-US"/>
          </a:p>
          <a:p>
            <a:r>
              <a:rPr lang="en-US"/>
              <a:t> alert("Hello Javatpoint");  </a:t>
            </a:r>
            <a:endParaRPr lang="en-US"/>
          </a:p>
          <a:p>
            <a:r>
              <a:rPr lang="en-US"/>
              <a:t>&lt;/script&gt; </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30471</Words>
  <Application>WPS Presentation</Application>
  <PresentationFormat>Custom</PresentationFormat>
  <Paragraphs>836</Paragraphs>
  <Slides>77</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77</vt:i4>
      </vt:variant>
    </vt:vector>
  </HeadingPairs>
  <TitlesOfParts>
    <vt:vector size="87" baseType="lpstr">
      <vt:lpstr>Arial</vt:lpstr>
      <vt:lpstr>SimSun</vt:lpstr>
      <vt:lpstr>Wingdings</vt:lpstr>
      <vt:lpstr>Calibri</vt:lpstr>
      <vt:lpstr>Century Gothic</vt:lpstr>
      <vt:lpstr>Poppins</vt:lpstr>
      <vt:lpstr>Calibri</vt:lpstr>
      <vt:lpstr>Microsoft YaHei</vt:lpstr>
      <vt:lpstr>Segoe Print</vt:lpstr>
      <vt:lpstr>Office Theme</vt:lpstr>
      <vt:lpstr>PowerPoint 演示文稿</vt:lpstr>
      <vt:lpstr>PowerPoint 演示文稿</vt:lpstr>
      <vt:lpstr>PowerPoint 演示文稿</vt:lpstr>
      <vt:lpstr>Java Script Introduction</vt:lpstr>
      <vt:lpstr>Java Script Introduction</vt:lpstr>
      <vt:lpstr>Features of JavaScript</vt:lpstr>
      <vt:lpstr>Application of JavaScript</vt:lpstr>
      <vt:lpstr>JavaScript Example</vt:lpstr>
      <vt:lpstr>3 Places to put JavaScript code</vt:lpstr>
      <vt:lpstr>2) JavaScript Example : code between the head tag</vt:lpstr>
      <vt:lpstr>Internal JavaScript</vt:lpstr>
      <vt:lpstr>examples</vt:lpstr>
      <vt:lpstr>External JavaScript:</vt:lpstr>
      <vt:lpstr>Examples:</vt:lpstr>
      <vt:lpstr>Advantages of External JavaScript</vt:lpstr>
      <vt:lpstr>Disadvantages of External JavaScript</vt:lpstr>
      <vt:lpstr>JavaScript Used for</vt:lpstr>
      <vt:lpstr>How JavaScript makes HTML build-website better</vt:lpstr>
      <vt:lpstr>Things that makes JavaScript demanding</vt:lpstr>
      <vt:lpstr>JavaScript Comment</vt:lpstr>
      <vt:lpstr>Types of JavaScript Comments</vt:lpstr>
      <vt:lpstr>JavaScript Multi line Comment</vt:lpstr>
      <vt:lpstr>JavaScript Variable</vt:lpstr>
      <vt:lpstr>Example of JavaScript variable</vt:lpstr>
      <vt:lpstr>JavaScript global variable</vt:lpstr>
      <vt:lpstr>Javascript Data Types</vt:lpstr>
      <vt:lpstr>JavaScript primitive data types</vt:lpstr>
      <vt:lpstr>JavaScript non-primitive data types</vt:lpstr>
      <vt:lpstr>JavaScript Operators</vt:lpstr>
      <vt:lpstr>JavaScript Arithmetic Operators</vt:lpstr>
      <vt:lpstr>PowerPoint 演示文稿</vt:lpstr>
      <vt:lpstr>PowerPoint 演示文稿</vt:lpstr>
      <vt:lpstr>PowerPoint 演示文稿</vt:lpstr>
      <vt:lpstr>PowerPoint 演示文稿</vt:lpstr>
      <vt:lpstr>PowerPoint 演示文稿</vt:lpstr>
      <vt:lpstr>JavaScript If-else</vt:lpstr>
      <vt:lpstr>JavaScript If...else Statement</vt:lpstr>
      <vt:lpstr>JavaScript If...else if statement</vt:lpstr>
      <vt:lpstr>JavaScript Switch</vt:lpstr>
      <vt:lpstr>Example</vt:lpstr>
      <vt:lpstr>Java Loops</vt:lpstr>
      <vt:lpstr>JavaScript while loop</vt:lpstr>
      <vt:lpstr>JavaScript do while loop</vt:lpstr>
      <vt:lpstr>JavaScript Functions</vt:lpstr>
      <vt:lpstr>JavaScript Function Arguments</vt:lpstr>
      <vt:lpstr>Function with Return Value</vt:lpstr>
      <vt:lpstr>JavaScript Function Object</vt:lpstr>
      <vt:lpstr>JavaScript Function Object Examples</vt:lpstr>
      <vt:lpstr>JavaScript Objects</vt:lpstr>
      <vt:lpstr>By creating instance of Object</vt:lpstr>
      <vt:lpstr>By using an Object constructor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Varma Datla</dc:creator>
  <cp:lastModifiedBy>akhila.p</cp:lastModifiedBy>
  <cp:revision>320</cp:revision>
  <dcterms:created xsi:type="dcterms:W3CDTF">2021-09-08T09:08:00Z</dcterms:created>
  <dcterms:modified xsi:type="dcterms:W3CDTF">2023-04-17T08:49:11Z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1033-10.2.0.5871</vt:lpwstr>
  </property>
  <property fmtid="{D5CDD505-2E9C-101B-9397-08002B2CF9AE}" pid="3" name="ICV">
    <vt:lpwstr>EFCC1C052FF243D3838510AA06CF476A</vt:lpwstr>
  </property>
</Properties>
</file>