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7" r:id="rId3"/>
    <p:sldId id="272" r:id="rId4"/>
    <p:sldId id="289" r:id="rId5"/>
    <p:sldId id="512" r:id="rId6"/>
    <p:sldId id="513" r:id="rId7"/>
    <p:sldId id="514" r:id="rId8"/>
    <p:sldId id="515" r:id="rId9"/>
    <p:sldId id="516" r:id="rId10"/>
    <p:sldId id="509" r:id="rId11"/>
    <p:sldId id="510" r:id="rId12"/>
    <p:sldId id="511" r:id="rId13"/>
    <p:sldId id="517" r:id="rId14"/>
    <p:sldId id="518" r:id="rId15"/>
    <p:sldId id="519" r:id="rId16"/>
    <p:sldId id="520" r:id="rId17"/>
    <p:sldId id="521" r:id="rId18"/>
    <p:sldId id="522" r:id="rId19"/>
    <p:sldId id="523" r:id="rId20"/>
    <p:sldId id="524" r:id="rId21"/>
    <p:sldId id="525" r:id="rId22"/>
    <p:sldId id="526" r:id="rId23"/>
    <p:sldId id="508" r:id="rId24"/>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5113020" cy="1421765"/>
          </a:xfrm>
          <a:prstGeom prst="rect">
            <a:avLst/>
          </a:prstGeom>
          <a:noFill/>
        </p:spPr>
        <p:txBody>
          <a:bodyPr wrap="square" rtlCol="0">
            <a:spAutoFit/>
          </a:bodyPr>
          <a:p>
            <a:r>
              <a:rPr lang="en-US" sz="3200"/>
              <a:t> JDBC Prepared Statements</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p:cNvPicPr>
            <a:picLocks noChangeAspect="1"/>
          </p:cNvPicPr>
          <p:nvPr>
            <p:ph type="pic" idx="1"/>
          </p:nvPr>
        </p:nvPicPr>
        <p:blipFill>
          <a:blip r:embed="rId1"/>
          <a:stretch>
            <a:fillRect/>
          </a:stretch>
        </p:blipFill>
        <p:spPr>
          <a:xfrm>
            <a:off x="857885" y="490855"/>
            <a:ext cx="10699115" cy="5861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Example of PreparedStatement interface that inserts the record</a:t>
            </a:r>
            <a:endParaRPr lang="en-US" sz="3200"/>
          </a:p>
        </p:txBody>
      </p:sp>
      <p:sp>
        <p:nvSpPr>
          <p:cNvPr id="6" name="Text Placeholder 5"/>
          <p:cNvSpPr>
            <a:spLocks noGrp="1"/>
          </p:cNvSpPr>
          <p:nvPr>
            <p:ph type="body" sz="quarter" idx="14"/>
          </p:nvPr>
        </p:nvSpPr>
        <p:spPr>
          <a:xfrm>
            <a:off x="408940" y="887095"/>
            <a:ext cx="11313160" cy="5575935"/>
          </a:xfrm>
        </p:spPr>
        <p:txBody>
          <a:bodyPr>
            <a:normAutofit fontScale="60000"/>
          </a:bodyPr>
          <a:p>
            <a:r>
              <a:rPr lang="en-US"/>
              <a:t>First of all create table as given below: create table emp(id number(10),name varchar2(50));  </a:t>
            </a:r>
            <a:endParaRPr lang="en-US"/>
          </a:p>
          <a:p>
            <a:r>
              <a:rPr lang="en-US"/>
              <a:t>Now insert records in this table by the code given below:</a:t>
            </a:r>
            <a:endParaRPr lang="en-US"/>
          </a:p>
          <a:p>
            <a:pPr marL="0" indent="0">
              <a:buNone/>
            </a:pPr>
            <a:r>
              <a:rPr lang="en-US"/>
              <a:t>import java.sql.*;  </a:t>
            </a:r>
            <a:endParaRPr lang="en-US"/>
          </a:p>
          <a:p>
            <a:pPr marL="0" indent="0">
              <a:buNone/>
            </a:pPr>
            <a:r>
              <a:rPr lang="en-US"/>
              <a:t>class InsertPrepared{  </a:t>
            </a:r>
            <a:endParaRPr lang="en-US"/>
          </a:p>
          <a:p>
            <a:pPr marL="0" indent="0">
              <a:buNone/>
            </a:pPr>
            <a:r>
              <a:rPr lang="en-US"/>
              <a:t>public static void main(String args[]){  </a:t>
            </a:r>
            <a:endParaRPr lang="en-US"/>
          </a:p>
          <a:p>
            <a:pPr marL="0" indent="0">
              <a:buNone/>
            </a:pPr>
            <a:r>
              <a:rPr lang="en-US"/>
              <a:t>try{  </a:t>
            </a:r>
            <a:endParaRPr lang="en-US"/>
          </a:p>
          <a:p>
            <a:pPr marL="0" indent="0">
              <a:buNone/>
            </a:pPr>
            <a:r>
              <a:rPr lang="en-US"/>
              <a:t>Class.forName("oracle.jdbc.driver.OracleDriver");    </a:t>
            </a:r>
            <a:endParaRPr lang="en-US"/>
          </a:p>
          <a:p>
            <a:pPr marL="0" indent="0">
              <a:buNone/>
            </a:pPr>
            <a:r>
              <a:rPr lang="en-US"/>
              <a:t>Connection con=DriverManager.getConnection("jdbc:oracle:thin:@localhost:1521:xe","system","oracle");    </a:t>
            </a:r>
            <a:endParaRPr lang="en-US"/>
          </a:p>
          <a:p>
            <a:pPr marL="0" indent="0">
              <a:buNone/>
            </a:pPr>
            <a:r>
              <a:rPr lang="en-US"/>
              <a:t>PreparedStatement stmt=con.prepareStatement("insert into Emp values(?,?)");  </a:t>
            </a:r>
            <a:endParaRPr lang="en-US"/>
          </a:p>
          <a:p>
            <a:pPr marL="0" indent="0">
              <a:buNone/>
            </a:pPr>
            <a:r>
              <a:rPr lang="en-US"/>
              <a:t>stmt.setInt(1,101);//1 specifies the first parameter in the query  </a:t>
            </a:r>
            <a:endParaRPr lang="en-US"/>
          </a:p>
          <a:p>
            <a:pPr marL="0" indent="0">
              <a:buNone/>
            </a:pPr>
            <a:r>
              <a:rPr lang="en-US"/>
              <a:t>stmt.setString(2,"Ratan");    </a:t>
            </a:r>
            <a:endParaRPr lang="en-US"/>
          </a:p>
          <a:p>
            <a:pPr marL="0" indent="0">
              <a:buNone/>
            </a:pPr>
            <a:r>
              <a:rPr lang="en-US"/>
              <a:t>int i=stmt.executeUpdate();  </a:t>
            </a:r>
            <a:endParaRPr lang="en-US"/>
          </a:p>
          <a:p>
            <a:pPr marL="0" indent="0">
              <a:buNone/>
            </a:pPr>
            <a:r>
              <a:rPr lang="en-US"/>
              <a:t>System.out.println(i+" records inserted");    </a:t>
            </a:r>
            <a:endParaRPr lang="en-US"/>
          </a:p>
          <a:p>
            <a:pPr marL="0" indent="0">
              <a:buNone/>
            </a:pPr>
            <a:r>
              <a:rPr lang="en-US"/>
              <a:t>con.close();  </a:t>
            </a:r>
            <a:endParaRPr lang="en-US"/>
          </a:p>
          <a:p>
            <a:pPr marL="0" indent="0">
              <a:buNone/>
            </a:pPr>
            <a:r>
              <a:rPr lang="en-US"/>
              <a:t> }catch(Exception e){ System.out.println(e);}    }  }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2800"/>
              <a:t>Example of PreparedStatement interface that updates the record</a:t>
            </a:r>
            <a:endParaRPr lang="en-US" sz="2800"/>
          </a:p>
        </p:txBody>
      </p:sp>
      <p:sp>
        <p:nvSpPr>
          <p:cNvPr id="4" name="Text Placeholder 3"/>
          <p:cNvSpPr>
            <a:spLocks noGrp="1"/>
          </p:cNvSpPr>
          <p:nvPr>
            <p:ph type="body" sz="quarter" idx="14"/>
          </p:nvPr>
        </p:nvSpPr>
        <p:spPr>
          <a:xfrm>
            <a:off x="408940" y="975995"/>
            <a:ext cx="11160125" cy="5334000"/>
          </a:xfrm>
        </p:spPr>
        <p:txBody>
          <a:bodyPr>
            <a:normAutofit fontScale="80000"/>
          </a:bodyPr>
          <a:p>
            <a:pPr marL="0" indent="0">
              <a:buNone/>
            </a:pPr>
            <a:r>
              <a:rPr lang="en-US"/>
              <a:t>PreparedStatement stmt=con.prepareStatement("update emp set name=? where id=?");  </a:t>
            </a:r>
            <a:endParaRPr lang="en-US"/>
          </a:p>
          <a:p>
            <a:pPr marL="0" indent="0">
              <a:buNone/>
            </a:pPr>
            <a:r>
              <a:rPr lang="en-US"/>
              <a:t>stmt.setString(1,"Sonoo");//1 specifies the first parameter in the query i.e. name  </a:t>
            </a:r>
            <a:endParaRPr lang="en-US"/>
          </a:p>
          <a:p>
            <a:pPr marL="0" indent="0">
              <a:buNone/>
            </a:pPr>
            <a:r>
              <a:rPr lang="en-US"/>
              <a:t>stmt.setInt(2,101);  </a:t>
            </a:r>
            <a:endParaRPr lang="en-US"/>
          </a:p>
          <a:p>
            <a:pPr marL="0" indent="0">
              <a:buNone/>
            </a:pPr>
            <a:r>
              <a:rPr lang="en-US"/>
              <a:t>int i=stmt.executeUpdate();  </a:t>
            </a:r>
            <a:endParaRPr lang="en-US"/>
          </a:p>
          <a:p>
            <a:pPr marL="0" indent="0">
              <a:buNone/>
            </a:pPr>
            <a:r>
              <a:rPr lang="en-US"/>
              <a:t>System.out.println(i+" records updated");  </a:t>
            </a:r>
            <a:endParaRPr lang="en-US"/>
          </a:p>
          <a:p>
            <a:pPr marL="0" indent="0">
              <a:buNone/>
            </a:pPr>
            <a:r>
              <a:rPr lang="en-US" b="1">
                <a:sym typeface="+mn-ea"/>
              </a:rPr>
              <a:t>Example of PreparedStatement interface that deletes the record</a:t>
            </a:r>
            <a:endParaRPr lang="en-US" b="1"/>
          </a:p>
          <a:p>
            <a:pPr marL="0" indent="0">
              <a:buNone/>
            </a:pPr>
            <a:r>
              <a:rPr lang="en-US"/>
              <a:t>PreparedStatement stmt=con.prepareStatement("delete from emp where id=?");  </a:t>
            </a:r>
            <a:endParaRPr lang="en-US"/>
          </a:p>
          <a:p>
            <a:pPr marL="0" indent="0">
              <a:buNone/>
            </a:pPr>
            <a:r>
              <a:rPr lang="en-US"/>
              <a:t>stmt.setInt(1,101);  </a:t>
            </a:r>
            <a:endParaRPr lang="en-US"/>
          </a:p>
          <a:p>
            <a:pPr marL="0" indent="0">
              <a:buNone/>
            </a:pPr>
            <a:r>
              <a:rPr lang="en-US"/>
              <a:t>int i=stmt.executeUpdate();  </a:t>
            </a:r>
            <a:endParaRPr lang="en-US"/>
          </a:p>
          <a:p>
            <a:pPr marL="0" indent="0">
              <a:buNone/>
            </a:pPr>
            <a:r>
              <a:rPr lang="en-US"/>
              <a:t>System.out.println(i+" records deleted");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The PreparedStatement Objects</a:t>
            </a:r>
            <a:endParaRPr lang="en-US" sz="3200"/>
          </a:p>
        </p:txBody>
      </p:sp>
      <p:sp>
        <p:nvSpPr>
          <p:cNvPr id="4" name="Text Placeholder 3"/>
          <p:cNvSpPr>
            <a:spLocks noGrp="1"/>
          </p:cNvSpPr>
          <p:nvPr>
            <p:ph type="body" sz="quarter" idx="14"/>
          </p:nvPr>
        </p:nvSpPr>
        <p:spPr>
          <a:xfrm>
            <a:off x="408940" y="887095"/>
            <a:ext cx="11434445" cy="5575935"/>
          </a:xfrm>
        </p:spPr>
        <p:txBody>
          <a:bodyPr>
            <a:noAutofit/>
          </a:bodyPr>
          <a:p>
            <a:r>
              <a:rPr lang="en-US" sz="1600"/>
              <a:t>The PreparedStatement interface extends the Statement interface, which gives you added functionality with a couple of advantages over a generic Statement object.</a:t>
            </a:r>
            <a:endParaRPr lang="en-US" sz="1600"/>
          </a:p>
          <a:p>
            <a:r>
              <a:rPr lang="en-US" sz="1800"/>
              <a:t>This statement gives you the flexibility of supplying arguments dynamically.</a:t>
            </a:r>
            <a:endParaRPr lang="en-US" sz="1800"/>
          </a:p>
          <a:p>
            <a:pPr marL="0" indent="0">
              <a:buNone/>
            </a:pPr>
            <a:r>
              <a:rPr lang="en-US" sz="1800"/>
              <a:t>Creating PreparedStatement Object</a:t>
            </a:r>
            <a:endParaRPr lang="en-US" sz="1800"/>
          </a:p>
          <a:p>
            <a:pPr marL="0" indent="0">
              <a:buNone/>
            </a:pPr>
            <a:r>
              <a:rPr lang="en-US" sz="1800"/>
              <a:t>PreparedStatement pstmt = null;</a:t>
            </a:r>
            <a:endParaRPr lang="en-US" sz="1800"/>
          </a:p>
          <a:p>
            <a:pPr marL="0" indent="0">
              <a:buNone/>
            </a:pPr>
            <a:r>
              <a:rPr lang="en-US" sz="1800"/>
              <a:t>try {</a:t>
            </a:r>
            <a:endParaRPr lang="en-US" sz="1800"/>
          </a:p>
          <a:p>
            <a:pPr marL="0" indent="0">
              <a:buNone/>
            </a:pPr>
            <a:r>
              <a:rPr lang="en-US" sz="1800"/>
              <a:t>   String SQL = "Update Employees SET age = ? WHERE id = ?";</a:t>
            </a:r>
            <a:endParaRPr lang="en-US" sz="1800"/>
          </a:p>
          <a:p>
            <a:pPr marL="0" indent="0">
              <a:buNone/>
            </a:pPr>
            <a:r>
              <a:rPr lang="en-US" sz="1800"/>
              <a:t>   pstmt = conn.prepareStatement(SQL);</a:t>
            </a:r>
            <a:endParaRPr lang="en-US" sz="1800"/>
          </a:p>
          <a:p>
            <a:pPr marL="0" indent="0">
              <a:buNone/>
            </a:pPr>
            <a:r>
              <a:rPr lang="en-US" sz="1800"/>
              <a:t>   . . .</a:t>
            </a:r>
            <a:endParaRPr lang="en-US" sz="1800"/>
          </a:p>
          <a:p>
            <a:pPr marL="0" indent="0">
              <a:buNone/>
            </a:pPr>
            <a:r>
              <a:rPr lang="en-US" sz="1800"/>
              <a:t>}</a:t>
            </a:r>
            <a:endParaRPr lang="en-US" sz="1800"/>
          </a:p>
          <a:p>
            <a:pPr marL="0" indent="0">
              <a:buNone/>
            </a:pPr>
            <a:r>
              <a:rPr lang="en-US" sz="1800"/>
              <a:t>catch (SQLException e) {</a:t>
            </a:r>
            <a:endParaRPr lang="en-US" sz="1800"/>
          </a:p>
          <a:p>
            <a:pPr marL="0" indent="0">
              <a:buNone/>
            </a:pPr>
            <a:r>
              <a:rPr lang="en-US" sz="1800"/>
              <a:t>   . . .</a:t>
            </a:r>
            <a:endParaRPr lang="en-US" sz="1800"/>
          </a:p>
          <a:p>
            <a:pPr marL="0" indent="0">
              <a:buNone/>
            </a:pPr>
            <a:r>
              <a:rPr lang="en-US" sz="1800"/>
              <a:t>}</a:t>
            </a:r>
            <a:endParaRPr lang="en-US" sz="1800"/>
          </a:p>
          <a:p>
            <a:pPr marL="0" indent="0">
              <a:buNone/>
            </a:pPr>
            <a:r>
              <a:rPr lang="en-US" sz="1800"/>
              <a:t>finally {</a:t>
            </a:r>
            <a:endParaRPr lang="en-US" sz="1800"/>
          </a:p>
          <a:p>
            <a:pPr marL="0" indent="0">
              <a:buNone/>
            </a:pPr>
            <a:r>
              <a:rPr lang="en-US" sz="1800"/>
              <a:t>   . . .</a:t>
            </a:r>
            <a:endParaRPr lang="en-US" sz="1800"/>
          </a:p>
          <a:p>
            <a:pPr marL="0" indent="0">
              <a:buNone/>
            </a:pPr>
            <a:r>
              <a:rPr lang="en-US" sz="1800"/>
              <a:t>}</a:t>
            </a:r>
            <a:endParaRPr lang="en-US" sz="1800"/>
          </a:p>
          <a:p>
            <a:r>
              <a:rPr lang="en-US" sz="1800"/>
              <a:t>All parameters in JDBC are represented by the ? symbol, which is known as the parameter marker. You must supply values for every parameter before executing the SQL statement.</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Closing PreparedStatement Object</a:t>
            </a:r>
            <a:endParaRPr lang="en-US" sz="3600"/>
          </a:p>
        </p:txBody>
      </p:sp>
      <p:sp>
        <p:nvSpPr>
          <p:cNvPr id="4" name="Text Placeholder 3"/>
          <p:cNvSpPr>
            <a:spLocks noGrp="1"/>
          </p:cNvSpPr>
          <p:nvPr>
            <p:ph type="body" sz="quarter" idx="14"/>
          </p:nvPr>
        </p:nvSpPr>
        <p:spPr>
          <a:xfrm>
            <a:off x="408940" y="887095"/>
            <a:ext cx="11478260" cy="5587365"/>
          </a:xfrm>
        </p:spPr>
        <p:txBody>
          <a:bodyPr>
            <a:normAutofit lnSpcReduction="20000"/>
          </a:bodyPr>
          <a:p>
            <a:r>
              <a:rPr lang="en-US" sz="2000"/>
              <a:t>Just as you close a Statement object, for the same reason you should also close the PreparedStatement object.</a:t>
            </a:r>
            <a:endParaRPr lang="en-US" sz="2000"/>
          </a:p>
          <a:p>
            <a:r>
              <a:rPr lang="en-US" sz="2000"/>
              <a:t>A simple call to the close() method will do the job. If you close the Connection object first, it will close the PreparedStatement object as well. </a:t>
            </a:r>
            <a:endParaRPr lang="en-US" sz="2000"/>
          </a:p>
          <a:p>
            <a:r>
              <a:rPr lang="en-US" sz="2000"/>
              <a:t>However, you should always explicitly close the PreparedStatement object to ensure proper cleanup.</a:t>
            </a:r>
            <a:endParaRPr lang="en-US" sz="2000"/>
          </a:p>
          <a:p>
            <a:pPr marL="0" indent="0">
              <a:buNone/>
            </a:pPr>
            <a:r>
              <a:rPr lang="en-US" sz="2000"/>
              <a:t>PreparedStatement pstmt = null;</a:t>
            </a:r>
            <a:endParaRPr lang="en-US" sz="2000"/>
          </a:p>
          <a:p>
            <a:pPr marL="0" indent="0">
              <a:buNone/>
            </a:pPr>
            <a:r>
              <a:rPr lang="en-US" sz="2000"/>
              <a:t>try {</a:t>
            </a:r>
            <a:endParaRPr lang="en-US" sz="2000"/>
          </a:p>
          <a:p>
            <a:pPr marL="0" indent="0">
              <a:buNone/>
            </a:pPr>
            <a:r>
              <a:rPr lang="en-US" sz="2000"/>
              <a:t>   String SQL = "Update Employees SET age = ? WHERE id = ?";</a:t>
            </a:r>
            <a:endParaRPr lang="en-US" sz="2000"/>
          </a:p>
          <a:p>
            <a:pPr marL="0" indent="0">
              <a:buNone/>
            </a:pPr>
            <a:r>
              <a:rPr lang="en-US" sz="2000"/>
              <a:t>   pstmt = conn.prepareStatement(SQL);</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catch (SQLException e) {</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finally {</a:t>
            </a:r>
            <a:endParaRPr lang="en-US" sz="2000"/>
          </a:p>
          <a:p>
            <a:pPr marL="0" indent="0">
              <a:buNone/>
            </a:pPr>
            <a:r>
              <a:rPr lang="en-US" sz="2000"/>
              <a:t>   pstmt.close();</a:t>
            </a:r>
            <a:endParaRPr lang="en-US" sz="2000"/>
          </a:p>
          <a:p>
            <a:pPr marL="0" indent="0">
              <a:buNone/>
            </a:pPr>
            <a:r>
              <a:rPr lang="en-US" sz="2000"/>
              <a:t>}</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The CallableStatement Objects</a:t>
            </a:r>
            <a:endParaRPr lang="en-US" sz="3200"/>
          </a:p>
        </p:txBody>
      </p:sp>
      <p:sp>
        <p:nvSpPr>
          <p:cNvPr id="4" name="Text Placeholder 3"/>
          <p:cNvSpPr>
            <a:spLocks noGrp="1"/>
          </p:cNvSpPr>
          <p:nvPr>
            <p:ph type="body" sz="quarter" idx="14"/>
          </p:nvPr>
        </p:nvSpPr>
        <p:spPr>
          <a:xfrm>
            <a:off x="408940" y="1031875"/>
            <a:ext cx="11160125" cy="5278120"/>
          </a:xfrm>
        </p:spPr>
        <p:txBody>
          <a:bodyPr>
            <a:normAutofit fontScale="80000"/>
          </a:bodyPr>
          <a:p>
            <a:r>
              <a:rPr lang="en-US"/>
              <a:t>Just as a Connection object creates the Statement and PreparedStatement objects, it also creates the CallableStatement object, which would be used to execute a call to a database stored procedure.</a:t>
            </a:r>
            <a:endParaRPr lang="en-US"/>
          </a:p>
          <a:p>
            <a:r>
              <a:rPr lang="en-US"/>
              <a:t>Creating CallableStatement Object</a:t>
            </a:r>
            <a:endParaRPr lang="en-US"/>
          </a:p>
          <a:p>
            <a:r>
              <a:rPr lang="en-US"/>
              <a:t>Suppose, you need to execute the following Oracle stored procedure −</a:t>
            </a:r>
            <a:endParaRPr lang="en-US"/>
          </a:p>
          <a:p>
            <a:pPr marL="0" indent="0">
              <a:buNone/>
            </a:pPr>
            <a:r>
              <a:rPr lang="en-US"/>
              <a:t>CREATE OR REPLACE PROCEDURE getEmpName </a:t>
            </a:r>
            <a:endParaRPr lang="en-US"/>
          </a:p>
          <a:p>
            <a:pPr marL="0" indent="0">
              <a:buNone/>
            </a:pPr>
            <a:r>
              <a:rPr lang="en-US"/>
              <a:t>   (EMP_ID IN NUMBER, EMP_FIRST OUT VARCHAR) AS</a:t>
            </a:r>
            <a:endParaRPr lang="en-US"/>
          </a:p>
          <a:p>
            <a:pPr marL="0" indent="0">
              <a:buNone/>
            </a:pPr>
            <a:r>
              <a:rPr lang="en-US"/>
              <a:t>BEGIN</a:t>
            </a:r>
            <a:endParaRPr lang="en-US"/>
          </a:p>
          <a:p>
            <a:pPr marL="0" indent="0">
              <a:buNone/>
            </a:pPr>
            <a:r>
              <a:rPr lang="en-US"/>
              <a:t>   SELECT first INTO EMP_FIRST   FROM Employees   WHERE ID = EMP_ID;</a:t>
            </a:r>
            <a:endParaRPr lang="en-US"/>
          </a:p>
          <a:p>
            <a:pPr marL="0" indent="0">
              <a:buNone/>
            </a:pPr>
            <a:r>
              <a:rPr lang="en-US"/>
              <a:t>END;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808355" y="574040"/>
            <a:ext cx="10808970" cy="5716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a:spLocks noGrp="1"/>
          </p:cNvSpPr>
          <p:nvPr>
            <p:ph type="body" sz="quarter" idx="14"/>
          </p:nvPr>
        </p:nvSpPr>
        <p:spPr>
          <a:xfrm>
            <a:off x="408940" y="276225"/>
            <a:ext cx="11763375" cy="6220460"/>
          </a:xfrm>
        </p:spPr>
        <p:txBody>
          <a:bodyPr>
            <a:noAutofit/>
          </a:bodyPr>
          <a:p>
            <a:r>
              <a:rPr lang="en-US" sz="1700"/>
              <a:t>The following code snippet shows how to employ the Connection.prepareCall() method to instantiate a CallableStatement object based on the preceding stored procedure −</a:t>
            </a:r>
            <a:endParaRPr lang="en-US" sz="1700"/>
          </a:p>
          <a:p>
            <a:pPr marL="0" indent="0">
              <a:buNone/>
            </a:pPr>
            <a:r>
              <a:rPr lang="en-US" sz="1700"/>
              <a:t>CallableStatement cstmt = null;</a:t>
            </a:r>
            <a:endParaRPr lang="en-US" sz="1700"/>
          </a:p>
          <a:p>
            <a:pPr marL="0" indent="0">
              <a:buNone/>
            </a:pPr>
            <a:r>
              <a:rPr lang="en-US" sz="1700"/>
              <a:t>try {</a:t>
            </a:r>
            <a:endParaRPr lang="en-US" sz="1700"/>
          </a:p>
          <a:p>
            <a:pPr marL="0" indent="0">
              <a:buNone/>
            </a:pPr>
            <a:r>
              <a:rPr lang="en-US" sz="1700"/>
              <a:t>   String SQL = "{call getEmpName (?, ?)}";</a:t>
            </a:r>
            <a:endParaRPr lang="en-US" sz="1700"/>
          </a:p>
          <a:p>
            <a:pPr marL="0" indent="0">
              <a:buNone/>
            </a:pPr>
            <a:r>
              <a:rPr lang="en-US" sz="1700"/>
              <a:t>   cstmt = conn.prepareCall (SQL);</a:t>
            </a:r>
            <a:endParaRPr lang="en-US" sz="1700"/>
          </a:p>
          <a:p>
            <a:pPr marL="0" indent="0">
              <a:buNone/>
            </a:pPr>
            <a:r>
              <a:rPr lang="en-US" sz="1700"/>
              <a:t>   . . .  }</a:t>
            </a:r>
            <a:endParaRPr lang="en-US" sz="1700"/>
          </a:p>
          <a:p>
            <a:pPr marL="0" indent="0">
              <a:buNone/>
            </a:pPr>
            <a:r>
              <a:rPr lang="en-US" sz="1700"/>
              <a:t>catch (SQLException e) {</a:t>
            </a:r>
            <a:endParaRPr lang="en-US" sz="1700"/>
          </a:p>
          <a:p>
            <a:pPr marL="0" indent="0">
              <a:buNone/>
            </a:pPr>
            <a:r>
              <a:rPr lang="en-US" sz="1700"/>
              <a:t>   . . .  }</a:t>
            </a:r>
            <a:endParaRPr lang="en-US" sz="1700"/>
          </a:p>
          <a:p>
            <a:pPr marL="0" indent="0">
              <a:buNone/>
            </a:pPr>
            <a:r>
              <a:rPr lang="en-US" sz="1700"/>
              <a:t>finally {</a:t>
            </a:r>
            <a:endParaRPr lang="en-US" sz="1700"/>
          </a:p>
          <a:p>
            <a:pPr marL="0" indent="0">
              <a:buNone/>
            </a:pPr>
            <a:r>
              <a:rPr lang="en-US" sz="1700"/>
              <a:t>   . . . }</a:t>
            </a:r>
            <a:endParaRPr lang="en-US" sz="1700"/>
          </a:p>
          <a:p>
            <a:r>
              <a:rPr lang="en-US" sz="1700"/>
              <a:t>The String variable SQL, represents the stored procedure, with parameter placeholders.</a:t>
            </a:r>
            <a:endParaRPr lang="en-US" sz="1700"/>
          </a:p>
          <a:p>
            <a:r>
              <a:rPr lang="en-US" sz="1700"/>
              <a:t>Using the CallableStatement objects is much like using the PreparedStatement objects. You must bind values to all the parameters before executing the statement, or you will receive an SQLException.</a:t>
            </a:r>
            <a:endParaRPr lang="en-US" sz="1700"/>
          </a:p>
          <a:p>
            <a:r>
              <a:rPr lang="en-US" sz="1700"/>
              <a:t>If you have IN parameters, just follow the same rules and techniques that apply to a PreparedStatement object; use the setXXX() method that corresponds to the Java data type you are binding.</a:t>
            </a:r>
            <a:endParaRPr lang="en-US" sz="1700"/>
          </a:p>
          <a:p>
            <a:r>
              <a:rPr lang="en-US" sz="1700"/>
              <a:t>When you use OUT and INOUT parameters you must employ an additional CallableStatement method, registerOutParameter(). The registerOutParameter() method binds the JDBC data type, to the data type that the stored procedure is expected to return.</a:t>
            </a:r>
            <a:endParaRPr lang="en-US" sz="1700"/>
          </a:p>
          <a:p>
            <a:r>
              <a:rPr lang="en-US" sz="1700"/>
              <a:t>Once you call your stored procedure, you retrieve the value from the OUT parameter with the appropriate getXXX() method. This method casts the retrieved value of SQL type to a Java data type.</a:t>
            </a:r>
            <a:endParaRPr lang="en-US"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Closing CallableStatement Object</a:t>
            </a:r>
            <a:endParaRPr lang="en-US" sz="3600"/>
          </a:p>
        </p:txBody>
      </p:sp>
      <p:sp>
        <p:nvSpPr>
          <p:cNvPr id="4" name="Text Placeholder 3"/>
          <p:cNvSpPr>
            <a:spLocks noGrp="1"/>
          </p:cNvSpPr>
          <p:nvPr>
            <p:ph type="body" sz="quarter" idx="14"/>
          </p:nvPr>
        </p:nvSpPr>
        <p:spPr>
          <a:xfrm>
            <a:off x="408940" y="887095"/>
            <a:ext cx="11422380" cy="5422900"/>
          </a:xfrm>
        </p:spPr>
        <p:txBody>
          <a:bodyPr>
            <a:noAutofit/>
          </a:bodyPr>
          <a:p>
            <a:r>
              <a:rPr lang="en-US" sz="2200"/>
              <a:t>Just as you close other Statement object, for the same reason you should also close the CallableStatement object.</a:t>
            </a:r>
            <a:endParaRPr lang="en-US" sz="2200"/>
          </a:p>
          <a:p>
            <a:r>
              <a:rPr lang="en-US" sz="2200"/>
              <a:t>A simple call to the close() method will do the job. If you close the Connection object first, it will close the CallableStatement object as well. However, you should always explicitly close the CallableStatement object to ensure proper cleanup.</a:t>
            </a:r>
            <a:endParaRPr lang="en-US" sz="2200"/>
          </a:p>
          <a:p>
            <a:pPr marL="0" indent="0">
              <a:buNone/>
            </a:pPr>
            <a:r>
              <a:rPr lang="en-US" sz="2200"/>
              <a:t>CallableStatement cstmt = null;</a:t>
            </a:r>
            <a:endParaRPr lang="en-US" sz="2200"/>
          </a:p>
          <a:p>
            <a:pPr marL="0" indent="0">
              <a:buNone/>
            </a:pPr>
            <a:r>
              <a:rPr lang="en-US" sz="2200"/>
              <a:t>try {</a:t>
            </a:r>
            <a:endParaRPr lang="en-US" sz="2200"/>
          </a:p>
          <a:p>
            <a:pPr marL="0" indent="0">
              <a:buNone/>
            </a:pPr>
            <a:r>
              <a:rPr lang="en-US" sz="2200"/>
              <a:t>   String SQL = "{call getEmpName (?, ?)}";</a:t>
            </a:r>
            <a:endParaRPr lang="en-US" sz="2200"/>
          </a:p>
          <a:p>
            <a:pPr marL="0" indent="0">
              <a:buNone/>
            </a:pPr>
            <a:r>
              <a:rPr lang="en-US" sz="2200"/>
              <a:t>   cstmt = conn.prepareCall (SQL);</a:t>
            </a:r>
            <a:endParaRPr lang="en-US" sz="2200"/>
          </a:p>
          <a:p>
            <a:pPr marL="0" indent="0">
              <a:buNone/>
            </a:pPr>
            <a:r>
              <a:rPr lang="en-US" sz="2200"/>
              <a:t>   . . .   }</a:t>
            </a:r>
            <a:endParaRPr lang="en-US" sz="2200"/>
          </a:p>
          <a:p>
            <a:pPr marL="0" indent="0">
              <a:buNone/>
            </a:pPr>
            <a:r>
              <a:rPr lang="en-US" sz="2200"/>
              <a:t>catch (SQLException e) {</a:t>
            </a:r>
            <a:endParaRPr lang="en-US" sz="2200"/>
          </a:p>
          <a:p>
            <a:pPr marL="0" indent="0">
              <a:buNone/>
            </a:pPr>
            <a:r>
              <a:rPr lang="en-US" sz="2200"/>
              <a:t>  . . .   }</a:t>
            </a:r>
            <a:endParaRPr lang="en-US" sz="2200"/>
          </a:p>
          <a:p>
            <a:pPr marL="0" indent="0">
              <a:buNone/>
            </a:pPr>
            <a:r>
              <a:rPr lang="en-US" sz="2200"/>
              <a:t>finally {</a:t>
            </a:r>
            <a:endParaRPr lang="en-US" sz="2200"/>
          </a:p>
          <a:p>
            <a:pPr marL="0" indent="0">
              <a:buNone/>
            </a:pPr>
            <a:r>
              <a:rPr lang="en-US" sz="2200"/>
              <a:t>   cstmt.close();    }</a:t>
            </a:r>
            <a:endParaRPr lang="en-US"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772795" y="535940"/>
            <a:ext cx="10846435" cy="5825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658495" y="643255"/>
            <a:ext cx="11087735" cy="56661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786765" y="561975"/>
            <a:ext cx="10829925" cy="5695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p:cNvPicPr>
            <a:picLocks noChangeAspect="1"/>
          </p:cNvPicPr>
          <p:nvPr>
            <p:ph type="pic" idx="1"/>
          </p:nvPr>
        </p:nvPicPr>
        <p:blipFill>
          <a:blip r:embed="rId1"/>
          <a:stretch>
            <a:fillRect/>
          </a:stretch>
        </p:blipFill>
        <p:spPr>
          <a:xfrm>
            <a:off x="1009650" y="612775"/>
            <a:ext cx="10558145" cy="5558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Introduction</a:t>
            </a:r>
            <a:endParaRPr lang="en-US" sz="3600"/>
          </a:p>
        </p:txBody>
      </p:sp>
      <p:sp>
        <p:nvSpPr>
          <p:cNvPr id="4" name="Text Placeholder 3"/>
          <p:cNvSpPr>
            <a:spLocks noGrp="1"/>
          </p:cNvSpPr>
          <p:nvPr>
            <p:ph type="body" sz="quarter" idx="14"/>
          </p:nvPr>
        </p:nvSpPr>
        <p:spPr>
          <a:xfrm>
            <a:off x="408940" y="887095"/>
            <a:ext cx="11588115" cy="5422900"/>
          </a:xfrm>
        </p:spPr>
        <p:txBody>
          <a:bodyPr>
            <a:normAutofit/>
          </a:bodyPr>
          <a:p>
            <a:r>
              <a:rPr lang="en-US"/>
              <a:t>Once a connection is obtained we can interact with the database. The JDBC Statement, CallableStatement, and PreparedStatement interfaces define the methods and properties that enable you to send SQL or PL/SQL commands and receive data from your database.</a:t>
            </a:r>
            <a:endParaRPr lang="en-US"/>
          </a:p>
          <a:p>
            <a:r>
              <a:rPr lang="en-US"/>
              <a:t>They also define methods that help bridge data type differences between Java and SQL data types used in a database.</a:t>
            </a:r>
            <a:endParaRPr lang="en-US"/>
          </a:p>
          <a:p>
            <a:r>
              <a:rPr lang="en-US"/>
              <a:t>The following table provides a summary of each interface's purpose to decide on the interface to use.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Picture Placeholder 4"/>
          <p:cNvGraphicFramePr/>
          <p:nvPr>
            <p:ph type="pic" idx="1"/>
          </p:nvPr>
        </p:nvGraphicFramePr>
        <p:xfrm>
          <a:off x="1228090" y="612775"/>
          <a:ext cx="10332085" cy="5126990"/>
        </p:xfrm>
        <a:graphic>
          <a:graphicData uri="http://schemas.openxmlformats.org/drawingml/2006/table">
            <a:tbl>
              <a:tblPr firstRow="1" bandRow="1">
                <a:tableStyleId>{5C22544A-7EE6-4342-B048-85BDC9FD1C3A}</a:tableStyleId>
              </a:tblPr>
              <a:tblGrid>
                <a:gridCol w="2563495"/>
                <a:gridCol w="7768590"/>
              </a:tblGrid>
              <a:tr h="730250">
                <a:tc>
                  <a:txBody>
                    <a:bodyPr/>
                    <a:p>
                      <a:pPr>
                        <a:buNone/>
                      </a:pPr>
                      <a:r>
                        <a:rPr lang="en-US" sz="1900">
                          <a:sym typeface="+mn-ea"/>
                        </a:rPr>
                        <a:t>Interfaces	</a:t>
                      </a:r>
                      <a:endParaRPr lang="en-US"/>
                    </a:p>
                  </a:txBody>
                  <a:tcPr/>
                </a:tc>
                <a:tc>
                  <a:txBody>
                    <a:bodyPr/>
                    <a:p>
                      <a:pPr>
                        <a:buNone/>
                      </a:pPr>
                      <a:r>
                        <a:rPr lang="en-US" sz="1900">
                          <a:sym typeface="+mn-ea"/>
                        </a:rPr>
                        <a:t>Recommended Use</a:t>
                      </a:r>
                      <a:endParaRPr lang="en-US"/>
                    </a:p>
                  </a:txBody>
                  <a:tcPr/>
                </a:tc>
              </a:tr>
              <a:tr h="1833245">
                <a:tc>
                  <a:txBody>
                    <a:bodyPr/>
                    <a:p>
                      <a:pPr>
                        <a:buNone/>
                      </a:pPr>
                      <a:r>
                        <a:rPr lang="en-US" sz="1900">
                          <a:sym typeface="+mn-ea"/>
                        </a:rPr>
                        <a:t> Statement	</a:t>
                      </a:r>
                      <a:endParaRPr lang="en-US"/>
                    </a:p>
                  </a:txBody>
                  <a:tcPr/>
                </a:tc>
                <a:tc>
                  <a:txBody>
                    <a:bodyPr/>
                    <a:p>
                      <a:pPr>
                        <a:buNone/>
                      </a:pPr>
                      <a:r>
                        <a:rPr lang="en-US" sz="1900">
                          <a:sym typeface="+mn-ea"/>
                        </a:rPr>
                        <a:t>Use this for general-purpose access to your database. Useful when you are   using static SQL statements at runtime. The Statement interface cannot accept parameters.</a:t>
                      </a:r>
                      <a:endParaRPr lang="en-US"/>
                    </a:p>
                  </a:txBody>
                  <a:tcPr/>
                </a:tc>
              </a:tr>
              <a:tr h="1282065">
                <a:tc>
                  <a:txBody>
                    <a:bodyPr/>
                    <a:p>
                      <a:pPr>
                        <a:buNone/>
                      </a:pPr>
                      <a:r>
                        <a:rPr lang="en-US" sz="1900">
                          <a:sym typeface="+mn-ea"/>
                        </a:rPr>
                        <a:t>   PreparedStatement</a:t>
                      </a:r>
                      <a:endParaRPr lang="en-US"/>
                    </a:p>
                  </a:txBody>
                  <a:tcPr/>
                </a:tc>
                <a:tc>
                  <a:txBody>
                    <a:bodyPr/>
                    <a:p>
                      <a:pPr>
                        <a:buNone/>
                      </a:pPr>
                      <a:r>
                        <a:rPr lang="en-US" sz="1900">
                          <a:sym typeface="+mn-ea"/>
                        </a:rPr>
                        <a:t>Use this when you plan to use the SQL statements many times. The PreparedStatement interface accepts input parameters at runtime.</a:t>
                      </a:r>
                      <a:endParaRPr lang="en-US"/>
                    </a:p>
                  </a:txBody>
                  <a:tcPr/>
                </a:tc>
              </a:tr>
              <a:tr h="1281430">
                <a:tc>
                  <a:txBody>
                    <a:bodyPr/>
                    <a:p>
                      <a:pPr>
                        <a:buNone/>
                      </a:pPr>
                      <a:r>
                        <a:rPr lang="en-US" sz="1900">
                          <a:sym typeface="+mn-ea"/>
                        </a:rPr>
                        <a:t>CallableStatement</a:t>
                      </a:r>
                      <a:endParaRPr lang="en-US"/>
                    </a:p>
                  </a:txBody>
                  <a:tcPr/>
                </a:tc>
                <a:tc>
                  <a:txBody>
                    <a:bodyPr/>
                    <a:p>
                      <a:pPr>
                        <a:buNone/>
                      </a:pPr>
                      <a:r>
                        <a:rPr lang="en-US" sz="1900">
                          <a:sym typeface="+mn-ea"/>
                        </a:rPr>
                        <a:t>Use this when you want to access the database stored procedures. The CallableStatement interface can also accept runtime input parameters.</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The Statement Objects</a:t>
            </a:r>
            <a:endParaRPr lang="en-US" sz="3200"/>
          </a:p>
        </p:txBody>
      </p:sp>
      <p:sp>
        <p:nvSpPr>
          <p:cNvPr id="6" name="Text Placeholder 5"/>
          <p:cNvSpPr>
            <a:spLocks noGrp="1"/>
          </p:cNvSpPr>
          <p:nvPr>
            <p:ph type="body" sz="quarter" idx="14"/>
          </p:nvPr>
        </p:nvSpPr>
        <p:spPr>
          <a:xfrm>
            <a:off x="408940" y="788035"/>
            <a:ext cx="11456035" cy="5521960"/>
          </a:xfrm>
        </p:spPr>
        <p:txBody>
          <a:bodyPr>
            <a:noAutofit/>
          </a:bodyPr>
          <a:p>
            <a:r>
              <a:rPr lang="en-US" sz="2000" b="1"/>
              <a:t>Creating Statement Object</a:t>
            </a:r>
            <a:endParaRPr lang="en-US" sz="2000" b="1"/>
          </a:p>
          <a:p>
            <a:r>
              <a:rPr lang="en-US" sz="2000"/>
              <a:t>Before you can use a Statement object to execute a SQL statement, you need to create one using the Connection object's createStatement( ) method, as in the following example −</a:t>
            </a:r>
            <a:endParaRPr lang="en-US" sz="2000"/>
          </a:p>
          <a:p>
            <a:pPr marL="0" indent="0">
              <a:buNone/>
            </a:pPr>
            <a:r>
              <a:rPr lang="en-US" sz="2000"/>
              <a:t>Statement stmt = null;</a:t>
            </a:r>
            <a:endParaRPr lang="en-US" sz="2000"/>
          </a:p>
          <a:p>
            <a:pPr marL="0" indent="0">
              <a:buNone/>
            </a:pPr>
            <a:r>
              <a:rPr lang="en-US" sz="2000"/>
              <a:t>try {</a:t>
            </a:r>
            <a:endParaRPr lang="en-US" sz="2000"/>
          </a:p>
          <a:p>
            <a:pPr marL="0" indent="0">
              <a:buNone/>
            </a:pPr>
            <a:r>
              <a:rPr lang="en-US" sz="2000"/>
              <a:t>   stmt = conn.createStatement( );</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catch (SQLException e) {</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finally {</a:t>
            </a:r>
            <a:endParaRPr lang="en-US" sz="2000"/>
          </a:p>
          <a:p>
            <a:pPr marL="0" indent="0">
              <a:buNone/>
            </a:pPr>
            <a:r>
              <a:rPr lang="en-US" sz="2000"/>
              <a:t>   . . .</a:t>
            </a:r>
            <a:endParaRPr lang="en-US" sz="2000"/>
          </a:p>
          <a:p>
            <a:pPr marL="0" indent="0">
              <a:buNone/>
            </a:pPr>
            <a:r>
              <a:rPr lang="en-US" sz="2000"/>
              <a:t>}</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516890"/>
            <a:ext cx="11160125" cy="5793105"/>
          </a:xfrm>
        </p:spPr>
        <p:txBody>
          <a:bodyPr>
            <a:normAutofit fontScale="80000"/>
          </a:bodyPr>
          <a:p>
            <a:r>
              <a:rPr lang="en-US">
                <a:sym typeface="+mn-ea"/>
              </a:rPr>
              <a:t>Once you've created a Statement object, you can then use it to execute an SQL statement with one of its three execute methods.</a:t>
            </a:r>
            <a:endParaRPr lang="en-US"/>
          </a:p>
          <a:p>
            <a:r>
              <a:rPr lang="en-US" b="1"/>
              <a:t>boolean execute (String SQL):</a:t>
            </a:r>
            <a:r>
              <a:rPr lang="en-US"/>
              <a:t> Returns a boolean value of true if a ResultSet object can be retrieved; otherwise, it returns false. Use this method to execute SQL DDL statements or when you need to use truly dynamic SQL.</a:t>
            </a:r>
            <a:endParaRPr lang="en-US"/>
          </a:p>
          <a:p>
            <a:r>
              <a:rPr lang="en-US" b="1"/>
              <a:t>int executeUpdate (String SQL) − </a:t>
            </a:r>
            <a:r>
              <a:rPr lang="en-US"/>
              <a:t>Returns the number of rows affected by the execution of the SQL statement. Use this method to execute SQL statements for which you expect to get a number of rows affected - for example, an INSERT, UPDATE, or DELETE statement.</a:t>
            </a:r>
            <a:endParaRPr lang="en-US"/>
          </a:p>
          <a:p>
            <a:r>
              <a:rPr lang="en-US" b="1"/>
              <a:t>ResultSet executeQuery (String SQL) −</a:t>
            </a:r>
            <a:r>
              <a:rPr lang="en-US"/>
              <a:t> Returns a ResultSet object. Use this method when you expect to get a result set, as you would with a SELECT statement.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Closing Statement Object</a:t>
            </a:r>
            <a:endParaRPr lang="en-US" sz="4000"/>
          </a:p>
        </p:txBody>
      </p:sp>
      <p:sp>
        <p:nvSpPr>
          <p:cNvPr id="4" name="Text Placeholder 3"/>
          <p:cNvSpPr>
            <a:spLocks noGrp="1"/>
          </p:cNvSpPr>
          <p:nvPr>
            <p:ph type="body" sz="quarter" idx="14"/>
          </p:nvPr>
        </p:nvSpPr>
        <p:spPr>
          <a:xfrm>
            <a:off x="408940" y="955675"/>
            <a:ext cx="11160125" cy="5354320"/>
          </a:xfrm>
        </p:spPr>
        <p:txBody>
          <a:bodyPr>
            <a:noAutofit/>
          </a:bodyPr>
          <a:p>
            <a:r>
              <a:rPr lang="en-US" sz="2000"/>
              <a:t>Just as you close a Connection object to save database resources, for the same reason you should also close the Statement object.</a:t>
            </a:r>
            <a:endParaRPr lang="en-US" sz="2000"/>
          </a:p>
          <a:p>
            <a:r>
              <a:rPr lang="en-US" sz="2000"/>
              <a:t>A simple call to the close() method will do the job. If you close the Connection object first, it will close the Statement object as well. However, you should always explicitly close the Statement object to ensure proper cleanup.</a:t>
            </a:r>
            <a:endParaRPr lang="en-US" sz="2000"/>
          </a:p>
          <a:p>
            <a:pPr marL="0" indent="0">
              <a:buNone/>
            </a:pPr>
            <a:r>
              <a:rPr lang="en-US" sz="2000"/>
              <a:t>Statement stmt = null;</a:t>
            </a:r>
            <a:endParaRPr lang="en-US" sz="2000"/>
          </a:p>
          <a:p>
            <a:pPr marL="0" indent="0">
              <a:buNone/>
            </a:pPr>
            <a:r>
              <a:rPr lang="en-US" sz="2000"/>
              <a:t>try {</a:t>
            </a:r>
            <a:endParaRPr lang="en-US" sz="2000"/>
          </a:p>
          <a:p>
            <a:pPr marL="0" indent="0">
              <a:buNone/>
            </a:pPr>
            <a:r>
              <a:rPr lang="en-US" sz="2000"/>
              <a:t>   stmt = conn.createStatement( );</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catch (SQLException e) {</a:t>
            </a:r>
            <a:endParaRPr lang="en-US" sz="2000"/>
          </a:p>
          <a:p>
            <a:pPr marL="0" indent="0">
              <a:buNone/>
            </a:pPr>
            <a:r>
              <a:rPr lang="en-US" sz="2000"/>
              <a:t>   . . .</a:t>
            </a:r>
            <a:endParaRPr lang="en-US" sz="2000"/>
          </a:p>
          <a:p>
            <a:pPr marL="0" indent="0">
              <a:buNone/>
            </a:pPr>
            <a:r>
              <a:rPr lang="en-US" sz="2000"/>
              <a:t>}</a:t>
            </a:r>
            <a:endParaRPr lang="en-US" sz="2000"/>
          </a:p>
          <a:p>
            <a:pPr marL="0" indent="0">
              <a:buNone/>
            </a:pPr>
            <a:r>
              <a:rPr lang="en-US" sz="2000"/>
              <a:t>finally {</a:t>
            </a:r>
            <a:endParaRPr lang="en-US" sz="2000"/>
          </a:p>
          <a:p>
            <a:pPr marL="0" indent="0">
              <a:buNone/>
            </a:pPr>
            <a:r>
              <a:rPr lang="en-US" sz="2000"/>
              <a:t>   stmt.close();</a:t>
            </a:r>
            <a:endParaRPr lang="en-US" sz="2000"/>
          </a:p>
          <a:p>
            <a:pPr marL="0" indent="0">
              <a:buNone/>
            </a:pPr>
            <a:r>
              <a:rPr lang="en-US" sz="2000"/>
              <a:t>}</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PreparedStatement interface</a:t>
            </a:r>
            <a:endParaRPr lang="en-US" sz="36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The PreparedStatement interface is a subinterface of Statement. It is used to execute parameterized query.</a:t>
            </a:r>
            <a:endParaRPr lang="en-US"/>
          </a:p>
          <a:p>
            <a:r>
              <a:rPr lang="en-US" b="1"/>
              <a:t>Let's see the example of parameterized query:</a:t>
            </a:r>
            <a:endParaRPr lang="en-US" b="1"/>
          </a:p>
          <a:p>
            <a:r>
              <a:rPr lang="en-US"/>
              <a:t>String sql="insert into emp values(?,?,?)";  </a:t>
            </a:r>
            <a:endParaRPr lang="en-US"/>
          </a:p>
          <a:p>
            <a:r>
              <a:rPr lang="en-US"/>
              <a:t>As you can see, we are passing parameter (?) for the values. Its value will be set by calling the setter methods of PreparedStatement.</a:t>
            </a:r>
            <a:endParaRPr lang="en-US"/>
          </a:p>
          <a:p>
            <a:r>
              <a:rPr lang="en-US" b="1"/>
              <a:t>Why use PreparedStatement?</a:t>
            </a:r>
            <a:endParaRPr lang="en-US" b="1"/>
          </a:p>
          <a:p>
            <a:r>
              <a:rPr lang="en-US" b="1"/>
              <a:t>Improves performance:</a:t>
            </a:r>
            <a:r>
              <a:rPr lang="en-US"/>
              <a:t> The performance of the application will be faster if you use PreparedStatement interface because query is compiled only once.</a:t>
            </a:r>
            <a:endParaRPr lang="en-US"/>
          </a:p>
          <a:p>
            <a:r>
              <a:rPr lang="en-US" b="1"/>
              <a:t>How to get the instance of PreparedStatement?</a:t>
            </a:r>
            <a:endParaRPr lang="en-US" b="1"/>
          </a:p>
          <a:p>
            <a:r>
              <a:rPr lang="en-US"/>
              <a:t>The prepareStatement() method of Connection interface is used to return the object of PreparedStatement. </a:t>
            </a:r>
            <a:endParaRPr lang="en-US"/>
          </a:p>
          <a:p>
            <a:r>
              <a:rPr lang="en-US" b="1"/>
              <a:t>Syntax: </a:t>
            </a:r>
            <a:r>
              <a:rPr lang="en-US"/>
              <a:t> public PreparedStatement prepareStatement(String query)throws SQLException{}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8362</Words>
  <Application>WPS Presentation</Application>
  <PresentationFormat>Custom</PresentationFormat>
  <Paragraphs>187</Paragraphs>
  <Slides>22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Introduction</vt:lpstr>
      <vt:lpstr>PowerPoint 演示文稿</vt:lpstr>
      <vt:lpstr>The Statement Objects</vt:lpstr>
      <vt:lpstr>PowerPoint 演示文稿</vt:lpstr>
      <vt:lpstr>Closing Statement Object</vt:lpstr>
      <vt:lpstr>PreparedStatement interface</vt:lpstr>
      <vt:lpstr>PowerPoint 演示文稿</vt:lpstr>
      <vt:lpstr>Example of PreparedStatement interface that inserts the record</vt:lpstr>
      <vt:lpstr>Example of PreparedStatement interface that updates the record</vt:lpstr>
      <vt:lpstr>The PreparedStatement Objects</vt:lpstr>
      <vt:lpstr>Closing PreparedStatement Object</vt:lpstr>
      <vt:lpstr>The CallableStatement Objects</vt:lpstr>
      <vt:lpstr>PowerPoint 演示文稿</vt:lpstr>
      <vt:lpstr>PowerPoint 演示文稿</vt:lpstr>
      <vt:lpstr>Closing CallableStatement Object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314</cp:revision>
  <dcterms:created xsi:type="dcterms:W3CDTF">2021-09-08T09:08:00Z</dcterms:created>
  <dcterms:modified xsi:type="dcterms:W3CDTF">2023-04-20T04:10:20Z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