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282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8" r:id="rId13"/>
    <p:sldId id="261" r:id="rId14"/>
    <p:sldId id="267" r:id="rId15"/>
    <p:sldId id="271" r:id="rId16"/>
    <p:sldId id="272" r:id="rId17"/>
    <p:sldId id="27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94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74" r:id="rId45"/>
    <p:sldId id="25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2174-D882-496E-A033-D1305CF576B7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E7753-8941-4236-B7C4-FE5A098B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E7753-8941-4236-B7C4-FE5A098B57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8A3E-22B2-46F8-A9C1-7543D1B0908B}" type="datetimeFigureOut">
              <a:rPr lang="en-US" smtClean="0"/>
              <a:pPr/>
              <a:t>27-Sep-15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1FD4-C8ED-434F-AC38-3F4246EEF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oud_(operating_system)" TargetMode="External"/><Relationship Id="rId3" Type="http://schemas.openxmlformats.org/officeDocument/2006/relationships/hyperlink" Target="http://www.interoute.com/what-iaas" TargetMode="External"/><Relationship Id="rId7" Type="http://schemas.openxmlformats.org/officeDocument/2006/relationships/hyperlink" Target="http://www.cbrdigital.com/2011/05/11/three-types-of-cloud-lock-in.html" TargetMode="External"/><Relationship Id="rId2" Type="http://schemas.openxmlformats.org/officeDocument/2006/relationships/hyperlink" Target="http://searchcloudcomputing.techtarget.com/definition/cloud-comput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etcloudservices.com/blog/benefits-and-drawbacks-of-paas/" TargetMode="External"/><Relationship Id="rId5" Type="http://schemas.openxmlformats.org/officeDocument/2006/relationships/hyperlink" Target="http://www.thoughtsoncloud.com/2014/02/what-is-platform-as-a-service-paas/" TargetMode="External"/><Relationship Id="rId10" Type="http://schemas.openxmlformats.org/officeDocument/2006/relationships/hyperlink" Target="http://www.hongkiat.com/blog/free-cloud-os/" TargetMode="External"/><Relationship Id="rId4" Type="http://schemas.openxmlformats.org/officeDocument/2006/relationships/hyperlink" Target="https://en.wikipedia.org/wiki/Cloud_computing" TargetMode="External"/><Relationship Id="rId9" Type="http://schemas.openxmlformats.org/officeDocument/2006/relationships/hyperlink" Target="http://www.gizmag.com/transos-cloud-based-operarting-system/24494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b="1" dirty="0" smtClean="0"/>
              <a:t>Cloud Computing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31242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Nisarg Dave (14MCA12)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Harsh Mistry (14MCA20)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1FD4-C8ED-434F-AC38-3F4246EEF9D1}" type="slidenum"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what-is-cloud-compu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71600"/>
            <a:ext cx="6096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85850"/>
          </a:xfrm>
        </p:spPr>
        <p:txBody>
          <a:bodyPr/>
          <a:lstStyle/>
          <a:p>
            <a:r>
              <a:rPr lang="en-US" b="1" dirty="0" smtClean="0"/>
              <a:t>Infrastructure as a Service (Iaas)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534400" cy="480060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It is a kind of </a:t>
            </a:r>
            <a:r>
              <a:rPr lang="en-US" sz="2800" b="1" dirty="0" smtClean="0">
                <a:solidFill>
                  <a:schemeClr val="tx1"/>
                </a:solidFill>
              </a:rPr>
              <a:t>service model</a:t>
            </a:r>
            <a:r>
              <a:rPr lang="en-US" sz="2800" dirty="0" smtClean="0">
                <a:solidFill>
                  <a:schemeClr val="tx1"/>
                </a:solidFill>
              </a:rPr>
              <a:t> in which, the computing resources such as </a:t>
            </a:r>
            <a:r>
              <a:rPr lang="en-US" sz="2800" b="1" dirty="0" smtClean="0">
                <a:solidFill>
                  <a:schemeClr val="tx1"/>
                </a:solidFill>
              </a:rPr>
              <a:t>hardware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software</a:t>
            </a:r>
            <a:r>
              <a:rPr lang="en-US" sz="2800" dirty="0" smtClean="0">
                <a:solidFill>
                  <a:schemeClr val="tx1"/>
                </a:solidFill>
              </a:rPr>
              <a:t> , </a:t>
            </a:r>
            <a:r>
              <a:rPr lang="en-US" sz="2800" b="1" dirty="0" smtClean="0">
                <a:solidFill>
                  <a:schemeClr val="tx1"/>
                </a:solidFill>
              </a:rPr>
              <a:t>networks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smtClean="0">
                <a:solidFill>
                  <a:schemeClr val="tx1"/>
                </a:solidFill>
              </a:rPr>
              <a:t>server space </a:t>
            </a:r>
            <a:r>
              <a:rPr lang="en-US" sz="2800" dirty="0" smtClean="0">
                <a:solidFill>
                  <a:schemeClr val="tx1"/>
                </a:solidFill>
              </a:rPr>
              <a:t>and more are </a:t>
            </a:r>
            <a:r>
              <a:rPr lang="en-US" sz="2800" b="1" dirty="0" smtClean="0">
                <a:solidFill>
                  <a:schemeClr val="tx1"/>
                </a:solidFill>
              </a:rPr>
              <a:t>provided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So that provider of cloud service </a:t>
            </a:r>
            <a:r>
              <a:rPr lang="en-US" sz="2800" b="1" dirty="0" smtClean="0">
                <a:solidFill>
                  <a:schemeClr val="tx1"/>
                </a:solidFill>
              </a:rPr>
              <a:t>need not to purchase </a:t>
            </a:r>
            <a:r>
              <a:rPr lang="en-US" sz="2800" dirty="0" smtClean="0">
                <a:solidFill>
                  <a:schemeClr val="tx1"/>
                </a:solidFill>
              </a:rPr>
              <a:t>or buy the peripherals which decreases the overheads of hosting services.</a:t>
            </a:r>
          </a:p>
          <a:p>
            <a:pPr marL="514350" indent="-514350" algn="l">
              <a:buAutoNum type="arabicParenR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sz="2800" dirty="0" smtClean="0">
                <a:solidFill>
                  <a:schemeClr val="tx1"/>
                </a:solidFill>
              </a:rPr>
              <a:t>e.g Physical Computers,Virtual Machines (such as Oracle VMBox) ,software bundles, </a:t>
            </a:r>
            <a:r>
              <a:rPr lang="en-US" sz="2800" b="1" dirty="0" smtClean="0">
                <a:solidFill>
                  <a:schemeClr val="tx1"/>
                </a:solidFill>
              </a:rPr>
              <a:t>firewalls </a:t>
            </a:r>
            <a:r>
              <a:rPr lang="en-US" sz="2800" dirty="0" smtClean="0">
                <a:solidFill>
                  <a:schemeClr val="tx1"/>
                </a:solidFill>
              </a:rPr>
              <a:t>&amp; more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 algn="l"/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524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 of IaaS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524000"/>
            <a:ext cx="8534400" cy="48006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676400"/>
            <a:ext cx="8534400" cy="48006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Investment: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Already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underlying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hardware is used which supports the cloud services.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sz="3200" b="1" baseline="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en-US" sz="3200" b="1" baseline="0" dirty="0" smtClean="0"/>
              <a:t>Cost</a:t>
            </a:r>
            <a:r>
              <a:rPr lang="en-US" sz="3200" b="1" dirty="0" smtClean="0"/>
              <a:t> Effective: </a:t>
            </a:r>
            <a:r>
              <a:rPr lang="en-US" sz="3200" dirty="0" smtClean="0"/>
              <a:t>As client uses the present hardware and softwares, </a:t>
            </a:r>
            <a:r>
              <a:rPr lang="en-US" sz="3200" b="1" dirty="0" smtClean="0"/>
              <a:t>investment cost</a:t>
            </a:r>
            <a:r>
              <a:rPr lang="en-US" sz="3200" dirty="0" smtClean="0"/>
              <a:t> is saved as well as </a:t>
            </a:r>
            <a:r>
              <a:rPr lang="en-US" sz="3200" b="1" dirty="0" smtClean="0"/>
              <a:t>client only pays </a:t>
            </a:r>
            <a:r>
              <a:rPr lang="en-US" sz="3200" dirty="0" smtClean="0"/>
              <a:t>for the resources which are used.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ud-layers-Pa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3820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52400"/>
            <a:ext cx="7772400" cy="1085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Platform as 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 (Paas)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5240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kind of model the cloud providers typically provide a platform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lang="en-US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i.e Operating system which consist of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languages,databases and web services environment, Server software, tools for design &amp; development.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524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 of Paas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524000"/>
            <a:ext cx="8534400" cy="48006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676400"/>
            <a:ext cx="8534400" cy="48006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sz="3200" b="1" baseline="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 smtClean="0"/>
              <a:t>Stability: </a:t>
            </a:r>
            <a:r>
              <a:rPr lang="en-US" sz="2400" dirty="0" smtClean="0"/>
              <a:t>You have control over applications &amp; configuration settings for hosting environment.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dirty="0" smtClean="0"/>
              <a:t>Quick testing and deployment:</a:t>
            </a:r>
            <a:r>
              <a:rPr lang="en-US" sz="2400" dirty="0" smtClean="0"/>
              <a:t> Development teams can try different configurations, multiple machines &amp; different locations, to </a:t>
            </a:r>
            <a:r>
              <a:rPr lang="en-US" sz="2400" b="1" dirty="0" smtClean="0"/>
              <a:t>run stress tests </a:t>
            </a:r>
            <a:r>
              <a:rPr lang="en-US" sz="2400" dirty="0" smtClean="0"/>
              <a:t>and </a:t>
            </a:r>
            <a:r>
              <a:rPr lang="en-US" sz="2400" b="1" dirty="0" smtClean="0"/>
              <a:t>assess performance</a:t>
            </a:r>
            <a:r>
              <a:rPr lang="en-US" sz="2400" dirty="0" smtClean="0"/>
              <a:t>, </a:t>
            </a:r>
            <a:r>
              <a:rPr lang="en-US" sz="2400" b="1" dirty="0" smtClean="0"/>
              <a:t>compatibility</a:t>
            </a:r>
            <a:r>
              <a:rPr lang="en-US" sz="2400" dirty="0" smtClean="0"/>
              <a:t>, and response in ways that are impossible in a local environment. 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And many more…..</a:t>
            </a:r>
          </a:p>
          <a:p>
            <a:pPr marL="342900" indent="-342900">
              <a:buAutoNum type="arabicParenR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52400"/>
            <a:ext cx="7772400" cy="1085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as 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service (Saas)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5240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kind of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model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which,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 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provided by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Vendor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provider typically on internet.</a:t>
            </a:r>
            <a:endParaRPr lang="en-US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en-US" sz="2800" b="1" dirty="0" smtClean="0"/>
              <a:t>E.g </a:t>
            </a:r>
            <a:r>
              <a:rPr lang="en-US" sz="2800" dirty="0" smtClean="0"/>
              <a:t>Google Drive, excel, slides, docs.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/>
              <a:t>	Real time example , “Bank”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Maintains user data , allows security , netbanking service and much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52400"/>
            <a:ext cx="7772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 of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aas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 smtClean="0"/>
              <a:t>Auto updates and patches: </a:t>
            </a:r>
            <a:r>
              <a:rPr lang="en-US" sz="2400" dirty="0" smtClean="0"/>
              <a:t>Applications updated over the cloud reflect to common internet based service so easy for the users to instantly avail the benefits.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dirty="0" smtClean="0"/>
              <a:t>Compatibility:</a:t>
            </a:r>
            <a:r>
              <a:rPr lang="en-US" sz="2400" dirty="0" smtClean="0"/>
              <a:t> Users do not have to worry about configuration of their machine for using an application, as softwares run on remote machine all users can access it.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dirty="0" smtClean="0"/>
              <a:t>Global accesibility: </a:t>
            </a:r>
            <a:r>
              <a:rPr lang="en-US" sz="2400" dirty="0" smtClean="0"/>
              <a:t>Very obvious as no restriction is put so anyone can use the services.</a:t>
            </a:r>
            <a:endParaRPr lang="en-US" sz="2400" b="1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And many more…..</a:t>
            </a:r>
          </a:p>
          <a:p>
            <a:pPr marL="342900" indent="-342900">
              <a:buAutoNum type="arabicParenR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Comp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304800"/>
            <a:ext cx="10210800" cy="65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Some Terminologies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7848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Lock –In: </a:t>
            </a:r>
            <a:r>
              <a:rPr lang="en-US" sz="2200" dirty="0" smtClean="0"/>
              <a:t>Lock-in is a situation in which a customer using a product or service </a:t>
            </a:r>
            <a:r>
              <a:rPr lang="en-US" sz="2200" b="1" dirty="0" smtClean="0"/>
              <a:t>cannot easily</a:t>
            </a:r>
            <a:r>
              <a:rPr lang="en-US" sz="2200" dirty="0" smtClean="0"/>
              <a:t> </a:t>
            </a:r>
            <a:r>
              <a:rPr lang="en-US" sz="2200" b="1" dirty="0" smtClean="0"/>
              <a:t>switch over </a:t>
            </a:r>
            <a:r>
              <a:rPr lang="en-US" sz="2200" dirty="0" smtClean="0"/>
              <a:t>to a competitor’s product or service. 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e.g</a:t>
            </a:r>
            <a:r>
              <a:rPr lang="en-US" sz="2200" dirty="0" smtClean="0"/>
              <a:t>  </a:t>
            </a:r>
            <a:r>
              <a:rPr lang="en-US" sz="2200" b="1" i="1" dirty="0" smtClean="0"/>
              <a:t>A Person faces a complexity of switching over data from one cloud vendor to other.</a:t>
            </a:r>
          </a:p>
          <a:p>
            <a:endParaRPr lang="en-US" sz="2200" dirty="0" smtClean="0"/>
          </a:p>
          <a:p>
            <a:r>
              <a:rPr lang="en-US" sz="2200" dirty="0" smtClean="0"/>
              <a:t>Issues can be Data Instability,  data alteration.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0"/>
            <a:ext cx="3276600" cy="1295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Lock-In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17" idx="0"/>
          </p:cNvCxnSpPr>
          <p:nvPr/>
        </p:nvCxnSpPr>
        <p:spPr>
          <a:xfrm rot="5400000">
            <a:off x="2183421" y="560573"/>
            <a:ext cx="570707" cy="1660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19" idx="0"/>
          </p:cNvCxnSpPr>
          <p:nvPr/>
        </p:nvCxnSpPr>
        <p:spPr>
          <a:xfrm rot="16200000" flipH="1">
            <a:off x="3276600" y="2476500"/>
            <a:ext cx="243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21" idx="0"/>
          </p:cNvCxnSpPr>
          <p:nvPr/>
        </p:nvCxnSpPr>
        <p:spPr>
          <a:xfrm rot="16200000" flipH="1">
            <a:off x="6256523" y="465322"/>
            <a:ext cx="570707" cy="1851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0" y="1676400"/>
            <a:ext cx="3276600" cy="320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 smtClean="0">
                <a:solidFill>
                  <a:schemeClr val="tx1"/>
                </a:solidFill>
              </a:rPr>
              <a:t>Platform Lock-In</a:t>
            </a:r>
          </a:p>
          <a:p>
            <a:pPr algn="ctr"/>
            <a:r>
              <a:rPr lang="en-US" sz="2600" i="1" dirty="0" err="1" smtClean="0">
                <a:solidFill>
                  <a:schemeClr val="tx1"/>
                </a:solidFill>
              </a:rPr>
              <a:t>e.g</a:t>
            </a:r>
            <a:endParaRPr lang="en-US" sz="2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600" i="1" dirty="0" smtClean="0">
                <a:solidFill>
                  <a:schemeClr val="tx1"/>
                </a:solidFill>
              </a:rPr>
              <a:t>From </a:t>
            </a:r>
            <a:r>
              <a:rPr lang="en-US" sz="2600" i="1" dirty="0" err="1" smtClean="0">
                <a:solidFill>
                  <a:schemeClr val="tx1"/>
                </a:solidFill>
              </a:rPr>
              <a:t>Vmware</a:t>
            </a:r>
            <a:r>
              <a:rPr lang="en-US" sz="2600" i="1" dirty="0" smtClean="0">
                <a:solidFill>
                  <a:schemeClr val="tx1"/>
                </a:solidFill>
              </a:rPr>
              <a:t> to </a:t>
            </a:r>
            <a:r>
              <a:rPr lang="en-US" sz="2600" i="1" dirty="0" err="1" smtClean="0">
                <a:solidFill>
                  <a:schemeClr val="tx1"/>
                </a:solidFill>
              </a:rPr>
              <a:t>Xen</a:t>
            </a:r>
            <a:endParaRPr lang="en-US" sz="2600" i="1" dirty="0" smtClean="0">
              <a:solidFill>
                <a:schemeClr val="tx1"/>
              </a:solidFill>
            </a:endParaRPr>
          </a:p>
          <a:p>
            <a:pPr algn="ctr"/>
            <a:endParaRPr lang="en-US" sz="2600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95600" y="3733800"/>
            <a:ext cx="3276600" cy="3124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600" b="1" i="1" dirty="0" smtClean="0">
                <a:solidFill>
                  <a:schemeClr val="tx1"/>
                </a:solidFill>
              </a:rPr>
              <a:t>Lock-In</a:t>
            </a:r>
          </a:p>
          <a:p>
            <a:pPr algn="ctr"/>
            <a:endParaRPr lang="en-US" sz="2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600" i="1" dirty="0" err="1" smtClean="0">
                <a:solidFill>
                  <a:schemeClr val="tx1"/>
                </a:solidFill>
              </a:rPr>
              <a:t>e.g</a:t>
            </a:r>
            <a:r>
              <a:rPr lang="en-US" sz="2600" i="1" dirty="0" smtClean="0">
                <a:solidFill>
                  <a:schemeClr val="tx1"/>
                </a:solidFill>
              </a:rPr>
              <a:t> Where to put or switch data</a:t>
            </a:r>
            <a:endParaRPr lang="en-US" sz="2600" i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91200" y="1676400"/>
            <a:ext cx="3352800" cy="320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 smtClean="0">
                <a:solidFill>
                  <a:schemeClr val="tx1"/>
                </a:solidFill>
              </a:rPr>
              <a:t>Tools</a:t>
            </a:r>
          </a:p>
          <a:p>
            <a:pPr algn="ctr"/>
            <a:r>
              <a:rPr lang="en-US" sz="2600" b="1" i="1" dirty="0" smtClean="0">
                <a:solidFill>
                  <a:schemeClr val="tx1"/>
                </a:solidFill>
              </a:rPr>
              <a:t>Lock-In</a:t>
            </a:r>
          </a:p>
          <a:p>
            <a:pPr algn="ctr"/>
            <a:r>
              <a:rPr lang="en-US" sz="2600" i="1" dirty="0" err="1" smtClean="0">
                <a:solidFill>
                  <a:schemeClr val="tx1"/>
                </a:solidFill>
              </a:rPr>
              <a:t>e.g</a:t>
            </a:r>
            <a:r>
              <a:rPr lang="en-US" sz="2600" i="1" dirty="0" smtClean="0">
                <a:solidFill>
                  <a:schemeClr val="tx1"/>
                </a:solidFill>
              </a:rPr>
              <a:t> Different vendors provide different tools</a:t>
            </a:r>
            <a:endParaRPr lang="en-US" sz="2600" i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0450" y="6519446"/>
            <a:ext cx="383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Data, see Cloud Computing Bill of Rights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Cloud</a:t>
            </a:r>
            <a:r>
              <a:rPr lang="en-US" dirty="0" smtClean="0"/>
              <a:t> </a:t>
            </a:r>
            <a:r>
              <a:rPr lang="en-US" b="1" dirty="0" smtClean="0"/>
              <a:t>computing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098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Definition:</a:t>
            </a:r>
          </a:p>
          <a:p>
            <a:r>
              <a:rPr lang="en-US" sz="2800" dirty="0" smtClean="0"/>
              <a:t>Cloud computing is associated with delivering the hosted services on the Internet. </a:t>
            </a:r>
          </a:p>
          <a:p>
            <a:endParaRPr lang="en-US" sz="2800" dirty="0"/>
          </a:p>
          <a:p>
            <a:r>
              <a:rPr lang="en-US" sz="2800" b="1" dirty="0" smtClean="0"/>
              <a:t>Services or models</a:t>
            </a:r>
            <a:r>
              <a:rPr lang="en-US" sz="2800" dirty="0" smtClean="0"/>
              <a:t> divided into </a:t>
            </a:r>
            <a:r>
              <a:rPr lang="en-US" sz="2800" b="1" dirty="0" smtClean="0"/>
              <a:t>3 </a:t>
            </a:r>
            <a:r>
              <a:rPr lang="en-US" sz="2800" dirty="0" smtClean="0"/>
              <a:t>categories:</a:t>
            </a:r>
          </a:p>
          <a:p>
            <a:endParaRPr lang="en-US" sz="2800" dirty="0" smtClean="0"/>
          </a:p>
          <a:p>
            <a:pPr marL="457200" indent="-457200">
              <a:buAutoNum type="arabicParenR"/>
            </a:pPr>
            <a:r>
              <a:rPr lang="en-US" sz="2800" dirty="0" smtClean="0"/>
              <a:t>Infrastructure-as-a-Service (IaaS),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Platform-as-a-Service (PaaS)  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Software-as-a-Service (SaaS).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Cloud Concepts</a:t>
            </a:r>
            <a:br>
              <a:rPr lang="en-US" b="1" dirty="0" smtClean="0"/>
            </a:br>
            <a:r>
              <a:rPr lang="en-US" b="1" dirty="0" smtClean="0"/>
              <a:t>&amp; Terminologies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1) Cloud: </a:t>
            </a:r>
            <a:r>
              <a:rPr lang="en-US" sz="2200" dirty="0" smtClean="0"/>
              <a:t>Refers to an IT environment that is designed for purpose of remotely provisioning </a:t>
            </a:r>
            <a:r>
              <a:rPr lang="en-US" sz="2200" b="1" dirty="0" smtClean="0"/>
              <a:t>scalable</a:t>
            </a:r>
            <a:r>
              <a:rPr lang="en-US" sz="2200" dirty="0" smtClean="0"/>
              <a:t> and </a:t>
            </a:r>
            <a:r>
              <a:rPr lang="en-US" sz="2200" b="1" dirty="0" smtClean="0"/>
              <a:t>measured IT resource.</a:t>
            </a:r>
          </a:p>
          <a:p>
            <a:endParaRPr lang="en-US" sz="2200" b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r>
              <a:rPr lang="en-US" sz="2200" b="1" i="1" dirty="0" smtClean="0"/>
              <a:t>2) IT Resource: </a:t>
            </a:r>
            <a:r>
              <a:rPr lang="en-US" sz="2200" dirty="0" smtClean="0"/>
              <a:t>Could be either physical or virtual IT related artifact.</a:t>
            </a:r>
          </a:p>
          <a:p>
            <a:endParaRPr lang="en-US" sz="2200" b="1" i="1" dirty="0" smtClean="0"/>
          </a:p>
          <a:p>
            <a:r>
              <a:rPr lang="en-US" sz="2200" b="1" i="1" dirty="0" smtClean="0"/>
              <a:t>	</a:t>
            </a:r>
            <a:r>
              <a:rPr lang="en-US" sz="2200" b="1" i="1" dirty="0" err="1" smtClean="0"/>
              <a:t>e.g</a:t>
            </a:r>
            <a:r>
              <a:rPr lang="en-US" sz="2200" b="1" i="1" dirty="0" smtClean="0"/>
              <a:t>   Physical: Server</a:t>
            </a:r>
          </a:p>
          <a:p>
            <a:r>
              <a:rPr lang="en-US" sz="2200" b="1" i="1" dirty="0" smtClean="0"/>
              <a:t>      	        Virtual: Software or Program</a:t>
            </a:r>
          </a:p>
          <a:p>
            <a:endParaRPr lang="en-US" sz="2200" b="1" i="1" dirty="0" smtClean="0"/>
          </a:p>
          <a:p>
            <a:endParaRPr lang="en-US" sz="22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3) Cloud Consumer: </a:t>
            </a:r>
            <a:r>
              <a:rPr lang="en-US" sz="2200" i="1" dirty="0" smtClean="0"/>
              <a:t>Party which </a:t>
            </a:r>
            <a:r>
              <a:rPr lang="en-US" sz="2200" b="1" i="1" dirty="0" smtClean="0"/>
              <a:t>uses</a:t>
            </a:r>
            <a:r>
              <a:rPr lang="en-US" sz="2200" i="1" dirty="0" smtClean="0"/>
              <a:t> cloud based IT resources. </a:t>
            </a:r>
            <a:endParaRPr lang="en-US" sz="2200" b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r>
              <a:rPr lang="en-US" sz="2200" b="1" i="1" dirty="0" smtClean="0"/>
              <a:t>4) Cloud Provider: </a:t>
            </a:r>
            <a:r>
              <a:rPr lang="en-US" sz="2200" i="1" dirty="0" smtClean="0"/>
              <a:t>Party which </a:t>
            </a:r>
            <a:r>
              <a:rPr lang="en-US" sz="2200" b="1" i="1" dirty="0" smtClean="0"/>
              <a:t>provides </a:t>
            </a:r>
            <a:r>
              <a:rPr lang="en-US" sz="2200" i="1" dirty="0" smtClean="0"/>
              <a:t>cloud based resources.</a:t>
            </a:r>
            <a:endParaRPr lang="en-US" sz="2200" dirty="0" smtClean="0"/>
          </a:p>
          <a:p>
            <a:endParaRPr lang="en-US" sz="2200" b="1" i="1" dirty="0" smtClean="0"/>
          </a:p>
          <a:p>
            <a:r>
              <a:rPr lang="en-US" sz="2200" b="1" i="1" dirty="0" smtClean="0"/>
              <a:t>	</a:t>
            </a:r>
          </a:p>
          <a:p>
            <a:endParaRPr lang="en-US" sz="2200" b="1" i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5) Scaling: </a:t>
            </a:r>
            <a:r>
              <a:rPr lang="en-US" sz="2200" i="1" dirty="0" smtClean="0"/>
              <a:t> </a:t>
            </a:r>
            <a:r>
              <a:rPr lang="en-US" sz="2200" dirty="0" smtClean="0"/>
              <a:t>It refers to </a:t>
            </a:r>
            <a:r>
              <a:rPr lang="en-US" sz="2200" b="1" dirty="0" smtClean="0"/>
              <a:t>handle increased or decreased </a:t>
            </a:r>
            <a:r>
              <a:rPr lang="en-US" sz="2200" dirty="0" smtClean="0"/>
              <a:t>usage demands.</a:t>
            </a:r>
            <a:endParaRPr lang="en-US" sz="2200" b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r>
              <a:rPr lang="en-US" sz="2200" b="1" i="1" dirty="0" smtClean="0"/>
              <a:t>	</a:t>
            </a:r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Continued…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14" idx="4"/>
            <a:endCxn id="20" idx="0"/>
          </p:cNvCxnSpPr>
          <p:nvPr/>
        </p:nvCxnSpPr>
        <p:spPr>
          <a:xfrm rot="16200000" flipH="1">
            <a:off x="4933950" y="2419350"/>
            <a:ext cx="457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4"/>
            <a:endCxn id="19" idx="0"/>
          </p:cNvCxnSpPr>
          <p:nvPr/>
        </p:nvCxnSpPr>
        <p:spPr>
          <a:xfrm rot="5400000">
            <a:off x="3124200" y="2476500"/>
            <a:ext cx="457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05200" y="2133600"/>
            <a:ext cx="1447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Scaling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71600" y="3581400"/>
            <a:ext cx="22098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Horizontal Scaling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53000" y="3581400"/>
            <a:ext cx="22860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Vertical Scaling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8077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Horizontal Scaling: </a:t>
            </a:r>
          </a:p>
          <a:p>
            <a:r>
              <a:rPr lang="en-US" sz="2200" dirty="0" smtClean="0"/>
              <a:t>	Increasing or decreasing resources that are of same type.</a:t>
            </a:r>
          </a:p>
          <a:p>
            <a:endParaRPr lang="en-US" sz="2200" dirty="0" smtClean="0"/>
          </a:p>
          <a:p>
            <a:r>
              <a:rPr lang="en-US" sz="2200" b="1" dirty="0" smtClean="0"/>
              <a:t>Increasing</a:t>
            </a:r>
            <a:r>
              <a:rPr lang="en-US" sz="2200" dirty="0" smtClean="0"/>
              <a:t> the resources is called </a:t>
            </a:r>
            <a:r>
              <a:rPr lang="en-US" sz="2200" b="1" i="1" dirty="0" smtClean="0"/>
              <a:t>Scaling Out.</a:t>
            </a:r>
          </a:p>
          <a:p>
            <a:endParaRPr lang="en-US" sz="2200" b="1" i="1" dirty="0" smtClean="0"/>
          </a:p>
          <a:p>
            <a:endParaRPr lang="en-US" sz="2200" b="1" dirty="0" smtClean="0"/>
          </a:p>
          <a:p>
            <a:r>
              <a:rPr lang="en-US" sz="2200" b="1" dirty="0" smtClean="0"/>
              <a:t>Decreasing </a:t>
            </a:r>
            <a:r>
              <a:rPr lang="en-US" sz="2200" dirty="0" smtClean="0"/>
              <a:t>the resources is called </a:t>
            </a:r>
            <a:r>
              <a:rPr lang="en-US" sz="2200" b="1" i="1" dirty="0" smtClean="0"/>
              <a:t>Scaling In.</a:t>
            </a:r>
          </a:p>
          <a:p>
            <a:endParaRPr lang="en-US" sz="2200" b="1" i="1" dirty="0" smtClean="0"/>
          </a:p>
          <a:p>
            <a:endParaRPr lang="en-US" sz="2200" b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</p:txBody>
      </p:sp>
      <p:pic>
        <p:nvPicPr>
          <p:cNvPr id="4" name="Picture 3" descr="03fig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79248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Vertical Scaling: </a:t>
            </a:r>
          </a:p>
          <a:p>
            <a:r>
              <a:rPr lang="en-US" sz="2200" dirty="0" smtClean="0"/>
              <a:t>Increasing /decreasing resources based on </a:t>
            </a:r>
            <a:r>
              <a:rPr lang="en-US" sz="2200" b="1" dirty="0" smtClean="0"/>
              <a:t>higher or lower capacity.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e.g</a:t>
            </a:r>
            <a:r>
              <a:rPr lang="en-US" sz="2200" dirty="0" smtClean="0"/>
              <a:t> </a:t>
            </a:r>
            <a:r>
              <a:rPr lang="en-US" sz="2200" b="1" dirty="0" smtClean="0"/>
              <a:t>from Core i3 to Core i7 </a:t>
            </a:r>
            <a:r>
              <a:rPr lang="en-US" sz="2200" dirty="0" smtClean="0"/>
              <a:t>server is example of </a:t>
            </a:r>
            <a:r>
              <a:rPr lang="en-US" sz="2200" b="1" dirty="0" smtClean="0"/>
              <a:t>Scaling Up</a:t>
            </a:r>
          </a:p>
          <a:p>
            <a:endParaRPr lang="en-US" sz="2200" dirty="0" smtClean="0"/>
          </a:p>
          <a:p>
            <a:r>
              <a:rPr lang="en-US" sz="2200" b="1" dirty="0" smtClean="0"/>
              <a:t>Increasing</a:t>
            </a:r>
            <a:r>
              <a:rPr lang="en-US" sz="2200" dirty="0" smtClean="0"/>
              <a:t> the resources is called </a:t>
            </a:r>
            <a:r>
              <a:rPr lang="en-US" sz="2200" b="1" i="1" dirty="0" smtClean="0"/>
              <a:t>Scaling Up.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Decreasing </a:t>
            </a:r>
            <a:r>
              <a:rPr lang="en-US" sz="2200" dirty="0" smtClean="0"/>
              <a:t>the resources is called </a:t>
            </a:r>
            <a:r>
              <a:rPr lang="en-US" sz="2200" b="1" i="1" dirty="0" smtClean="0"/>
              <a:t>Scaling Down.</a:t>
            </a:r>
          </a:p>
          <a:p>
            <a:endParaRPr lang="en-US" sz="2200" b="1" i="1" dirty="0" smtClean="0"/>
          </a:p>
          <a:p>
            <a:endParaRPr lang="en-US" sz="2200" b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</p:txBody>
      </p:sp>
      <p:pic>
        <p:nvPicPr>
          <p:cNvPr id="3" name="Picture 2" descr="03fig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7238999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Cloud Based Operation System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467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Cloud OS is the term that is used for describe </a:t>
            </a:r>
            <a:r>
              <a:rPr lang="en-IN" sz="2000" b="1" dirty="0" smtClean="0"/>
              <a:t>the lightweight operating system</a:t>
            </a:r>
            <a:r>
              <a:rPr lang="en-IN" sz="2000" dirty="0" smtClean="0"/>
              <a:t> for the tablets or the computers. The system that access the </a:t>
            </a:r>
            <a:r>
              <a:rPr lang="en-IN" sz="2000" b="1" dirty="0" smtClean="0"/>
              <a:t>web-based application</a:t>
            </a:r>
            <a:r>
              <a:rPr lang="en-IN" sz="2000" dirty="0" smtClean="0"/>
              <a:t> and </a:t>
            </a:r>
            <a:r>
              <a:rPr lang="en-IN" sz="2000" b="1" dirty="0" smtClean="0"/>
              <a:t>store and retrieve the data from the remote server.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dirty="0" smtClean="0"/>
              <a:t>Developed by </a:t>
            </a:r>
            <a:r>
              <a:rPr lang="en-IN" sz="2000" b="1" dirty="0" smtClean="0"/>
              <a:t>GOOD OS LLC</a:t>
            </a:r>
            <a:r>
              <a:rPr lang="en-IN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dirty="0" smtClean="0"/>
              <a:t>Simply OS that runs on a </a:t>
            </a:r>
            <a:r>
              <a:rPr lang="en-IN" sz="2000" b="1" dirty="0" smtClean="0"/>
              <a:t>web browser</a:t>
            </a:r>
            <a:r>
              <a:rPr lang="en-IN" sz="2000" dirty="0" smtClean="0"/>
              <a:t> and allow user to </a:t>
            </a:r>
            <a:r>
              <a:rPr lang="en-IN" sz="2000" b="1" dirty="0" smtClean="0"/>
              <a:t>work some basic task</a:t>
            </a:r>
            <a:r>
              <a:rPr lang="en-IN" sz="2000" dirty="0" smtClean="0"/>
              <a:t> without boot the whole system.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dirty="0" smtClean="0"/>
              <a:t>Design for the device that used to </a:t>
            </a:r>
            <a:r>
              <a:rPr lang="en-IN" sz="2000" b="1" dirty="0" smtClean="0"/>
              <a:t>browse the internet</a:t>
            </a:r>
            <a:r>
              <a:rPr lang="en-IN" sz="2000" dirty="0" smtClean="0"/>
              <a:t> like Net books, Mobile etc.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In the cloud OS the concept called “</a:t>
            </a:r>
            <a:r>
              <a:rPr lang="en-IN" sz="2000" b="1" dirty="0" smtClean="0"/>
              <a:t>DATA LIVE AND RUN</a:t>
            </a:r>
            <a:r>
              <a:rPr lang="en-IN" sz="2000" dirty="0" smtClean="0"/>
              <a:t>” on the internet instead of the hard disk.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Cloud OS the stand alone application that’s why the need of the </a:t>
            </a:r>
            <a:r>
              <a:rPr lang="en-IN" sz="2000" b="1" dirty="0" smtClean="0"/>
              <a:t>hardware is very low</a:t>
            </a:r>
            <a:r>
              <a:rPr lang="en-IN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First Cloud OS is introduced in </a:t>
            </a:r>
            <a:r>
              <a:rPr lang="en-IN" sz="2000" b="1" dirty="0" smtClean="0"/>
              <a:t>2009</a:t>
            </a:r>
            <a:r>
              <a:rPr lang="en-IN" sz="2000" dirty="0" smtClean="0"/>
              <a:t> into the </a:t>
            </a:r>
            <a:r>
              <a:rPr lang="en-IN" sz="2000" b="1" dirty="0" smtClean="0"/>
              <a:t>GIGABYTE 912</a:t>
            </a:r>
            <a:r>
              <a:rPr lang="en-IN" sz="2000" dirty="0" smtClean="0"/>
              <a:t> touch screen Net book.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cloud_computing_os@2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3400"/>
            <a:ext cx="9144000" cy="5124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86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Different Types of the Cloud OS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1447800"/>
            <a:ext cx="510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err="1" smtClean="0"/>
              <a:t>ZeroPC</a:t>
            </a:r>
            <a:endParaRPr lang="en-I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err="1" smtClean="0"/>
              <a:t>JoliCloud</a:t>
            </a:r>
            <a:endParaRPr lang="en-I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Glide OS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err="1" smtClean="0"/>
              <a:t>Silve</a:t>
            </a:r>
            <a:r>
              <a:rPr lang="en-IN" sz="2800" dirty="0" smtClean="0"/>
              <a:t> OS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err="1" smtClean="0"/>
              <a:t>iSpaces</a:t>
            </a:r>
            <a:r>
              <a:rPr lang="en-IN" sz="2800" dirty="0" smtClean="0"/>
              <a:t> Cloud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err="1" smtClean="0"/>
              <a:t>Cloudo</a:t>
            </a:r>
            <a:endParaRPr lang="en-I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 </a:t>
            </a:r>
            <a:r>
              <a:rPr lang="en-IN" sz="2800" dirty="0" err="1" smtClean="0"/>
              <a:t>xOS</a:t>
            </a:r>
            <a:endParaRPr lang="en-I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800" dirty="0" err="1" smtClean="0"/>
              <a:t>ZimDesk</a:t>
            </a:r>
            <a:endParaRPr lang="en-I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The Places A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1. </a:t>
            </a:r>
            <a:r>
              <a:rPr lang="en-US" sz="3200" b="1" dirty="0" err="1" smtClean="0"/>
              <a:t>ZeroPC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75589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let the connect cloud storage like </a:t>
            </a:r>
            <a:r>
              <a:rPr lang="en-IN" dirty="0" err="1" smtClean="0"/>
              <a:t>Dropbox</a:t>
            </a:r>
            <a:r>
              <a:rPr lang="en-IN" dirty="0" smtClean="0"/>
              <a:t>, Google drive, Sky drive for</a:t>
            </a:r>
          </a:p>
          <a:p>
            <a:r>
              <a:rPr lang="en-IN" dirty="0" smtClean="0"/>
              <a:t> shared the paperwork.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 OS have some apps like instant messaging, a text editor and tools for </a:t>
            </a:r>
          </a:p>
          <a:p>
            <a:r>
              <a:rPr lang="en-IN" dirty="0" smtClean="0"/>
              <a:t>  manage documents and share it online.</a:t>
            </a:r>
            <a:endParaRPr lang="en-IN" dirty="0"/>
          </a:p>
        </p:txBody>
      </p:sp>
      <p:pic>
        <p:nvPicPr>
          <p:cNvPr id="2050" name="Picture 2" descr="C:\Users\abc\Desktop\zerop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671707" cy="4296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2. </a:t>
            </a:r>
            <a:r>
              <a:rPr lang="en-US" sz="3200" b="1" dirty="0" err="1" smtClean="0"/>
              <a:t>JoliCloud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81742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JoliCloud</a:t>
            </a:r>
            <a:r>
              <a:rPr lang="en-IN" dirty="0" smtClean="0"/>
              <a:t> provide the 15000 user application to access the internet and for some</a:t>
            </a:r>
          </a:p>
          <a:p>
            <a:r>
              <a:rPr lang="en-IN" dirty="0" smtClean="0"/>
              <a:t>   other works.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The Main purpose of the OS is manage all the online life at a single place. The apps </a:t>
            </a:r>
          </a:p>
          <a:p>
            <a:r>
              <a:rPr lang="en-IN" dirty="0" smtClean="0"/>
              <a:t>    name is “</a:t>
            </a:r>
            <a:r>
              <a:rPr lang="en-IN" dirty="0" err="1" smtClean="0"/>
              <a:t>JoliCloud</a:t>
            </a:r>
            <a:r>
              <a:rPr lang="en-IN" dirty="0" smtClean="0"/>
              <a:t> ME”.</a:t>
            </a:r>
          </a:p>
        </p:txBody>
      </p:sp>
      <p:pic>
        <p:nvPicPr>
          <p:cNvPr id="3074" name="Picture 2" descr="C:\Users\abc\Desktop\joliclou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028675" cy="4126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fin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762000"/>
            <a:ext cx="7101154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3. Glide OS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85420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have feature like email and basic tools like notes, text editors, presentation</a:t>
            </a:r>
          </a:p>
          <a:p>
            <a:r>
              <a:rPr lang="en-IN" dirty="0" smtClean="0"/>
              <a:t>   maker and calendar for the use of paper work.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Main purpose of the OS is to synchronize the files between the OS to HARD DRIVES. </a:t>
            </a:r>
            <a:endParaRPr lang="en-IN" dirty="0"/>
          </a:p>
        </p:txBody>
      </p:sp>
      <p:pic>
        <p:nvPicPr>
          <p:cNvPr id="4098" name="Picture 2" descr="C:\Users\abc\Desktop\glide 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121470" cy="4438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1859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4. </a:t>
            </a:r>
            <a:r>
              <a:rPr lang="en-US" sz="3200" b="1" dirty="0" err="1" smtClean="0"/>
              <a:t>SilveOS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74514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Purpose of the OS is to write documents, listen music, create notes and </a:t>
            </a:r>
          </a:p>
          <a:p>
            <a:r>
              <a:rPr lang="en-IN" dirty="0" smtClean="0"/>
              <a:t>   play games.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Disadvantages is that OS does not provide any storage to store data.</a:t>
            </a:r>
            <a:endParaRPr lang="en-IN" dirty="0"/>
          </a:p>
        </p:txBody>
      </p:sp>
      <p:pic>
        <p:nvPicPr>
          <p:cNvPr id="5122" name="Picture 2" descr="C:\Users\abc\Desktop\silve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68499"/>
            <a:ext cx="5867400" cy="4889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8600"/>
            <a:ext cx="4720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5. </a:t>
            </a:r>
            <a:r>
              <a:rPr lang="en-US" sz="3200" b="1" dirty="0" err="1" smtClean="0"/>
              <a:t>iSpaces</a:t>
            </a:r>
            <a:r>
              <a:rPr lang="en-US" sz="3200" b="1" dirty="0" smtClean="0"/>
              <a:t> Cloud Computer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7710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provide some basic feature like File manager, Notes, Browser and office</a:t>
            </a:r>
          </a:p>
          <a:p>
            <a:r>
              <a:rPr lang="en-IN" dirty="0" smtClean="0"/>
              <a:t>   Suits.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OS provide its own office suits called ZOHO Office.</a:t>
            </a:r>
          </a:p>
        </p:txBody>
      </p:sp>
      <p:pic>
        <p:nvPicPr>
          <p:cNvPr id="6146" name="Picture 2" descr="C:\Users\abc\Desktop\ispaces cloud 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745" y="2133600"/>
            <a:ext cx="7606147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228600"/>
            <a:ext cx="179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6. </a:t>
            </a:r>
            <a:r>
              <a:rPr lang="en-US" sz="3200" b="1" dirty="0" err="1" smtClean="0"/>
              <a:t>Cloudo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" y="838200"/>
            <a:ext cx="6580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main purpose of the OS is where the commands is run, install</a:t>
            </a:r>
          </a:p>
          <a:p>
            <a:r>
              <a:rPr lang="en-IN" dirty="0" smtClean="0"/>
              <a:t>   the different apps.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This is the first cloud OS that provides the MULTITASKING features.</a:t>
            </a:r>
          </a:p>
        </p:txBody>
      </p:sp>
      <p:pic>
        <p:nvPicPr>
          <p:cNvPr id="7170" name="Picture 2" descr="C:\Users\abc\Desktop\cloud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624456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28600"/>
            <a:ext cx="1255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7. </a:t>
            </a:r>
            <a:r>
              <a:rPr lang="en-US" sz="3200" b="1" dirty="0" err="1" smtClean="0"/>
              <a:t>xOS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7203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provide the good collection of the apps for personal as well as the</a:t>
            </a:r>
          </a:p>
          <a:p>
            <a:r>
              <a:rPr lang="en-IN" dirty="0" smtClean="0"/>
              <a:t>   office works.</a:t>
            </a:r>
          </a:p>
        </p:txBody>
      </p:sp>
      <p:pic>
        <p:nvPicPr>
          <p:cNvPr id="8194" name="Picture 2" descr="C:\Users\abc\Desktop\x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2865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28600"/>
            <a:ext cx="2050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8. </a:t>
            </a:r>
            <a:r>
              <a:rPr lang="en-US" sz="3200" b="1" dirty="0" err="1" smtClean="0"/>
              <a:t>ZimDesk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is the full of features and apps. It also provide the custom</a:t>
            </a:r>
          </a:p>
          <a:p>
            <a:r>
              <a:rPr lang="en-IN" dirty="0" smtClean="0"/>
              <a:t>   wallpaper , contact Manager, FTP Client, Mail client, File manager.</a:t>
            </a:r>
          </a:p>
          <a:p>
            <a:endParaRPr lang="en-IN" dirty="0" smtClean="0"/>
          </a:p>
        </p:txBody>
      </p:sp>
      <p:pic>
        <p:nvPicPr>
          <p:cNvPr id="9218" name="Picture 2" descr="C:\Users\abc\Desktop\zimde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333772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8600"/>
            <a:ext cx="2815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9 . The Places A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6794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OS provide the basic apps like radio, file manager, notes etc.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main purpose of the OS is “Instant Messaging” between the user.</a:t>
            </a:r>
          </a:p>
        </p:txBody>
      </p:sp>
      <p:pic>
        <p:nvPicPr>
          <p:cNvPr id="10242" name="Picture 2" descr="C:\Users\abc\Desktop\the places 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17011" cy="4529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Usage Mechanisms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Cloud usage monitor </a:t>
            </a:r>
            <a:r>
              <a:rPr lang="en-US" sz="2200" dirty="0" smtClean="0"/>
              <a:t>is a light weight and automatic software program responsible for collecting and processing IT resource usage data.</a:t>
            </a:r>
          </a:p>
          <a:p>
            <a:endParaRPr lang="en-US" sz="2200" dirty="0" smtClean="0"/>
          </a:p>
          <a:p>
            <a:r>
              <a:rPr lang="en-US" sz="2200" dirty="0" smtClean="0"/>
              <a:t>There are 3 basic agent-based implementations: </a:t>
            </a:r>
          </a:p>
          <a:p>
            <a:endParaRPr lang="en-US" sz="2200" dirty="0" smtClean="0"/>
          </a:p>
          <a:p>
            <a:pPr marL="457200" indent="-457200">
              <a:buAutoNum type="arabicParenR"/>
            </a:pPr>
            <a:r>
              <a:rPr lang="en-US" sz="2200" dirty="0" smtClean="0"/>
              <a:t>Monitoring agent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Resource agent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Polling agent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</a:t>
            </a:r>
            <a:endParaRPr lang="en-US" sz="2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6843"/>
            <a:ext cx="7772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200" b="1" dirty="0" smtClean="0"/>
              <a:t>Monitoring agent</a:t>
            </a:r>
            <a:r>
              <a:rPr lang="en-US" sz="2200" dirty="0" smtClean="0"/>
              <a:t>: It is an intermediary  event driven program that exists as a service to transparently monitor and analyze data flows.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It is typically used to measure network traffic and message metrics. 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For e.g. we can consider number of requests a server receives.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</a:t>
            </a:r>
            <a:endParaRPr lang="en-US" sz="2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6843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 smtClean="0"/>
              <a:t>2)    Resource agent</a:t>
            </a:r>
            <a:r>
              <a:rPr lang="en-US" sz="2200" dirty="0" smtClean="0"/>
              <a:t>: It is a processing module used to collect the usage statistics by interacting with special resource software.</a:t>
            </a:r>
          </a:p>
          <a:p>
            <a:pPr marL="457200" indent="-457200">
              <a:buAutoNum type="arabicParenR"/>
            </a:pPr>
            <a:endParaRPr lang="en-US" sz="2200" dirty="0" smtClean="0"/>
          </a:p>
          <a:p>
            <a:pPr marL="457200" indent="-457200"/>
            <a:r>
              <a:rPr lang="en-US" sz="2200" dirty="0" smtClean="0"/>
              <a:t>	</a:t>
            </a:r>
          </a:p>
          <a:p>
            <a:r>
              <a:rPr lang="en-US" sz="2200" dirty="0" smtClean="0"/>
              <a:t> It collects data based on pre-defined events on resources such as initiating, suspending, resuming and vertical scaling.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Specialized versions of 3 basic models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01000" cy="5105400"/>
          </a:xfrm>
        </p:spPr>
        <p:txBody>
          <a:bodyPr/>
          <a:lstStyle/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Storage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Database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Security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Communication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Integration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Testing as a service</a:t>
            </a:r>
          </a:p>
          <a:p>
            <a:pPr marL="514350" indent="-514350" algn="l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Process as a service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6843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200" b="1" dirty="0" smtClean="0"/>
              <a:t>Polling agent</a:t>
            </a:r>
            <a:r>
              <a:rPr lang="en-US" sz="2200" dirty="0" smtClean="0"/>
              <a:t>: A polling agent is a module that collects cloud service usage by polling (asking) the IT resources.</a:t>
            </a:r>
          </a:p>
          <a:p>
            <a:pPr marL="457200" indent="-457200">
              <a:buAutoNum type="arabicParenR" startAt="3"/>
            </a:pPr>
            <a:endParaRPr lang="en-US" sz="2200" dirty="0" smtClean="0"/>
          </a:p>
          <a:p>
            <a:pPr marL="914400" lvl="1" indent="-457200"/>
            <a:r>
              <a:rPr lang="en-US" sz="2200" dirty="0" smtClean="0"/>
              <a:t>This type of cloud service periodically monitor IT resource</a:t>
            </a:r>
          </a:p>
          <a:p>
            <a:pPr marL="914400" lvl="1" indent="-457200"/>
            <a:r>
              <a:rPr lang="en-US" sz="2200" dirty="0" smtClean="0"/>
              <a:t>status such as uptime and downtime.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  </a:t>
            </a:r>
            <a:endParaRPr lang="en-US" sz="2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Specialized cloud mechanisms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 smtClean="0"/>
              <a:t>Based on special</a:t>
            </a:r>
            <a:r>
              <a:rPr lang="en-US" sz="2200" dirty="0" smtClean="0"/>
              <a:t> </a:t>
            </a:r>
            <a:r>
              <a:rPr lang="en-US" sz="2200" b="1" dirty="0" smtClean="0"/>
              <a:t>runtime</a:t>
            </a:r>
            <a:r>
              <a:rPr lang="en-US" sz="2200" dirty="0" smtClean="0"/>
              <a:t> </a:t>
            </a:r>
            <a:r>
              <a:rPr lang="en-US" sz="2200" b="1" dirty="0" smtClean="0"/>
              <a:t>functions</a:t>
            </a:r>
            <a:r>
              <a:rPr lang="en-US" sz="2200" dirty="0" smtClean="0"/>
              <a:t>, there are number of mechanisms</a:t>
            </a:r>
          </a:p>
          <a:p>
            <a:pPr marL="457200" indent="-457200"/>
            <a:r>
              <a:rPr lang="en-US" sz="2200" dirty="0" smtClean="0"/>
              <a:t>which can be considered as </a:t>
            </a:r>
            <a:r>
              <a:rPr lang="en-US" sz="2200" b="1" dirty="0" smtClean="0"/>
              <a:t>secondary or extensions </a:t>
            </a:r>
            <a:r>
              <a:rPr lang="en-US" sz="2200" dirty="0" smtClean="0"/>
              <a:t>to cloud infrastructure.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Some mechanisms listed below:</a:t>
            </a:r>
          </a:p>
          <a:p>
            <a:pPr marL="457200" indent="-457200"/>
            <a:endParaRPr lang="en-US" sz="2200" dirty="0" smtClean="0"/>
          </a:p>
          <a:p>
            <a:pPr marL="457200" indent="-457200">
              <a:buAutoNum type="arabicParenR"/>
            </a:pPr>
            <a:r>
              <a:rPr lang="en-US" sz="2200" dirty="0" smtClean="0"/>
              <a:t>Load balancer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Pay per use monitor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Audit monitor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Failover system</a:t>
            </a:r>
          </a:p>
          <a:p>
            <a:pPr marL="457200" indent="-457200">
              <a:buAutoNum type="arabicParenR"/>
            </a:pPr>
            <a:r>
              <a:rPr lang="en-US" sz="2200" dirty="0" smtClean="0"/>
              <a:t>Automated scaling listener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534400" cy="826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500" b="1" dirty="0" smtClean="0"/>
              <a:t>1) 	Load Balancer: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It is a runtime agent which </a:t>
            </a:r>
            <a:r>
              <a:rPr lang="en-US" sz="2200" b="1" dirty="0" smtClean="0"/>
              <a:t>logically divides workload</a:t>
            </a:r>
            <a:r>
              <a:rPr lang="en-US" sz="2200" dirty="0" smtClean="0"/>
              <a:t> between different IT resources to increase performance and provide  capacity beyond what a single resource can deliver.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It is based on </a:t>
            </a:r>
            <a:r>
              <a:rPr lang="en-US" sz="2200" b="1" dirty="0" smtClean="0"/>
              <a:t>simple division of labor algorithms</a:t>
            </a:r>
            <a:r>
              <a:rPr lang="en-US" sz="2200" dirty="0" smtClean="0"/>
              <a:t>.</a:t>
            </a:r>
          </a:p>
          <a:p>
            <a:pPr marL="457200" indent="-457200"/>
            <a:r>
              <a:rPr lang="en-US" sz="2200" dirty="0" smtClean="0"/>
              <a:t>	</a:t>
            </a:r>
            <a:endParaRPr lang="en-US" sz="2200" dirty="0" smtClean="0"/>
          </a:p>
          <a:p>
            <a:pPr marL="457200" indent="-457200"/>
            <a:r>
              <a:rPr lang="en-US" sz="2200" dirty="0" smtClean="0"/>
              <a:t>	</a:t>
            </a:r>
            <a:r>
              <a:rPr lang="en-US" sz="2200" b="1" dirty="0" smtClean="0"/>
              <a:t>Workload distribution functions </a:t>
            </a:r>
            <a:r>
              <a:rPr lang="en-US" sz="2200" dirty="0" smtClean="0"/>
              <a:t>include: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1) </a:t>
            </a:r>
            <a:r>
              <a:rPr lang="en-US" sz="2200" b="1" dirty="0" smtClean="0"/>
              <a:t>Asymmetric distribution</a:t>
            </a:r>
            <a:r>
              <a:rPr lang="en-US" sz="2200" dirty="0" smtClean="0"/>
              <a:t>:  Larger workload are issued to resources having larger processing capabilities.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2) </a:t>
            </a:r>
            <a:r>
              <a:rPr lang="en-US" sz="2200" b="1" dirty="0" smtClean="0"/>
              <a:t>Workload prioritization:  </a:t>
            </a:r>
            <a:r>
              <a:rPr lang="en-US" sz="2200" dirty="0" smtClean="0"/>
              <a:t>Workload are scheduled, queued , discarded or distributed according to their priority levels.</a:t>
            </a:r>
          </a:p>
          <a:p>
            <a:pPr marL="457200" indent="-457200"/>
            <a:r>
              <a:rPr lang="en-US" sz="2200" dirty="0" smtClean="0"/>
              <a:t>	</a:t>
            </a:r>
            <a:endParaRPr lang="en-US" sz="2200" dirty="0" smtClean="0"/>
          </a:p>
          <a:p>
            <a:pPr marL="457200" indent="-457200"/>
            <a:r>
              <a:rPr lang="en-US" sz="2200" dirty="0" smtClean="0"/>
              <a:t>	</a:t>
            </a:r>
            <a:r>
              <a:rPr lang="en-US" sz="2200" dirty="0" smtClean="0"/>
              <a:t>3) </a:t>
            </a:r>
            <a:r>
              <a:rPr lang="en-US" sz="2200" b="1" dirty="0" smtClean="0"/>
              <a:t>Content aware distribution: </a:t>
            </a:r>
            <a:r>
              <a:rPr lang="en-US" sz="2200" dirty="0" smtClean="0"/>
              <a:t>Requests are distributed to different resources as dictated by request content.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	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 smtClean="0"/>
              <a:t>Load Balancer can exists as: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-&gt; Multi layer network switch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-&gt; Dedicated hardware appliance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-&gt; Software based system ( built in in server OS)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-&gt; Service agent ( controlled by cloud management software)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Usually, the load balancer is located on communication path as all requests need to be divided from there itself.</a:t>
            </a:r>
            <a:endParaRPr lang="en-US" sz="2200" dirty="0" smtClean="0"/>
          </a:p>
          <a:p>
            <a:pPr marL="457200" indent="-457200"/>
            <a:endParaRPr lang="en-US" sz="2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3459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4842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http://searchcloudcomputing.techtarget.com/definition/cloud-computing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http://www.interoute.com/what-iaas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https://en.wikipedia.org/wiki/Cloud_computing#Infrastructure_as_a_service_.28IaaS.29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http://www.thoughtsoncloud.com/2014/02/what-is-platform-as-a-service-paas/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http://www.getcloudservices.com/blog/benefits-and-drawbacks-of-paas/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http://www.cbrdigital.com/2011/05/11/three-types-of-cloud-lock-in.html</a:t>
            </a:r>
            <a:endParaRPr lang="en-US" dirty="0" smtClean="0"/>
          </a:p>
          <a:p>
            <a:r>
              <a:rPr lang="en-US" dirty="0" smtClean="0"/>
              <a:t>Book: Cloud Computing. Concepts ,terminology and architecture </a:t>
            </a:r>
          </a:p>
          <a:p>
            <a:r>
              <a:rPr lang="en-US" dirty="0" smtClean="0"/>
              <a:t>–By Thomas </a:t>
            </a:r>
            <a:r>
              <a:rPr lang="en-US" dirty="0" err="1" smtClean="0"/>
              <a:t>Erl</a:t>
            </a:r>
            <a:endParaRPr lang="en-US" dirty="0" smtClean="0"/>
          </a:p>
          <a:p>
            <a:r>
              <a:rPr lang="en-US" dirty="0" smtClean="0"/>
              <a:t>Pearson</a:t>
            </a:r>
          </a:p>
          <a:p>
            <a:endParaRPr lang="en-US" dirty="0" smtClean="0"/>
          </a:p>
          <a:p>
            <a:r>
              <a:rPr lang="en-US" dirty="0" smtClean="0">
                <a:hlinkClick r:id="rId8"/>
              </a:rPr>
              <a:t>https://en.wikipedia.org/wiki/Cloud_%28operating_system%29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http://www.gizmag.com/transos-cloud-based-operarting-system/24494/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http://www.hongkiat.com/blog/free-cloud-os/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Images from google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8600"/>
            <a:ext cx="65749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History of Cloud computing</a:t>
            </a:r>
            <a:endParaRPr lang="en-IN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 Idea of cloud Computing is taken from 1970. Where IBM create a new OS called Virtual Machine. This concept is at that time called </a:t>
            </a:r>
            <a:r>
              <a:rPr lang="en-IN" sz="2800" b="1" dirty="0" smtClean="0"/>
              <a:t>“Group Computing”.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1960 concept of Cloud Computing Given by J.C.R </a:t>
            </a:r>
            <a:r>
              <a:rPr lang="en-IN" sz="2800" dirty="0" err="1" smtClean="0"/>
              <a:t>Licklider</a:t>
            </a:r>
            <a:r>
              <a:rPr lang="en-IN" sz="2800" dirty="0" smtClean="0"/>
              <a:t>  Give a new vision to world called “Cloud Computing world”.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in 1997 First time Could Computing term was describe by </a:t>
            </a:r>
            <a:r>
              <a:rPr lang="en-IN" sz="2800" b="1" dirty="0" smtClean="0"/>
              <a:t>Prof. </a:t>
            </a:r>
            <a:r>
              <a:rPr lang="en-IN" sz="2800" b="1" dirty="0" err="1" smtClean="0"/>
              <a:t>Ramnath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Chellappa</a:t>
            </a:r>
            <a:r>
              <a:rPr lang="en-IN" sz="2800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After that company got attention of Cloud and major Company create their cloud according to their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ownloads\generations_of_re_techn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016000"/>
            <a:ext cx="8559800" cy="482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8600"/>
            <a:ext cx="79105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Development of Cloud computing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In 1999 </a:t>
            </a:r>
            <a:r>
              <a:rPr lang="en-IN" sz="2800" b="1" dirty="0" smtClean="0"/>
              <a:t>“Salesforce.com</a:t>
            </a:r>
            <a:r>
              <a:rPr lang="en-IN" sz="2800" dirty="0" smtClean="0"/>
              <a:t>” create first cloud. The concept was delivering application to end Use via Internet. And Company Store data in Cloud.</a:t>
            </a:r>
            <a:endParaRPr lang="en-IN" sz="2800" dirty="0"/>
          </a:p>
        </p:txBody>
      </p:sp>
      <p:pic>
        <p:nvPicPr>
          <p:cNvPr id="2050" name="Picture 2" descr="C:\Users\abc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5791199" cy="3974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In </a:t>
            </a:r>
            <a:r>
              <a:rPr lang="en-IN" sz="2800" b="1" dirty="0" smtClean="0"/>
              <a:t>2002 Amazon </a:t>
            </a:r>
            <a:r>
              <a:rPr lang="en-IN" sz="2800" dirty="0" smtClean="0"/>
              <a:t>is create second cloud and provide cloud based technology to user with own storage space.</a:t>
            </a:r>
            <a:endParaRPr lang="en-IN" sz="2800" dirty="0"/>
          </a:p>
        </p:txBody>
      </p:sp>
      <p:pic>
        <p:nvPicPr>
          <p:cNvPr id="3074" name="Picture 2" descr="C:\Users\abc\Downloads\amazon clou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4591050" cy="4450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After that in 2006 </a:t>
            </a:r>
            <a:r>
              <a:rPr lang="en-IN" sz="2800" dirty="0" err="1" smtClean="0"/>
              <a:t>google</a:t>
            </a:r>
            <a:r>
              <a:rPr lang="en-IN" sz="2800" dirty="0" smtClean="0"/>
              <a:t> launch the </a:t>
            </a:r>
            <a:r>
              <a:rPr lang="en-IN" sz="2800" b="1" dirty="0" err="1" smtClean="0"/>
              <a:t>google</a:t>
            </a:r>
            <a:r>
              <a:rPr lang="en-IN" sz="2800" b="1" dirty="0" smtClean="0"/>
              <a:t> Docs </a:t>
            </a:r>
            <a:r>
              <a:rPr lang="en-IN" sz="2800" dirty="0" smtClean="0"/>
              <a:t>Service which brought the power of Cloud Computing and share document to direct to end user.</a:t>
            </a:r>
            <a:endParaRPr lang="en-IN" sz="2800" dirty="0"/>
          </a:p>
        </p:txBody>
      </p:sp>
      <p:pic>
        <p:nvPicPr>
          <p:cNvPr id="4098" name="Picture 2" descr="C:\Users\abc\Downloads\inde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402094" cy="4305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1621</Words>
  <Application>Microsoft Office PowerPoint</Application>
  <PresentationFormat>On-screen Show (4:3)</PresentationFormat>
  <Paragraphs>306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Cloud Computing</vt:lpstr>
      <vt:lpstr>What is Cloud computing?</vt:lpstr>
      <vt:lpstr>Slide 3</vt:lpstr>
      <vt:lpstr>Specialized versions of 3 basic models</vt:lpstr>
      <vt:lpstr>Slide 5</vt:lpstr>
      <vt:lpstr>Slide 6</vt:lpstr>
      <vt:lpstr>Slide 7</vt:lpstr>
      <vt:lpstr>Slide 8</vt:lpstr>
      <vt:lpstr>Slide 9</vt:lpstr>
      <vt:lpstr>Infrastructure as a Service (Iaas)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Some Terminologies</vt:lpstr>
      <vt:lpstr>Slide 19</vt:lpstr>
      <vt:lpstr>Some Cloud Concepts &amp; Terminologies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Cloud Usage Mechanisms</vt:lpstr>
      <vt:lpstr>Slide 38</vt:lpstr>
      <vt:lpstr>Slide 39</vt:lpstr>
      <vt:lpstr>Slide 40</vt:lpstr>
      <vt:lpstr>Slide 41</vt:lpstr>
      <vt:lpstr>Slide 42</vt:lpstr>
      <vt:lpstr>Slide 43</vt:lpstr>
      <vt:lpstr>Thank you </vt:lpstr>
      <vt:lpstr>References</vt:lpstr>
    </vt:vector>
  </TitlesOfParts>
  <Company>A K Enterprise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Harsh</dc:creator>
  <cp:lastModifiedBy>Harsh</cp:lastModifiedBy>
  <cp:revision>427</cp:revision>
  <dcterms:created xsi:type="dcterms:W3CDTF">2015-07-16T15:14:42Z</dcterms:created>
  <dcterms:modified xsi:type="dcterms:W3CDTF">2015-09-27T17:03:18Z</dcterms:modified>
</cp:coreProperties>
</file>