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D2DB9-E8BC-4EF9-B793-52BA68832A0C}" type="datetimeFigureOut">
              <a:rPr lang="en-US" smtClean="0"/>
              <a:pPr/>
              <a:t>31-Jul-15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F0767-D16C-4ACE-A9DD-F48002DE170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08B7-263C-46EC-B365-ABF6A7FBDC96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9945-F09A-4328-96DB-A7AFC942EB9F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99ED-C8B5-4CDD-9A30-2ED5F0BE3D9A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3672-460A-4654-BB2F-D4D730207889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B7C1-6419-4465-A1B9-26A4195637D3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FDB6-773D-4BB8-A0FD-C0ED0E974890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7272-D484-490A-8265-738347356F8E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1584-72D0-4AD0-96EE-FCC0D89DE14A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814D-AA2D-4F55-9128-7DD467F79CA1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BFE6-647D-4093-9A2D-F57D6D5A4528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6D641-8FCC-4B41-8985-88256B419F78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0FE55-BCAD-4F03-8834-D51124547749}" type="datetime1">
              <a:rPr lang="en-US" smtClean="0"/>
              <a:pPr/>
              <a:t>31-Jul-15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Created By </a:t>
            </a:r>
            <a:r>
              <a:rPr lang="en-IN" dirty="0" err="1" smtClean="0"/>
              <a:t>Nisarg</a:t>
            </a:r>
            <a:r>
              <a:rPr lang="en-IN" dirty="0" smtClean="0"/>
              <a:t> </a:t>
            </a:r>
            <a:r>
              <a:rPr lang="en-IN" dirty="0" err="1" smtClean="0"/>
              <a:t>dave</a:t>
            </a:r>
            <a:r>
              <a:rPr lang="en-IN" dirty="0" smtClean="0"/>
              <a:t> &amp; Harsh </a:t>
            </a:r>
            <a:r>
              <a:rPr lang="en-IN" dirty="0" err="1" smtClean="0"/>
              <a:t>Mistry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453B-4EA8-4941-9E96-738A8005D95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rohit.tripod.com/bluetooth_sec.pdf" TargetMode="External"/><Relationship Id="rId2" Type="http://schemas.openxmlformats.org/officeDocument/2006/relationships/hyperlink" Target="http://www.digitaltrends.com/mobile/how-does-bluetooth-work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luetoothreport.com/bluetooth-versions-comparison-whats-the-difference-between-the-version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5918" y="1071546"/>
            <a:ext cx="52761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Bluetooth</a:t>
            </a:r>
            <a:endParaRPr lang="en-US" sz="9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C142-0C39-43C2-BF80-AE684930E0A4}" type="datetime1">
              <a:rPr lang="en-US" smtClean="0"/>
              <a:pPr/>
              <a:t>31-Jul-15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Created By </a:t>
            </a:r>
            <a:r>
              <a:rPr lang="en-IN" dirty="0" err="1" smtClean="0"/>
              <a:t>Nisarg</a:t>
            </a:r>
            <a:r>
              <a:rPr lang="en-IN" smtClean="0"/>
              <a:t> dave &amp; Harsh Mistry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0" y="4929198"/>
            <a:ext cx="34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Created By:-</a:t>
            </a:r>
          </a:p>
          <a:p>
            <a:r>
              <a:rPr lang="en-IN" b="1" dirty="0" err="1" smtClean="0"/>
              <a:t>Nisarg</a:t>
            </a:r>
            <a:r>
              <a:rPr lang="en-IN" b="1" dirty="0" smtClean="0"/>
              <a:t> Dave(14MCA12)</a:t>
            </a:r>
          </a:p>
          <a:p>
            <a:r>
              <a:rPr lang="en-IN" b="1" dirty="0" smtClean="0"/>
              <a:t>Harsh </a:t>
            </a:r>
            <a:r>
              <a:rPr lang="en-IN" b="1" dirty="0" err="1" smtClean="0"/>
              <a:t>Mistry</a:t>
            </a:r>
            <a:r>
              <a:rPr lang="en-IN" b="1" dirty="0" smtClean="0"/>
              <a:t>(14MCA20)</a:t>
            </a:r>
            <a:endParaRPr lang="en-IN" b="1" dirty="0"/>
          </a:p>
        </p:txBody>
      </p:sp>
      <p:pic>
        <p:nvPicPr>
          <p:cNvPr id="10" name="Picture 2" descr="C:\Users\abc\Downloads\bluetooth-logo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4214818"/>
            <a:ext cx="2743200" cy="26431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814D-AA2D-4F55-9128-7DD467F79CA1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285984" y="0"/>
            <a:ext cx="36092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4. Adopted Protocol </a:t>
            </a:r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214282" y="500042"/>
            <a:ext cx="8643998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IN" sz="2300" b="1" u="sng" dirty="0" smtClean="0"/>
              <a:t>PPP</a:t>
            </a:r>
            <a:r>
              <a:rPr lang="en-IN" sz="2300" dirty="0" smtClean="0"/>
              <a:t>:- PPP stand for the </a:t>
            </a:r>
            <a:r>
              <a:rPr lang="en-IN" sz="2300" b="1" dirty="0" smtClean="0"/>
              <a:t>Point-to-Point Connection</a:t>
            </a:r>
            <a:r>
              <a:rPr lang="en-IN" sz="2300" dirty="0" smtClean="0"/>
              <a:t>. Point to Point mean at time one </a:t>
            </a:r>
            <a:r>
              <a:rPr lang="en-IN" sz="2300" dirty="0" err="1" smtClean="0"/>
              <a:t>bluetooth</a:t>
            </a:r>
            <a:r>
              <a:rPr lang="en-IN" sz="2300" dirty="0" smtClean="0"/>
              <a:t> device is </a:t>
            </a:r>
            <a:r>
              <a:rPr lang="en-IN" sz="2300" b="1" dirty="0" smtClean="0"/>
              <a:t>connected with only one device</a:t>
            </a:r>
            <a:r>
              <a:rPr lang="en-IN" sz="2300" dirty="0" smtClean="0"/>
              <a:t>. Because of point to point connection establish most of the time data transfer is done using </a:t>
            </a:r>
            <a:r>
              <a:rPr lang="en-IN" sz="2300" b="1" dirty="0" smtClean="0"/>
              <a:t>half-duplex service</a:t>
            </a:r>
            <a:r>
              <a:rPr lang="en-IN" sz="2300" dirty="0" smtClean="0"/>
              <a:t>.</a:t>
            </a:r>
          </a:p>
          <a:p>
            <a:pPr marL="400050" indent="-400050">
              <a:buFont typeface="+mj-lt"/>
              <a:buAutoNum type="romanUcPeriod"/>
            </a:pPr>
            <a:endParaRPr lang="en-IN" sz="2300" dirty="0" smtClean="0"/>
          </a:p>
          <a:p>
            <a:pPr marL="400050" indent="-400050">
              <a:buFont typeface="+mj-lt"/>
              <a:buAutoNum type="romanUcPeriod"/>
            </a:pPr>
            <a:r>
              <a:rPr lang="en-IN" sz="2300" dirty="0" smtClean="0"/>
              <a:t> </a:t>
            </a:r>
            <a:r>
              <a:rPr lang="en-IN" sz="2300" b="1" u="sng" dirty="0" smtClean="0"/>
              <a:t>TCP/IP</a:t>
            </a:r>
            <a:r>
              <a:rPr lang="en-IN" sz="2300" dirty="0" smtClean="0"/>
              <a:t>:- This protocol standards are defined the internet engineering task force and used for communication across the internet. Printer, Handheld computer and Mobile are used </a:t>
            </a:r>
            <a:r>
              <a:rPr lang="en-IN" sz="2300" b="1" dirty="0" smtClean="0"/>
              <a:t>socket programming</a:t>
            </a:r>
            <a:r>
              <a:rPr lang="en-IN" sz="2300" dirty="0" smtClean="0"/>
              <a:t> to communicate with the OS. To implement these standards in bluetooth device allow to </a:t>
            </a:r>
            <a:r>
              <a:rPr lang="en-IN" sz="2300" b="1" dirty="0" smtClean="0"/>
              <a:t>communicate these device using the internet</a:t>
            </a:r>
            <a:r>
              <a:rPr lang="en-IN" sz="2300" dirty="0" smtClean="0"/>
              <a:t>.</a:t>
            </a:r>
          </a:p>
          <a:p>
            <a:pPr marL="400050" indent="-400050">
              <a:buFont typeface="+mj-lt"/>
              <a:buAutoNum type="romanUcPeriod"/>
            </a:pPr>
            <a:endParaRPr lang="en-IN" sz="2300" dirty="0" smtClean="0"/>
          </a:p>
          <a:p>
            <a:pPr marL="400050" indent="-400050">
              <a:buFont typeface="+mj-lt"/>
              <a:buAutoNum type="romanUcPeriod"/>
            </a:pPr>
            <a:r>
              <a:rPr lang="en-IN" sz="2300" dirty="0" smtClean="0"/>
              <a:t> </a:t>
            </a:r>
            <a:r>
              <a:rPr lang="en-IN" sz="2300" b="1" u="sng" dirty="0" smtClean="0"/>
              <a:t>OBEX</a:t>
            </a:r>
            <a:r>
              <a:rPr lang="en-IN" sz="2300" dirty="0" smtClean="0"/>
              <a:t>:- </a:t>
            </a:r>
            <a:r>
              <a:rPr lang="en-IN" sz="2300" b="1" dirty="0" smtClean="0"/>
              <a:t>Object Exchange Protocol</a:t>
            </a:r>
          </a:p>
          <a:p>
            <a:pPr marL="400050" indent="-400050"/>
            <a:r>
              <a:rPr lang="en-IN" sz="2300" dirty="0" smtClean="0"/>
              <a:t>	Defines </a:t>
            </a:r>
            <a:r>
              <a:rPr lang="en-IN" sz="2300" dirty="0" smtClean="0"/>
              <a:t>a </a:t>
            </a:r>
            <a:r>
              <a:rPr lang="en-IN" sz="2300" b="1" dirty="0" smtClean="0"/>
              <a:t>folder-listing </a:t>
            </a:r>
            <a:r>
              <a:rPr lang="en-IN" sz="2300" b="1" dirty="0" smtClean="0"/>
              <a:t>object</a:t>
            </a:r>
            <a:r>
              <a:rPr lang="en-IN" sz="2300" b="1" dirty="0" smtClean="0"/>
              <a:t>.</a:t>
            </a:r>
          </a:p>
          <a:p>
            <a:pPr marL="400050" indent="-400050"/>
            <a:r>
              <a:rPr lang="en-IN" sz="2300" dirty="0" smtClean="0"/>
              <a:t>	Used to browse </a:t>
            </a:r>
            <a:r>
              <a:rPr lang="en-IN" sz="2300" dirty="0" smtClean="0"/>
              <a:t>the content of folder on remote </a:t>
            </a:r>
            <a:r>
              <a:rPr lang="en-IN" sz="2300" dirty="0" smtClean="0"/>
              <a:t>device.</a:t>
            </a:r>
          </a:p>
          <a:p>
            <a:pPr marL="400050" indent="-400050"/>
            <a:r>
              <a:rPr lang="en-IN" sz="2300" dirty="0" smtClean="0"/>
              <a:t>	</a:t>
            </a:r>
            <a:r>
              <a:rPr lang="en-IN" sz="2300" dirty="0" smtClean="0"/>
              <a:t>Shows </a:t>
            </a:r>
            <a:r>
              <a:rPr lang="en-IN" sz="2300" b="1" dirty="0" smtClean="0"/>
              <a:t>all </a:t>
            </a:r>
            <a:r>
              <a:rPr lang="en-IN" sz="2300" b="1" dirty="0" smtClean="0"/>
              <a:t>possible file</a:t>
            </a:r>
            <a:r>
              <a:rPr lang="en-IN" sz="2300" dirty="0" smtClean="0"/>
              <a:t> to exchange using the bluetooth.</a:t>
            </a:r>
          </a:p>
          <a:p>
            <a:pPr marL="400050" indent="-400050"/>
            <a:endParaRPr lang="en-IN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814D-AA2D-4F55-9128-7DD467F79CA1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438"/>
            <a:ext cx="9144000" cy="2630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1802" y="2571744"/>
            <a:ext cx="20858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 smtClean="0"/>
              <a:t>Channel</a:t>
            </a:r>
            <a:endParaRPr lang="en-US" sz="4400" b="1" i="1" dirty="0"/>
          </a:p>
        </p:txBody>
      </p:sp>
      <p:sp>
        <p:nvSpPr>
          <p:cNvPr id="8" name="Rectangle 7"/>
          <p:cNvSpPr/>
          <p:nvPr/>
        </p:nvSpPr>
        <p:spPr>
          <a:xfrm>
            <a:off x="428596" y="285728"/>
            <a:ext cx="8286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/>
              <a:t> </a:t>
            </a:r>
            <a:r>
              <a:rPr lang="en-IN" sz="2400" u="sng" dirty="0" smtClean="0"/>
              <a:t>IV)</a:t>
            </a:r>
          </a:p>
          <a:p>
            <a:r>
              <a:rPr lang="en-IN" sz="2400" b="1" u="sng" dirty="0" smtClean="0"/>
              <a:t>WAP</a:t>
            </a:r>
            <a:r>
              <a:rPr lang="en-IN" sz="2400" dirty="0" smtClean="0"/>
              <a:t>:- WAP is stands for </a:t>
            </a:r>
            <a:r>
              <a:rPr lang="en-IN" sz="2400" b="1" dirty="0" smtClean="0"/>
              <a:t>wireless Application Protocol</a:t>
            </a:r>
            <a:r>
              <a:rPr lang="en-IN" sz="2400" dirty="0" smtClean="0"/>
              <a:t> that works across a variety of wide-area network technologies. The main goal is to bring these protocol is internet content and telephony service to </a:t>
            </a:r>
            <a:r>
              <a:rPr lang="en-IN" sz="2400" b="1" dirty="0" smtClean="0"/>
              <a:t>digital cellular phones and other wireless terminals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0"/>
            <a:ext cx="7772400" cy="64294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Comparison Chart</a:t>
            </a:r>
            <a:endParaRPr lang="en-US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08B7-263C-46EC-B365-ABF6A7FBDC96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12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1397000"/>
          <a:ext cx="8358245" cy="4483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1649"/>
                <a:gridCol w="1671649"/>
                <a:gridCol w="1671649"/>
                <a:gridCol w="1671649"/>
                <a:gridCol w="1671649"/>
              </a:tblGrid>
              <a:tr h="892178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1" dirty="0" smtClean="0"/>
                        <a:t>Bluetooth Version</a:t>
                      </a:r>
                      <a:endParaRPr lang="en-US" sz="2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4.0</a:t>
                      </a:r>
                      <a:endParaRPr lang="en-US" b="1" dirty="0"/>
                    </a:p>
                  </a:txBody>
                  <a:tcPr/>
                </a:tc>
              </a:tr>
              <a:tr h="89217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Data</a:t>
                      </a:r>
                      <a:r>
                        <a:rPr lang="en-US" b="1" baseline="0" dirty="0" smtClean="0"/>
                        <a:t> Transmission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721 Kbit</a:t>
                      </a:r>
                      <a:r>
                        <a:rPr lang="en-US" baseline="0" dirty="0" smtClean="0"/>
                        <a:t> /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Mbit 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 Mbit 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Equivalent</a:t>
                      </a:r>
                      <a:r>
                        <a:rPr lang="en-US" baseline="0" dirty="0" smtClean="0"/>
                        <a:t> or above 24 Mbit /s</a:t>
                      </a:r>
                      <a:endParaRPr lang="en-US" dirty="0"/>
                    </a:p>
                  </a:txBody>
                  <a:tcPr/>
                </a:tc>
              </a:tr>
              <a:tr h="89217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Security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89217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Backward Compatibility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  <a:p>
                      <a:pPr algn="ctr"/>
                      <a:r>
                        <a:rPr lang="en-US" b="1" i="1" dirty="0" smtClean="0">
                          <a:solidFill>
                            <a:srgbClr val="00B050"/>
                          </a:solidFill>
                        </a:rPr>
                        <a:t>(1.0)</a:t>
                      </a:r>
                      <a:endParaRPr lang="en-US" b="1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  <a:p>
                      <a:pPr algn="ctr"/>
                      <a:r>
                        <a:rPr lang="en-US" b="1" i="1" dirty="0" smtClean="0">
                          <a:solidFill>
                            <a:srgbClr val="00B050"/>
                          </a:solidFill>
                        </a:rPr>
                        <a:t>(1.2)</a:t>
                      </a:r>
                      <a:endParaRPr lang="en-US" b="1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  <a:p>
                      <a:pPr algn="ctr"/>
                      <a:r>
                        <a:rPr lang="en-US" b="1" i="1" dirty="0" smtClean="0">
                          <a:solidFill>
                            <a:srgbClr val="00B050"/>
                          </a:solidFill>
                        </a:rPr>
                        <a:t>(2.0</a:t>
                      </a:r>
                      <a:r>
                        <a:rPr lang="en-US" b="1" i="1" baseline="0" dirty="0" smtClean="0">
                          <a:solidFill>
                            <a:srgbClr val="00B050"/>
                          </a:solidFill>
                        </a:rPr>
                        <a:t> &amp; 2.1)</a:t>
                      </a:r>
                      <a:endParaRPr lang="en-US" b="1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  <a:p>
                      <a:pPr algn="ctr"/>
                      <a:r>
                        <a:rPr lang="en-US" b="1" i="1" dirty="0" smtClean="0">
                          <a:solidFill>
                            <a:srgbClr val="00B050"/>
                          </a:solidFill>
                        </a:rPr>
                        <a:t>(3.0)</a:t>
                      </a:r>
                      <a:endParaRPr lang="en-US" b="1" i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892178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814D-AA2D-4F55-9128-7DD467F79CA1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5" name="Picture 4" descr="bluetooth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5834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814D-AA2D-4F55-9128-7DD467F79CA1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5" name="Picture 4" descr="speed of bluetooth speake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19" y="46857"/>
            <a:ext cx="8360369" cy="6596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2528904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</a:t>
            </a:r>
            <a:br>
              <a:rPr lang="en-US" sz="8000" dirty="0" smtClean="0"/>
            </a:br>
            <a:r>
              <a:rPr lang="en-US" sz="8000" dirty="0" smtClean="0">
                <a:sym typeface="Wingdings" pitchFamily="2" charset="2"/>
              </a:rPr>
              <a:t></a:t>
            </a:r>
            <a:endParaRPr lang="en-US" sz="8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08B7-263C-46EC-B365-ABF6A7FBDC96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814D-AA2D-4F55-9128-7DD467F79CA1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000232" y="428604"/>
            <a:ext cx="485344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0" b="1" u="sng" dirty="0" smtClean="0"/>
              <a:t>References</a:t>
            </a:r>
            <a:endParaRPr lang="en-IN" sz="80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2857496"/>
            <a:ext cx="7215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>
                <a:hlinkClick r:id="rId2"/>
              </a:rPr>
              <a:t>http://www.digitaltrends.com/mobile/how-does-bluetooth-work/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http://electronics.howstuffworks.com/bluetooth.htm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srohit.tripod.com/bluetooth_sec.pdf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hlinkClick r:id="rId4"/>
              </a:rPr>
              <a:t>http://bluetoothreport.com/bluetooth-versions-comparison-whats-the-difference-between-the-versions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http://wistao.blogspot.in/2012/09/comparison-of-bluetooth-different.html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214290"/>
            <a:ext cx="764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What is Bluetooth Technology????</a:t>
            </a:r>
            <a:endParaRPr lang="en-IN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000108"/>
            <a:ext cx="80010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 Bluetooth is a way of </a:t>
            </a:r>
            <a:r>
              <a:rPr lang="en-IN" sz="2400" b="1" dirty="0" smtClean="0"/>
              <a:t>exchanging data wirelessly </a:t>
            </a:r>
            <a:r>
              <a:rPr lang="en-IN" sz="2400" dirty="0" smtClean="0"/>
              <a:t>over short distances, and is an </a:t>
            </a:r>
            <a:r>
              <a:rPr lang="en-IN" sz="2400" b="1" i="1" dirty="0" smtClean="0"/>
              <a:t>attempt to eradicate wires.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Using a </a:t>
            </a:r>
            <a:r>
              <a:rPr lang="en-IN" sz="2400" b="1" dirty="0" smtClean="0"/>
              <a:t>radio frequency </a:t>
            </a:r>
            <a:r>
              <a:rPr lang="en-IN" sz="2400" dirty="0" smtClean="0"/>
              <a:t>to transmit data, it creates a short range network. </a:t>
            </a:r>
            <a:endParaRPr lang="en-IN" sz="2400" dirty="0" smtClean="0"/>
          </a:p>
          <a:p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Secure </a:t>
            </a:r>
            <a:endParaRPr lang="en-IN" sz="2400" dirty="0" smtClean="0"/>
          </a:p>
          <a:p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Can connect up to eight devices (items of electronic equipment) at the same time. </a:t>
            </a:r>
            <a:endParaRPr lang="en-IN" sz="2400" dirty="0" smtClean="0"/>
          </a:p>
          <a:p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The chip can be plugged into items such as computers, digital cameras, mobile phones and faxes.</a:t>
            </a:r>
            <a:endParaRPr lang="en-IN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00D2-4376-4A9A-84B4-2C946AD4C9BF}" type="datetime1">
              <a:rPr lang="en-US" smtClean="0">
                <a:solidFill>
                  <a:schemeClr val="tx1"/>
                </a:solidFill>
              </a:rPr>
              <a:pPr/>
              <a:t>31-Jul-15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>
                <a:solidFill>
                  <a:schemeClr val="tx1"/>
                </a:solidFill>
              </a:rPr>
              <a:pPr/>
              <a:t>2</a:t>
            </a:fld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Created By Nisarg dave &amp; Harsh Mistry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814D-AA2D-4F55-9128-7DD467F79CA1}" type="datetime1">
              <a:rPr lang="en-US" smtClean="0">
                <a:solidFill>
                  <a:schemeClr val="tx1"/>
                </a:solidFill>
              </a:rPr>
              <a:pPr/>
              <a:t>31-Jul-15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Created By Nisarg dave &amp; Harsh Mistry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>
                <a:solidFill>
                  <a:schemeClr val="tx1"/>
                </a:solidFill>
              </a:rPr>
              <a:pPr/>
              <a:t>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500042"/>
            <a:ext cx="83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 smtClean="0"/>
              <a:t>How does the Bluetooth Technology Works?????</a:t>
            </a:r>
            <a:endParaRPr lang="en-IN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1428736"/>
            <a:ext cx="7643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 When one Bluetooth product comes within range of another, (this can be set to between 10cm and 100m) they automatically </a:t>
            </a:r>
            <a:r>
              <a:rPr lang="en-IN" sz="2000" b="1" dirty="0" smtClean="0"/>
              <a:t>exchange</a:t>
            </a:r>
            <a:r>
              <a:rPr lang="en-IN" sz="2000" dirty="0" smtClean="0"/>
              <a:t> </a:t>
            </a:r>
            <a:r>
              <a:rPr lang="en-IN" sz="2000" b="1" dirty="0" smtClean="0"/>
              <a:t>address</a:t>
            </a:r>
            <a:r>
              <a:rPr lang="en-IN" sz="2000" dirty="0" smtClean="0"/>
              <a:t> and capability details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They can then establish a 1 megabit/s link (up to 2 Mbps in the second generation of the technology) with security and error correction, to use as required. The protocols will handle both voice and data, with a very flexible network topography.</a:t>
            </a:r>
            <a:endParaRPr lang="en-IN" sz="2000" dirty="0"/>
          </a:p>
        </p:txBody>
      </p:sp>
      <p:pic>
        <p:nvPicPr>
          <p:cNvPr id="1026" name="Picture 2" descr="http://www.mobileinfo.com/Bluetooth/images/Image9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714751"/>
            <a:ext cx="8106112" cy="26399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814D-AA2D-4F55-9128-7DD467F79CA1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00034" y="357167"/>
            <a:ext cx="8286808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200" dirty="0" smtClean="0"/>
              <a:t> Each device has a unique </a:t>
            </a:r>
            <a:r>
              <a:rPr lang="en-IN" sz="2200" b="1" dirty="0" smtClean="0"/>
              <a:t>48-bit address(MAC Address)</a:t>
            </a:r>
            <a:r>
              <a:rPr lang="en-IN" sz="2200" dirty="0" smtClean="0"/>
              <a:t> from the IEEE 802 standard. Connections can be point-to-point or multipoint.</a:t>
            </a:r>
          </a:p>
          <a:p>
            <a:pPr>
              <a:buFont typeface="Arial" pitchFamily="34" charset="0"/>
              <a:buChar char="•"/>
            </a:pPr>
            <a:endParaRPr lang="en-IN" sz="2200" b="1" i="1" dirty="0" smtClean="0"/>
          </a:p>
          <a:p>
            <a:pPr>
              <a:buFont typeface="Arial" pitchFamily="34" charset="0"/>
              <a:buChar char="•"/>
            </a:pPr>
            <a:r>
              <a:rPr lang="en-IN" sz="2200" b="1" i="1" u="sng" dirty="0" smtClean="0"/>
              <a:t>Simple steps for exchange:</a:t>
            </a:r>
          </a:p>
          <a:p>
            <a:endParaRPr lang="en-IN" sz="2200" b="1" i="1" dirty="0" smtClean="0"/>
          </a:p>
          <a:p>
            <a:r>
              <a:rPr lang="en-IN" sz="2200" dirty="0" smtClean="0"/>
              <a:t>1) When two Bluetooth enabled devices connect to each other, this is called </a:t>
            </a:r>
            <a:r>
              <a:rPr lang="en-IN" sz="2200" b="1" dirty="0" smtClean="0"/>
              <a:t>pairing.</a:t>
            </a:r>
          </a:p>
          <a:p>
            <a:endParaRPr lang="en-IN" sz="2200" dirty="0" smtClean="0"/>
          </a:p>
          <a:p>
            <a:r>
              <a:rPr lang="en-IN" sz="2200" dirty="0" smtClean="0"/>
              <a:t>2) After the pairing the device the </a:t>
            </a:r>
            <a:r>
              <a:rPr lang="en-IN" sz="2200" b="1" dirty="0" smtClean="0"/>
              <a:t>communication line is establish</a:t>
            </a:r>
            <a:r>
              <a:rPr lang="en-IN" sz="22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sz="2200" dirty="0" smtClean="0"/>
          </a:p>
          <a:p>
            <a:r>
              <a:rPr lang="en-IN" sz="2200" dirty="0" smtClean="0"/>
              <a:t>3) Sender and receiver is ready to communicate and transfer the data.</a:t>
            </a:r>
          </a:p>
          <a:p>
            <a:pPr>
              <a:buFont typeface="Arial" pitchFamily="34" charset="0"/>
              <a:buChar char="•"/>
            </a:pPr>
            <a:endParaRPr lang="en-IN" sz="2200" dirty="0" smtClean="0"/>
          </a:p>
          <a:p>
            <a:r>
              <a:rPr lang="en-IN" sz="2200" dirty="0" smtClean="0"/>
              <a:t>4 ) After the communication is over the communication line is disable it mean the pair of the Bluetooth device is disconnected.</a:t>
            </a:r>
          </a:p>
          <a:p>
            <a:endParaRPr lang="en-IN" sz="2200" dirty="0" smtClean="0"/>
          </a:p>
          <a:p>
            <a:r>
              <a:rPr lang="en-IN" sz="2200" dirty="0" smtClean="0"/>
              <a:t> Data exchange can be in two ways:</a:t>
            </a:r>
          </a:p>
          <a:p>
            <a:pPr marL="971550" lvl="1" indent="-514350">
              <a:buAutoNum type="romanLcParenR"/>
            </a:pPr>
            <a:r>
              <a:rPr lang="en-IN" sz="2200" b="1" dirty="0" smtClean="0"/>
              <a:t>Full Duplex</a:t>
            </a:r>
          </a:p>
          <a:p>
            <a:pPr marL="971550" lvl="1" indent="-514350">
              <a:buAutoNum type="romanLcParenR"/>
            </a:pPr>
            <a:r>
              <a:rPr lang="en-IN" sz="2200" b="1" dirty="0" smtClean="0"/>
              <a:t> Half or Part Duplex</a:t>
            </a:r>
          </a:p>
          <a:p>
            <a:pPr marL="971550" lvl="1" indent="-514350"/>
            <a:endParaRPr lang="en-IN" sz="2200" b="1" dirty="0" smtClean="0"/>
          </a:p>
          <a:p>
            <a:pPr marL="971550" lvl="1" indent="-514350"/>
            <a:endParaRPr lang="en-IN" sz="2200" dirty="0" smtClean="0"/>
          </a:p>
          <a:p>
            <a:pPr marL="971550" lvl="1" indent="-514350"/>
            <a:r>
              <a:rPr lang="en-IN" sz="2200" dirty="0" smtClean="0"/>
              <a:t/>
            </a:r>
            <a:br>
              <a:rPr lang="en-IN" sz="2200" dirty="0" smtClean="0"/>
            </a:br>
            <a:endParaRPr lang="en-IN" sz="2200" dirty="0" smtClean="0"/>
          </a:p>
          <a:p>
            <a:pPr marL="971550" lvl="1" indent="-514350"/>
            <a:endParaRPr lang="en-IN" sz="2200" dirty="0" smtClean="0"/>
          </a:p>
          <a:p>
            <a:pPr marL="971550" lvl="1" indent="-514350"/>
            <a:endParaRPr lang="en-IN" sz="2200" dirty="0" smtClean="0"/>
          </a:p>
          <a:p>
            <a:pPr marL="971550" lvl="1" indent="-514350"/>
            <a:endParaRPr lang="en-IN" sz="2200" dirty="0" smtClean="0"/>
          </a:p>
          <a:p>
            <a:endParaRPr lang="en-I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i="1" u="sng" dirty="0" smtClean="0"/>
              <a:t>Full Duplex:</a:t>
            </a:r>
            <a:br>
              <a:rPr lang="en-US" sz="2800" b="1" i="1" u="sng" dirty="0" smtClean="0"/>
            </a:br>
            <a:endParaRPr lang="en-US" sz="2800" b="1" i="1" u="sn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1584-72D0-4AD0-96EE-FCC0D89DE14A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75051" y="1071546"/>
            <a:ext cx="8768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can be sent and received simultaneously without any distraction in the network.</a:t>
            </a:r>
          </a:p>
          <a:p>
            <a:endParaRPr lang="en-US" sz="2400" dirty="0" smtClean="0"/>
          </a:p>
          <a:p>
            <a:r>
              <a:rPr lang="en-US" sz="2400" b="1" i="1" dirty="0" smtClean="0"/>
              <a:t>e.g Mobile Phones, Broadband internet</a:t>
            </a:r>
            <a:endParaRPr lang="en-US" sz="2400" b="1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596" y="2928934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Half Duplex:</a:t>
            </a:r>
            <a:endParaRPr kumimoji="0" lang="en-US" sz="28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051" y="4071942"/>
            <a:ext cx="8768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can be either sent or received at a single point of time, but operations cannot take place.</a:t>
            </a:r>
          </a:p>
          <a:p>
            <a:endParaRPr lang="en-US" sz="2400" dirty="0" smtClean="0"/>
          </a:p>
          <a:p>
            <a:r>
              <a:rPr lang="en-US" sz="2400" b="1" i="1" dirty="0" smtClean="0"/>
              <a:t>e.g Walkie talkie</a:t>
            </a:r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814D-AA2D-4F55-9128-7DD467F79CA1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357290" y="428604"/>
            <a:ext cx="7786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 Bluetooth Protocol Stack</a:t>
            </a:r>
            <a:endParaRPr lang="en-IN" sz="4400" dirty="0"/>
          </a:p>
        </p:txBody>
      </p:sp>
      <p:pic>
        <p:nvPicPr>
          <p:cNvPr id="1026" name="Picture 2" descr="C:\Users\abc\Downloads\protocol.pn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85900"/>
            <a:ext cx="7423249" cy="49569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814D-AA2D-4F55-9128-7DD467F79CA1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85786" y="142852"/>
            <a:ext cx="7715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1. Bluetooth Core Protocols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714356"/>
            <a:ext cx="864399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IN" sz="2200" dirty="0" smtClean="0"/>
              <a:t> </a:t>
            </a:r>
            <a:r>
              <a:rPr lang="en-IN" sz="2200" b="1" u="sng" dirty="0" smtClean="0"/>
              <a:t>Baseband</a:t>
            </a:r>
            <a:r>
              <a:rPr lang="en-IN" sz="2200" dirty="0" smtClean="0"/>
              <a:t>:- Enables physical link between devices.</a:t>
            </a:r>
          </a:p>
          <a:p>
            <a:pPr marL="400050" indent="-400050">
              <a:buFont typeface="+mj-lt"/>
              <a:buAutoNum type="romanUcPeriod"/>
            </a:pPr>
            <a:endParaRPr lang="en-IN" sz="2200" dirty="0" smtClean="0"/>
          </a:p>
          <a:p>
            <a:pPr marL="400050" indent="-400050"/>
            <a:r>
              <a:rPr lang="en-IN" sz="2200" dirty="0" smtClean="0"/>
              <a:t>	i) </a:t>
            </a:r>
            <a:r>
              <a:rPr lang="en-IN" sz="2200" b="1" dirty="0" smtClean="0"/>
              <a:t>Synchronous Connection-Oriented</a:t>
            </a:r>
            <a:r>
              <a:rPr lang="en-IN" sz="2200" dirty="0" smtClean="0"/>
              <a:t> is used for the send data like audio and video and</a:t>
            </a:r>
          </a:p>
          <a:p>
            <a:pPr marL="400050" indent="-400050"/>
            <a:r>
              <a:rPr lang="en-IN" sz="2200" dirty="0" smtClean="0"/>
              <a:t>  	ii) </a:t>
            </a:r>
            <a:r>
              <a:rPr lang="en-IN" sz="2200" b="1" dirty="0" smtClean="0"/>
              <a:t>Asynchronous Connection-Oriented</a:t>
            </a:r>
            <a:r>
              <a:rPr lang="en-IN" sz="2200" dirty="0" smtClean="0"/>
              <a:t> is used to send the simple data like file and images etc.</a:t>
            </a:r>
          </a:p>
          <a:p>
            <a:pPr marL="400050" indent="-400050"/>
            <a:endParaRPr lang="en-IN" sz="2200" dirty="0" smtClean="0"/>
          </a:p>
          <a:p>
            <a:pPr marL="400050" indent="-400050"/>
            <a:r>
              <a:rPr lang="en-IN" sz="2200" dirty="0" smtClean="0"/>
              <a:t>II    </a:t>
            </a:r>
            <a:r>
              <a:rPr lang="en-IN" sz="2200" b="1" u="sng" dirty="0" smtClean="0"/>
              <a:t>Link Manager Protocol</a:t>
            </a:r>
            <a:r>
              <a:rPr lang="en-IN" sz="2200" dirty="0" smtClean="0"/>
              <a:t>:- Responsible for creating a link between devices.</a:t>
            </a:r>
          </a:p>
          <a:p>
            <a:pPr marL="400050" indent="-400050"/>
            <a:r>
              <a:rPr lang="en-IN" sz="2200" dirty="0" smtClean="0"/>
              <a:t>	Also responsible for security and encryption between the devices.</a:t>
            </a:r>
          </a:p>
          <a:p>
            <a:pPr marL="400050" indent="-400050"/>
            <a:endParaRPr lang="en-IN" sz="2200" dirty="0" smtClean="0"/>
          </a:p>
          <a:p>
            <a:pPr marL="400050" indent="-400050">
              <a:buFont typeface="+mj-lt"/>
              <a:buAutoNum type="romanUcPeriod"/>
            </a:pPr>
            <a:r>
              <a:rPr lang="en-IN" sz="2200" dirty="0" smtClean="0"/>
              <a:t> </a:t>
            </a:r>
            <a:r>
              <a:rPr lang="en-IN" sz="2200" b="1" u="sng" dirty="0" smtClean="0"/>
              <a:t>Logical Link Control And Adaptation Protocol</a:t>
            </a:r>
            <a:r>
              <a:rPr lang="en-IN" sz="2200" u="sng" dirty="0" smtClean="0"/>
              <a:t>:</a:t>
            </a:r>
            <a:r>
              <a:rPr lang="en-IN" sz="2200" dirty="0" smtClean="0"/>
              <a:t>- This protocol is give the upper link of the LMP. This protocol provides the </a:t>
            </a:r>
            <a:r>
              <a:rPr lang="en-IN" sz="2200" b="1" dirty="0" smtClean="0"/>
              <a:t>connection-Oriented and connectionless data services</a:t>
            </a:r>
            <a:r>
              <a:rPr lang="en-IN" sz="2200" dirty="0" smtClean="0"/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200" dirty="0" smtClean="0"/>
              <a:t> </a:t>
            </a:r>
            <a:r>
              <a:rPr lang="en-IN" sz="2200" b="1" u="sng" dirty="0" smtClean="0"/>
              <a:t>Service Discovery Protocol</a:t>
            </a:r>
            <a:r>
              <a:rPr lang="en-IN" sz="2200" dirty="0" smtClean="0"/>
              <a:t>:- This protocol is used for </a:t>
            </a:r>
            <a:r>
              <a:rPr lang="en-IN" sz="2200" b="1" dirty="0" smtClean="0"/>
              <a:t>device information</a:t>
            </a:r>
            <a:r>
              <a:rPr lang="en-IN" sz="2200" dirty="0" smtClean="0"/>
              <a:t> and </a:t>
            </a:r>
            <a:r>
              <a:rPr lang="en-IN" sz="2200" b="1" dirty="0" smtClean="0"/>
              <a:t>the characteristics</a:t>
            </a:r>
            <a:r>
              <a:rPr lang="en-IN" sz="2200" dirty="0" smtClean="0"/>
              <a:t> of the service can be queried after that.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814D-AA2D-4F55-9128-7DD467F79CA1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500166" y="571480"/>
            <a:ext cx="5289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2. Cable Replacement Protocol</a:t>
            </a:r>
            <a:endParaRPr lang="en-IN" sz="3200" dirty="0"/>
          </a:p>
        </p:txBody>
      </p:sp>
      <p:sp>
        <p:nvSpPr>
          <p:cNvPr id="7" name="Rectangle 6"/>
          <p:cNvSpPr/>
          <p:nvPr/>
        </p:nvSpPr>
        <p:spPr>
          <a:xfrm>
            <a:off x="357158" y="1643050"/>
            <a:ext cx="80010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IN" sz="2400" b="1" u="sng" dirty="0" smtClean="0"/>
              <a:t> RFCOMM</a:t>
            </a:r>
            <a:r>
              <a:rPr lang="en-IN" sz="2400" dirty="0" smtClean="0"/>
              <a:t>:- RFCOMM is serial line emulation protocol.</a:t>
            </a:r>
          </a:p>
          <a:p>
            <a:pPr marL="400050" indent="-400050">
              <a:buFont typeface="+mj-lt"/>
              <a:buAutoNum type="romanUcPeriod"/>
            </a:pPr>
            <a:endParaRPr lang="en-IN" sz="2400" dirty="0" smtClean="0"/>
          </a:p>
          <a:p>
            <a:pPr marL="400050" indent="-400050"/>
            <a:r>
              <a:rPr lang="en-IN" sz="2400" dirty="0" smtClean="0"/>
              <a:t>	 This protocol is used </a:t>
            </a:r>
            <a:r>
              <a:rPr lang="en-IN" sz="2400" b="1" dirty="0" smtClean="0"/>
              <a:t>against the concept of the cable wires</a:t>
            </a:r>
            <a:r>
              <a:rPr lang="en-IN" sz="2400" dirty="0" smtClean="0"/>
              <a:t>.</a:t>
            </a:r>
          </a:p>
          <a:p>
            <a:pPr marL="400050" indent="-400050">
              <a:buFont typeface="+mj-lt"/>
              <a:buAutoNum type="romanUcPeriod"/>
            </a:pPr>
            <a:endParaRPr lang="en-IN" sz="2400" dirty="0" smtClean="0"/>
          </a:p>
          <a:p>
            <a:pPr marL="400050" indent="-400050"/>
            <a:r>
              <a:rPr lang="en-IN" sz="2400" dirty="0" smtClean="0"/>
              <a:t>	 This protocol is used for the data signals over bluetooth </a:t>
            </a:r>
            <a:r>
              <a:rPr lang="en-IN" sz="2400" b="1" dirty="0" smtClean="0"/>
              <a:t>baseband</a:t>
            </a:r>
            <a:r>
              <a:rPr lang="en-IN" sz="2400" dirty="0" smtClean="0"/>
              <a:t> </a:t>
            </a:r>
            <a:r>
              <a:rPr lang="en-IN" sz="2400" b="1" dirty="0" smtClean="0"/>
              <a:t>providing the transport capabilities between the devices</a:t>
            </a:r>
            <a:r>
              <a:rPr lang="en-IN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814D-AA2D-4F55-9128-7DD467F79CA1}" type="datetime1">
              <a:rPr lang="en-US" smtClean="0"/>
              <a:pPr/>
              <a:t>31-Jul-15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Created By Nisarg dave &amp; Harsh Mistry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453B-4EA8-4941-9E96-738A8005D95E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571604" y="357166"/>
            <a:ext cx="51142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/>
              <a:t>3. Telephony Control Protocol</a:t>
            </a:r>
            <a:endParaRPr lang="en-IN" sz="3200" dirty="0"/>
          </a:p>
        </p:txBody>
      </p:sp>
      <p:sp>
        <p:nvSpPr>
          <p:cNvPr id="7" name="Rectangle 6"/>
          <p:cNvSpPr/>
          <p:nvPr/>
        </p:nvSpPr>
        <p:spPr>
          <a:xfrm>
            <a:off x="857224" y="1142984"/>
            <a:ext cx="67866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IN" sz="2400" dirty="0" smtClean="0"/>
              <a:t> </a:t>
            </a:r>
            <a:r>
              <a:rPr lang="en-IN" sz="2400" b="1" u="sng" dirty="0" smtClean="0"/>
              <a:t>Telephony Control – Binary</a:t>
            </a:r>
            <a:r>
              <a:rPr lang="en-IN" sz="2400" dirty="0" smtClean="0"/>
              <a:t>:- </a:t>
            </a:r>
            <a:r>
              <a:rPr lang="en-IN" sz="2400" dirty="0" smtClean="0"/>
              <a:t>Defines </a:t>
            </a:r>
            <a:r>
              <a:rPr lang="en-IN" sz="2400" dirty="0" smtClean="0"/>
              <a:t>the call control signal for </a:t>
            </a:r>
            <a:r>
              <a:rPr lang="en-IN" sz="2400" dirty="0" smtClean="0"/>
              <a:t>speech </a:t>
            </a:r>
            <a:r>
              <a:rPr lang="en-IN" sz="2400" dirty="0" smtClean="0"/>
              <a:t>and data calls between the bluetooth devices. </a:t>
            </a:r>
            <a:endParaRPr lang="en-IN" sz="2400" dirty="0" smtClean="0"/>
          </a:p>
          <a:p>
            <a:pPr marL="400050" indent="-400050">
              <a:buFont typeface="+mj-lt"/>
              <a:buAutoNum type="romanUcPeriod"/>
            </a:pPr>
            <a:endParaRPr lang="en-IN" sz="2400" dirty="0" smtClean="0"/>
          </a:p>
          <a:p>
            <a:pPr marL="400050" indent="-400050"/>
            <a:r>
              <a:rPr lang="en-IN" sz="2400" dirty="0" smtClean="0"/>
              <a:t>	This </a:t>
            </a:r>
            <a:r>
              <a:rPr lang="en-IN" sz="2400" dirty="0" smtClean="0"/>
              <a:t>protocol is used for the </a:t>
            </a:r>
            <a:r>
              <a:rPr lang="en-IN" sz="2400" b="1" dirty="0" smtClean="0"/>
              <a:t>phone call or voice transfer</a:t>
            </a:r>
            <a:r>
              <a:rPr lang="en-IN" sz="2400" dirty="0" smtClean="0"/>
              <a:t> between the bluetooth devices</a:t>
            </a:r>
            <a:r>
              <a:rPr lang="en-IN" sz="2400" dirty="0" smtClean="0"/>
              <a:t>.</a:t>
            </a:r>
          </a:p>
          <a:p>
            <a:pPr marL="400050" indent="-400050"/>
            <a:endParaRPr lang="en-IN" sz="2400" dirty="0" smtClean="0"/>
          </a:p>
          <a:p>
            <a:pPr marL="400050" indent="-400050"/>
            <a:endParaRPr lang="en-IN" sz="2400" dirty="0" smtClean="0"/>
          </a:p>
          <a:p>
            <a:pPr marL="400050" indent="-400050">
              <a:buFont typeface="+mj-lt"/>
              <a:buAutoNum type="romanUcPeriod"/>
            </a:pPr>
            <a:r>
              <a:rPr lang="en-IN" sz="2400" dirty="0" smtClean="0"/>
              <a:t> </a:t>
            </a:r>
            <a:r>
              <a:rPr lang="en-IN" sz="2400" b="1" u="sng" dirty="0" smtClean="0"/>
              <a:t>Telephony Control – AT Commands</a:t>
            </a:r>
            <a:r>
              <a:rPr lang="en-IN" sz="2400" dirty="0" smtClean="0"/>
              <a:t>:- Bluetooth Special Development Group has define the </a:t>
            </a:r>
            <a:r>
              <a:rPr lang="en-IN" sz="2400" b="1" dirty="0" smtClean="0"/>
              <a:t>set of the commands</a:t>
            </a:r>
            <a:r>
              <a:rPr lang="en-IN" sz="2400" dirty="0" smtClean="0"/>
              <a:t>. Using this commands the </a:t>
            </a:r>
            <a:r>
              <a:rPr lang="en-IN" sz="2400" b="1" dirty="0" smtClean="0"/>
              <a:t>Mobile Phone and other modem can be control</a:t>
            </a:r>
            <a:r>
              <a:rPr lang="en-IN" sz="2400" dirty="0" smtClean="0"/>
              <a:t>.  For example the FAX Services are used of the commands like FAX class 1.0 and FAX Class 2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767</Words>
  <Application>Microsoft Office PowerPoint</Application>
  <PresentationFormat>On-screen Show (4:3)</PresentationFormat>
  <Paragraphs>162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Full Duplex: </vt:lpstr>
      <vt:lpstr>Slide 6</vt:lpstr>
      <vt:lpstr>Slide 7</vt:lpstr>
      <vt:lpstr>Slide 8</vt:lpstr>
      <vt:lpstr>Slide 9</vt:lpstr>
      <vt:lpstr>Slide 10</vt:lpstr>
      <vt:lpstr>Slide 11</vt:lpstr>
      <vt:lpstr>Comparison Chart</vt:lpstr>
      <vt:lpstr>Slide 13</vt:lpstr>
      <vt:lpstr>Slide 14</vt:lpstr>
      <vt:lpstr>Thank You 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Harsh</cp:lastModifiedBy>
  <cp:revision>178</cp:revision>
  <dcterms:created xsi:type="dcterms:W3CDTF">2015-07-27T15:11:37Z</dcterms:created>
  <dcterms:modified xsi:type="dcterms:W3CDTF">2015-07-31T09:52:02Z</dcterms:modified>
</cp:coreProperties>
</file>