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/>
    <p:restoredTop sz="87139"/>
  </p:normalViewPr>
  <p:slideViewPr>
    <p:cSldViewPr snapToGrid="0" snapToObjects="1">
      <p:cViewPr>
        <p:scale>
          <a:sx n="150" d="100"/>
          <a:sy n="150" d="100"/>
        </p:scale>
        <p:origin x="-480" y="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Filtre</a:t>
            </a:r>
            <a:r>
              <a:rPr lang="en-US" dirty="0" smtClean="0"/>
              <a:t> de </a:t>
            </a:r>
            <a:r>
              <a:rPr lang="en-US" dirty="0" err="1" smtClean="0"/>
              <a:t>Kalman</a:t>
            </a:r>
            <a:r>
              <a:rPr lang="en-US" dirty="0" smtClean="0"/>
              <a:t> et fusion de </a:t>
            </a:r>
            <a:r>
              <a:rPr lang="en-US" dirty="0" err="1" smtClean="0"/>
              <a:t>donn</a:t>
            </a:r>
            <a:r>
              <a:rPr lang="en-US" dirty="0" err="1" smtClean="0"/>
              <a:t>ées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4455841" cy="7051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Un mod</a:t>
            </a:r>
            <a:r>
              <a:rPr lang="fr-FR" dirty="0" smtClean="0"/>
              <a:t>èle simplifié</a:t>
            </a:r>
            <a:endParaRPr lang="fr-FR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0934" y="2252132"/>
            <a:ext cx="4591550" cy="3276600"/>
            <a:chOff x="270934" y="2252132"/>
            <a:chExt cx="4591550" cy="3276600"/>
          </a:xfrm>
        </p:grpSpPr>
        <p:sp>
          <p:nvSpPr>
            <p:cNvPr id="4" name="Rectangle 3"/>
            <p:cNvSpPr/>
            <p:nvPr/>
          </p:nvSpPr>
          <p:spPr>
            <a:xfrm>
              <a:off x="270934" y="2252132"/>
              <a:ext cx="4591550" cy="32592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ee original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984" y="2252132"/>
              <a:ext cx="4257675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6020640" y="1154834"/>
            <a:ext cx="9056904" cy="2667866"/>
            <a:chOff x="6020640" y="1620500"/>
            <a:chExt cx="9056904" cy="26678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020640" y="1991712"/>
                  <a:ext cx="6167394" cy="22966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cs-CZ" sz="32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cs-CZ" sz="3200" b="0" i="1" smtClean="0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charset="0"/>
                                  </a:rPr>
                                  <m:t>cos</m:t>
                                </m:r>
                                <m:r>
                                  <a:rPr lang="en-US" sz="3200" i="1">
                                    <a:latin typeface="Cambria Math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charset="0"/>
                                  </a:rPr>
                                  <m:t>si</m:t>
                                </m:r>
                                <m:r>
                                  <a:rPr lang="en-US" sz="3200" i="1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sz="3200" i="1">
                                    <a:latin typeface="Cambria Math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3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h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3200" i="1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2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fr-FR" sz="3200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0640" y="1991712"/>
                  <a:ext cx="6167394" cy="22966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itle 1"/>
            <p:cNvSpPr txBox="1">
              <a:spLocks/>
            </p:cNvSpPr>
            <p:nvPr/>
          </p:nvSpPr>
          <p:spPr>
            <a:xfrm>
              <a:off x="6165857" y="1620500"/>
              <a:ext cx="8911687" cy="128089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fr-FR" sz="1800" dirty="0" smtClean="0"/>
                <a:t>Modèles de base</a:t>
              </a:r>
              <a:endParaRPr lang="fr-FR" sz="18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49534" y="3822700"/>
            <a:ext cx="9904415" cy="2589439"/>
            <a:chOff x="4936064" y="3745634"/>
            <a:chExt cx="9904415" cy="25894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936064" y="3900945"/>
                  <a:ext cx="7181005" cy="24341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cs-CZ" sz="28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cs-CZ" sz="2800" i="1" smtClean="0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cs-CZ" sz="280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b="0" i="0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charset="0"/>
                                      </a:rPr>
                                      <m:t>cos</m:t>
                                    </m:r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latin typeface="Cambria Math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charset="0"/>
                                      </a:rPr>
                                      <m:t>si</m:t>
                                    </m:r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𝜌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r>
                                  <a:rPr lang="en-US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h</m:t>
                                </m:r>
                                <m:r>
                                  <a:rPr lang="en-US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8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800" i="1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sub>
                                </m:sSub>
                                <m:r>
                                  <a:rPr lang="en-US" sz="280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fr-FR" sz="28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064" y="3900945"/>
                  <a:ext cx="7181005" cy="243412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itle 1"/>
            <p:cNvSpPr txBox="1">
              <a:spLocks/>
            </p:cNvSpPr>
            <p:nvPr/>
          </p:nvSpPr>
          <p:spPr>
            <a:xfrm>
              <a:off x="5879331" y="3745634"/>
              <a:ext cx="8961148" cy="4445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fr-FR" sz="1800" dirty="0" smtClean="0"/>
                <a:t>Modèles un peu plus réaliste:</a:t>
              </a:r>
              <a:endParaRPr lang="fr-F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930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estimation de la position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3" t="4266" r="7380" b="5042"/>
          <a:stretch/>
        </p:blipFill>
        <p:spPr>
          <a:xfrm>
            <a:off x="872067" y="1319796"/>
            <a:ext cx="6654800" cy="5318071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257117" y="2590480"/>
            <a:ext cx="3625850" cy="663567"/>
            <a:chOff x="8257117" y="1441451"/>
            <a:chExt cx="3625850" cy="66356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8257117" y="1578606"/>
              <a:ext cx="48895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257117" y="1785622"/>
              <a:ext cx="48895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257117" y="2000250"/>
              <a:ext cx="488950" cy="0"/>
            </a:xfrm>
            <a:prstGeom prst="line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701617" y="1441451"/>
              <a:ext cx="1409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Trajectoire réelle</a:t>
              </a:r>
              <a:endParaRPr lang="fr-FR" sz="11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01617" y="1638936"/>
              <a:ext cx="2736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Trajectoire estimée (sans filtre) </a:t>
              </a:r>
              <a:endParaRPr lang="fr-FR" sz="11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90517" y="1843408"/>
              <a:ext cx="30924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Trajectoire estimée et corrigée avec filtre</a:t>
              </a:r>
              <a:endParaRPr lang="fr-FR" sz="11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257117" y="3435984"/>
            <a:ext cx="3363485" cy="634348"/>
            <a:chOff x="8348133" y="2242184"/>
            <a:chExt cx="3363485" cy="634348"/>
          </a:xfrm>
        </p:grpSpPr>
        <p:grpSp>
          <p:nvGrpSpPr>
            <p:cNvPr id="21" name="Group 20"/>
            <p:cNvGrpSpPr/>
            <p:nvPr/>
          </p:nvGrpSpPr>
          <p:grpSpPr>
            <a:xfrm>
              <a:off x="8348133" y="2286000"/>
              <a:ext cx="186267" cy="225305"/>
              <a:chOff x="8348133" y="2286000"/>
              <a:chExt cx="353484" cy="427567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8509000" y="2286000"/>
                <a:ext cx="0" cy="427567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8348133" y="2497667"/>
                <a:ext cx="353484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8348133" y="2634191"/>
              <a:ext cx="186267" cy="225305"/>
              <a:chOff x="8348133" y="2286000"/>
              <a:chExt cx="353484" cy="427567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8509000" y="2286000"/>
                <a:ext cx="0" cy="427567"/>
              </a:xfrm>
              <a:prstGeom prst="line">
                <a:avLst/>
              </a:prstGeom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8348133" y="2497667"/>
                <a:ext cx="353484" cy="0"/>
              </a:xfrm>
              <a:prstGeom prst="line">
                <a:avLst/>
              </a:prstGeom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8619168" y="2242184"/>
              <a:ext cx="30924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smtClean="0"/>
                <a:t>Amères réels</a:t>
              </a:r>
              <a:endParaRPr lang="fr-FR" sz="11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619168" y="2614922"/>
              <a:ext cx="30924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Amères estimés </a:t>
              </a:r>
              <a:endParaRPr lang="fr-FR" sz="1100" b="1" dirty="0"/>
            </a:p>
          </p:txBody>
        </p:sp>
      </p:grpSp>
      <p:sp>
        <p:nvSpPr>
          <p:cNvPr id="28" name="Oval 27"/>
          <p:cNvSpPr/>
          <p:nvPr/>
        </p:nvSpPr>
        <p:spPr>
          <a:xfrm>
            <a:off x="4199467" y="6146800"/>
            <a:ext cx="101600" cy="677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/>
          <p:nvPr/>
        </p:nvSpPr>
        <p:spPr>
          <a:xfrm flipH="1">
            <a:off x="3666064" y="5029199"/>
            <a:ext cx="67733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7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filtre de </a:t>
            </a:r>
            <a:r>
              <a:rPr lang="fr-FR" dirty="0" err="1" smtClean="0"/>
              <a:t>Kalman</a:t>
            </a:r>
            <a:r>
              <a:rPr lang="fr-FR" dirty="0"/>
              <a:t>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88067" y="1659467"/>
            <a:ext cx="3530600" cy="1134533"/>
            <a:chOff x="1888067" y="1659467"/>
            <a:chExt cx="3530600" cy="1134533"/>
          </a:xfrm>
        </p:grpSpPr>
        <p:sp>
          <p:nvSpPr>
            <p:cNvPr id="4" name="Rectangle 3"/>
            <p:cNvSpPr/>
            <p:nvPr/>
          </p:nvSpPr>
          <p:spPr>
            <a:xfrm>
              <a:off x="1888067" y="1659467"/>
              <a:ext cx="3530600" cy="11345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50" name="Picture 2" descr="hat{\textbf{x}}_{k|k-1} = f(\hat{\textbf{x}}_{k-1|k-1}, \textbf{u}_{k}, 0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450" y="2041525"/>
              <a:ext cx="20764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\textbf{P}_{k|k-1} =  \textbf{F}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450" y="2387600"/>
              <a:ext cx="23622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888067" y="1659467"/>
              <a:ext cx="2760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Pr</a:t>
              </a:r>
              <a:r>
                <a:rPr lang="fr-FR" dirty="0" smtClean="0"/>
                <a:t>édiction:</a:t>
              </a:r>
              <a:endParaRPr lang="fr-FR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88067" y="3064156"/>
            <a:ext cx="3530600" cy="2752444"/>
            <a:chOff x="1888067" y="3064156"/>
            <a:chExt cx="3530600" cy="2752444"/>
          </a:xfrm>
        </p:grpSpPr>
        <p:grpSp>
          <p:nvGrpSpPr>
            <p:cNvPr id="10" name="Group 9"/>
            <p:cNvGrpSpPr/>
            <p:nvPr/>
          </p:nvGrpSpPr>
          <p:grpSpPr>
            <a:xfrm>
              <a:off x="1888067" y="3064156"/>
              <a:ext cx="3530600" cy="2752444"/>
              <a:chOff x="1888067" y="1659467"/>
              <a:chExt cx="3530600" cy="113453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888067" y="1659467"/>
                <a:ext cx="3530600" cy="11345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067" y="1659467"/>
                <a:ext cx="2760133" cy="152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Mise à jour</a:t>
                </a:r>
                <a:r>
                  <a:rPr lang="fr-FR" dirty="0" smtClean="0"/>
                  <a:t>:</a:t>
                </a:r>
                <a:endParaRPr lang="fr-FR" dirty="0"/>
              </a:p>
            </p:txBody>
          </p:sp>
        </p:grpSp>
        <p:pic>
          <p:nvPicPr>
            <p:cNvPr id="2056" name="Picture 8" descr="tilde{\textbf{y}}_{k} = \textbf{z}_{k} - h(\hat{\textbf{x}}_{k|k-1}, 0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137" y="3509587"/>
              <a:ext cx="1743075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textbf{S}_{k} = \textbf{H}_{k}\textbf{P}_{k|k-1}\textbf{H}_{k}^{T} + \textbf{R}_{k}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137" y="3874993"/>
              <a:ext cx="1933575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textbf{K}_{k} = \textbf{P}_{k|k-1}\textbf{H}_{k}^{T}\textbf{S}_{k}^{-1} 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137" y="4259449"/>
              <a:ext cx="15621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at{\textbf{x}}_{k|k} = \hat{\textbf{x}}_{k|k-1} + \textbf{K}_{k}\tilde{\textbf{y}}_{k} 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137" y="4667856"/>
              <a:ext cx="1695450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\textbf{P}_{k|k} = (I - \textbf{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4195" y="5083548"/>
              <a:ext cx="2047875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7048768" y="3989293"/>
            <a:ext cx="3530600" cy="2447644"/>
            <a:chOff x="6375399" y="3437242"/>
            <a:chExt cx="3530600" cy="2447644"/>
          </a:xfrm>
        </p:grpSpPr>
        <p:grpSp>
          <p:nvGrpSpPr>
            <p:cNvPr id="22" name="Group 21"/>
            <p:cNvGrpSpPr/>
            <p:nvPr/>
          </p:nvGrpSpPr>
          <p:grpSpPr>
            <a:xfrm>
              <a:off x="6375399" y="3437242"/>
              <a:ext cx="3530600" cy="2447644"/>
              <a:chOff x="1676400" y="2116187"/>
              <a:chExt cx="3530600" cy="100889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676400" y="2116187"/>
                <a:ext cx="3090334" cy="10088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735668" y="2143872"/>
                <a:ext cx="3471332" cy="152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</a:t>
                </a:r>
                <a:r>
                  <a:rPr lang="fr-FR" dirty="0" smtClean="0"/>
                  <a:t>es </a:t>
                </a:r>
                <a:r>
                  <a:rPr lang="fr-FR" dirty="0" err="1" smtClean="0"/>
                  <a:t>jacobiens</a:t>
                </a:r>
                <a:r>
                  <a:rPr lang="fr-FR" dirty="0" smtClean="0"/>
                  <a:t> suivantes</a:t>
                </a:r>
                <a:r>
                  <a:rPr lang="fr-FR" dirty="0" smtClean="0"/>
                  <a:t>:</a:t>
                </a:r>
                <a:endParaRPr lang="fr-FR" dirty="0"/>
              </a:p>
            </p:txBody>
          </p:sp>
        </p:grpSp>
        <p:pic>
          <p:nvPicPr>
            <p:cNvPr id="2066" name="Picture 18" descr="\textbf{F}_{k} = \left . \frac{\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5361" y="4102572"/>
              <a:ext cx="1590675" cy="54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\textbf{H}_{k} = \left . \frac{\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5361" y="4993086"/>
              <a:ext cx="1257300" cy="54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7048768" y="1437563"/>
            <a:ext cx="4296303" cy="2465570"/>
            <a:chOff x="7048768" y="1437563"/>
            <a:chExt cx="4296303" cy="2465570"/>
          </a:xfrm>
        </p:grpSpPr>
        <p:grpSp>
          <p:nvGrpSpPr>
            <p:cNvPr id="16" name="Group 15"/>
            <p:cNvGrpSpPr/>
            <p:nvPr/>
          </p:nvGrpSpPr>
          <p:grpSpPr>
            <a:xfrm>
              <a:off x="7048768" y="1437563"/>
              <a:ext cx="3530600" cy="2465570"/>
              <a:chOff x="7048768" y="1437563"/>
              <a:chExt cx="3530600" cy="246557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048768" y="1437563"/>
                <a:ext cx="3530600" cy="2447644"/>
                <a:chOff x="1676400" y="2116187"/>
                <a:chExt cx="3530600" cy="1008897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676400" y="2116187"/>
                  <a:ext cx="3090334" cy="100889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35668" y="2143872"/>
                  <a:ext cx="3471332" cy="1522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Avec</a:t>
                  </a:r>
                  <a:r>
                    <a:rPr lang="fr-FR" dirty="0" smtClean="0"/>
                    <a:t>:</a:t>
                  </a:r>
                  <a:endParaRPr lang="fr-FR" dirty="0"/>
                </a:p>
              </p:txBody>
            </p:sp>
          </p:grpSp>
          <p:pic>
            <p:nvPicPr>
              <p:cNvPr id="33" name="Picture 2" descr="hat{\textbf{x}}_{k|k-1} = f(\hat{\textbf{x}}_{k-1|k-1}, \textbf{u}_{k}, 0)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5229" b="-35352"/>
              <a:stretch/>
            </p:blipFill>
            <p:spPr bwMode="auto">
              <a:xfrm>
                <a:off x="7304885" y="1899708"/>
                <a:ext cx="514350" cy="28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\textbf{P}_{k|k-1} =  \textbf{F}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624" b="-44354"/>
              <a:stretch/>
            </p:blipFill>
            <p:spPr bwMode="auto">
              <a:xfrm>
                <a:off x="7301576" y="2144454"/>
                <a:ext cx="552182" cy="3299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8" descr="tilde{\textbf{y}}_{k} = \textbf{z}_{k} - h(\hat{\textbf{x}}_{k|k-1}, 0)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751" b="-23750"/>
              <a:stretch/>
            </p:blipFill>
            <p:spPr bwMode="auto">
              <a:xfrm>
                <a:off x="7321028" y="2491478"/>
                <a:ext cx="213515" cy="2593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0" descr="textbf{S}_{k} = \textbf{H}_{k}\textbf{P}_{k|k-1}\textbf{H}_{k}^{T} + \textbf{R}_{k}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r="87288" b="-21772"/>
              <a:stretch/>
            </p:blipFill>
            <p:spPr bwMode="auto">
              <a:xfrm>
                <a:off x="7331873" y="2767105"/>
                <a:ext cx="245794" cy="278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12" descr="textbf{K}_{k} = \textbf{P}_{k|k-1}\textbf{H}_{k}^{T}\textbf{S}_{k}^{-1} 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555" b="-12851"/>
              <a:stretch/>
            </p:blipFill>
            <p:spPr bwMode="auto">
              <a:xfrm>
                <a:off x="7331873" y="3061565"/>
                <a:ext cx="288127" cy="2579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14" descr="hat{\textbf{x}}_{k|k} = \hat{\textbf{x}}_{k|k-1} + \textbf{K}_{k}\tilde{\textbf{y}}_{k} 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79011" b="-6466"/>
              <a:stretch/>
            </p:blipFill>
            <p:spPr bwMode="auto">
              <a:xfrm>
                <a:off x="7331873" y="3385179"/>
                <a:ext cx="355860" cy="2129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16" descr="\textbf{P}_{k|k} = (I - \textbf{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r="80905" b="-14227"/>
              <a:stretch/>
            </p:blipFill>
            <p:spPr bwMode="auto">
              <a:xfrm>
                <a:off x="7339020" y="3663771"/>
                <a:ext cx="391047" cy="2393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7048768" y="2429614"/>
                <a:ext cx="309033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7853369" y="3341208"/>
              <a:ext cx="347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Etat mis </a:t>
              </a:r>
              <a:r>
                <a:rPr lang="fr-FR" sz="1200" dirty="0" smtClean="0"/>
                <a:t>à jour</a:t>
              </a:r>
              <a:endParaRPr lang="fr-FR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73739" y="2159145"/>
              <a:ext cx="347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 Prédiction des covariances</a:t>
              </a:r>
              <a:endParaRPr lang="fr-FR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73739" y="2455244"/>
              <a:ext cx="347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innovation (D</a:t>
              </a:r>
              <a:r>
                <a:rPr lang="fr-FR" sz="1200" dirty="0" smtClean="0"/>
                <a:t>écalage)</a:t>
              </a:r>
              <a:endParaRPr lang="fr-F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811036" y="2767789"/>
              <a:ext cx="347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 Covariance de l’innovation</a:t>
              </a:r>
              <a:endParaRPr lang="fr-FR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19235" y="3042546"/>
              <a:ext cx="347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 Gain de </a:t>
              </a:r>
              <a:r>
                <a:rPr lang="fr-FR" sz="1200" dirty="0" err="1" smtClean="0"/>
                <a:t>Kalman</a:t>
              </a:r>
              <a:r>
                <a:rPr lang="fr-FR" sz="1200" dirty="0" smtClean="0"/>
                <a:t> Optimal</a:t>
              </a:r>
              <a:endParaRPr lang="fr-F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811036" y="3624860"/>
              <a:ext cx="347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 Covariance mise </a:t>
              </a:r>
              <a:r>
                <a:rPr lang="en-US" sz="1200" dirty="0" err="1" smtClean="0"/>
                <a:t>à</a:t>
              </a:r>
              <a:r>
                <a:rPr lang="en-US" sz="1200" dirty="0" smtClean="0"/>
                <a:t> jour</a:t>
              </a:r>
              <a:endParaRPr lang="fr-FR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53369" y="1879958"/>
              <a:ext cx="347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 Prédiction de l’</a:t>
              </a:r>
              <a:r>
                <a:rPr lang="en-US" sz="1200" dirty="0" err="1" smtClean="0"/>
                <a:t>é</a:t>
              </a:r>
              <a:r>
                <a:rPr lang="fr-FR" sz="1200" dirty="0" smtClean="0"/>
                <a:t>tat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117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 de position avec et sans filtrage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71" y="1422400"/>
            <a:ext cx="8855697" cy="5284919"/>
          </a:xfrm>
        </p:spPr>
      </p:pic>
    </p:spTree>
    <p:extLst>
      <p:ext uri="{BB962C8B-B14F-4D97-AF65-F5344CB8AC3E}">
        <p14:creationId xmlns:p14="http://schemas.microsoft.com/office/powerpoint/2010/main" val="15166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301</TotalTime>
  <Words>98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Cambria Math</vt:lpstr>
      <vt:lpstr>Century Gothic</vt:lpstr>
      <vt:lpstr>Wingdings 3</vt:lpstr>
      <vt:lpstr>Arial</vt:lpstr>
      <vt:lpstr>Wisp</vt:lpstr>
      <vt:lpstr>Filtre de Kalman et fusion de données</vt:lpstr>
      <vt:lpstr>Un modèle simplifié</vt:lpstr>
      <vt:lpstr>Une estimation de la position</vt:lpstr>
      <vt:lpstr>Le filtre de Kalman:</vt:lpstr>
      <vt:lpstr>Erreur de position avec et sans filtrage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Filtre de Kalman et fusion de données</dc:title>
  <dc:creator>Microsoft Office User</dc:creator>
  <cp:lastModifiedBy>Microsoft Office User</cp:lastModifiedBy>
  <cp:revision>15</cp:revision>
  <dcterms:created xsi:type="dcterms:W3CDTF">2016-02-18T20:07:19Z</dcterms:created>
  <dcterms:modified xsi:type="dcterms:W3CDTF">2016-02-19T01:08:20Z</dcterms:modified>
</cp:coreProperties>
</file>