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0"/>
    <p:restoredTop sz="50000"/>
  </p:normalViewPr>
  <p:slideViewPr>
    <p:cSldViewPr snapToGrid="0" snapToObjects="1">
      <p:cViewPr>
        <p:scale>
          <a:sx n="150" d="100"/>
          <a:sy n="150" d="100"/>
        </p:scale>
        <p:origin x="-1456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Filtre</a:t>
            </a:r>
            <a:r>
              <a:rPr lang="en-US" dirty="0" smtClean="0"/>
              <a:t> de </a:t>
            </a:r>
            <a:r>
              <a:rPr lang="en-US" dirty="0" err="1" smtClean="0"/>
              <a:t>Kalman</a:t>
            </a:r>
            <a:r>
              <a:rPr lang="en-US" dirty="0" smtClean="0"/>
              <a:t> et fusion de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455841" cy="7051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modèle simplifié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5412" y="2076088"/>
            <a:ext cx="4367719" cy="3097043"/>
            <a:chOff x="357984" y="2252132"/>
            <a:chExt cx="4620946" cy="3276600"/>
          </a:xfrm>
        </p:grpSpPr>
        <p:sp>
          <p:nvSpPr>
            <p:cNvPr id="4" name="Rectangle 3"/>
            <p:cNvSpPr/>
            <p:nvPr/>
          </p:nvSpPr>
          <p:spPr>
            <a:xfrm>
              <a:off x="387381" y="2252132"/>
              <a:ext cx="4591549" cy="32592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ee original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84" y="2252132"/>
              <a:ext cx="4257675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77172" y="1526046"/>
                <a:ext cx="6315255" cy="2296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40" y="1991712"/>
                <a:ext cx="6315255" cy="22966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757" y="3829214"/>
            <a:ext cx="9646949" cy="2687833"/>
            <a:chOff x="5193530" y="3745634"/>
            <a:chExt cx="9646949" cy="268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93530" y="3994081"/>
                  <a:ext cx="6923539" cy="24393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280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cs-CZ" sz="28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cos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si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30" y="3994081"/>
                  <a:ext cx="6923539" cy="24393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itle 1"/>
            <p:cNvSpPr txBox="1">
              <a:spLocks/>
            </p:cNvSpPr>
            <p:nvPr/>
          </p:nvSpPr>
          <p:spPr>
            <a:xfrm>
              <a:off x="5879331" y="3745634"/>
              <a:ext cx="8961148" cy="4445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un peu plus réaliste:</a:t>
              </a:r>
              <a:endParaRPr lang="fr-FR" sz="18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772" y="1282315"/>
            <a:ext cx="9056904" cy="2667866"/>
            <a:chOff x="6020640" y="1620500"/>
            <a:chExt cx="9056904" cy="2667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3200" b="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si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itle 1"/>
            <p:cNvSpPr txBox="1">
              <a:spLocks/>
            </p:cNvSpPr>
            <p:nvPr/>
          </p:nvSpPr>
          <p:spPr>
            <a:xfrm>
              <a:off x="6165857" y="1620500"/>
              <a:ext cx="8911687" cy="12808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de base</a:t>
              </a:r>
              <a:endParaRPr lang="fr-F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mesure des amers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133601"/>
            <a:ext cx="4923874" cy="329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80182" y="2617473"/>
                <a:ext cx="3495636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2" y="2617473"/>
                <a:ext cx="3495636" cy="433517"/>
              </a:xfrm>
              <a:prstGeom prst="rect">
                <a:avLst/>
              </a:prstGeom>
              <a:blipFill rotWithShape="0"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41635" y="4241745"/>
                <a:ext cx="4662815" cy="478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35" y="4241745"/>
                <a:ext cx="4662815" cy="478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estimation de la position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4266" r="7380" b="5042"/>
          <a:stretch/>
        </p:blipFill>
        <p:spPr>
          <a:xfrm>
            <a:off x="872067" y="1319796"/>
            <a:ext cx="6654800" cy="531807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57117" y="2590480"/>
            <a:ext cx="3625850" cy="663567"/>
            <a:chOff x="8257117" y="1441451"/>
            <a:chExt cx="3625850" cy="6635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257117" y="1578606"/>
              <a:ext cx="48895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57117" y="1785622"/>
              <a:ext cx="4889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57117" y="2000250"/>
              <a:ext cx="488950" cy="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01617" y="1441451"/>
              <a:ext cx="1409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réelle</a:t>
              </a:r>
              <a:endParaRPr lang="fr-FR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1617" y="1638936"/>
              <a:ext cx="2736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(sans filtre) </a:t>
              </a:r>
              <a:endParaRPr lang="fr-FR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90517" y="1843408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et corrigée avec filtre</a:t>
              </a:r>
              <a:endParaRPr lang="fr-FR" sz="11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257117" y="3435984"/>
            <a:ext cx="3363485" cy="634348"/>
            <a:chOff x="8348133" y="2242184"/>
            <a:chExt cx="3363485" cy="634348"/>
          </a:xfrm>
        </p:grpSpPr>
        <p:grpSp>
          <p:nvGrpSpPr>
            <p:cNvPr id="21" name="Group 20"/>
            <p:cNvGrpSpPr/>
            <p:nvPr/>
          </p:nvGrpSpPr>
          <p:grpSpPr>
            <a:xfrm>
              <a:off x="8348133" y="2286000"/>
              <a:ext cx="186267" cy="225305"/>
              <a:chOff x="8348133" y="2286000"/>
              <a:chExt cx="353484" cy="42756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348133" y="2634191"/>
              <a:ext cx="186267" cy="225305"/>
              <a:chOff x="8348133" y="2286000"/>
              <a:chExt cx="353484" cy="42756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8619168" y="2242184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smtClean="0"/>
                <a:t>Amères réels</a:t>
              </a:r>
              <a:endParaRPr lang="fr-FR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19168" y="2614922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Amères estimés </a:t>
              </a:r>
              <a:endParaRPr lang="fr-FR" sz="1100" b="1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199467" y="6146800"/>
            <a:ext cx="101600" cy="67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flipH="1">
            <a:off x="3666064" y="5029199"/>
            <a:ext cx="67733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de </a:t>
            </a:r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en-US" dirty="0" err="1" smtClean="0"/>
              <a:t>é</a:t>
            </a:r>
            <a:r>
              <a:rPr lang="fr-FR" dirty="0" smtClean="0"/>
              <a:t>tendu:</a:t>
            </a:r>
            <a:endParaRPr lang="fr-FR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88067" y="3064156"/>
            <a:ext cx="3530600" cy="2752444"/>
            <a:chOff x="1888067" y="3064156"/>
            <a:chExt cx="3530600" cy="2752444"/>
          </a:xfrm>
        </p:grpSpPr>
        <p:grpSp>
          <p:nvGrpSpPr>
            <p:cNvPr id="10" name="Group 9"/>
            <p:cNvGrpSpPr/>
            <p:nvPr/>
          </p:nvGrpSpPr>
          <p:grpSpPr>
            <a:xfrm>
              <a:off x="1888067" y="3064156"/>
              <a:ext cx="3530600" cy="2752444"/>
              <a:chOff x="1888067" y="1659467"/>
              <a:chExt cx="3530600" cy="113453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88067" y="1659467"/>
                <a:ext cx="3530600" cy="1134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067" y="1659467"/>
                <a:ext cx="2760133" cy="15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Mise à jour:</a:t>
                </a:r>
                <a:endParaRPr lang="fr-FR" dirty="0"/>
              </a:p>
            </p:txBody>
          </p:sp>
        </p:grpSp>
        <p:pic>
          <p:nvPicPr>
            <p:cNvPr id="2056" name="Picture 8" descr="tilde{\textbf{y}}_{k} = \textbf{z}_{k} - h(\hat{\textbf{x}}_{k|k-1}, 0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509587"/>
              <a:ext cx="17430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extbf{S}_{k} = \textbf{H}_{k}\textbf{P}_{k|k-1}\textbf{H}_{k}^{T} + \textbf{R}_{k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874993"/>
              <a:ext cx="193357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textbf{K}_{k} = \textbf{P}_{k|k-1}\textbf{H}_{k}^{T}\textbf{S}_{k}^{-1}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259449"/>
              <a:ext cx="15621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at{\textbf{x}}_{k|k} = \hat{\textbf{x}}_{k|k-1} + \textbf{K}_{k}\tilde{\textbf{y}}_{k} 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667856"/>
              <a:ext cx="16954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\textbf{P}_{k|k} = (I - \textbf{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195" y="5083548"/>
              <a:ext cx="20478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7048768" y="1437563"/>
            <a:ext cx="4296303" cy="2465570"/>
            <a:chOff x="7048768" y="1437563"/>
            <a:chExt cx="4296303" cy="2465570"/>
          </a:xfrm>
        </p:grpSpPr>
        <p:grpSp>
          <p:nvGrpSpPr>
            <p:cNvPr id="16" name="Group 15"/>
            <p:cNvGrpSpPr/>
            <p:nvPr/>
          </p:nvGrpSpPr>
          <p:grpSpPr>
            <a:xfrm>
              <a:off x="7048768" y="1437563"/>
              <a:ext cx="3530600" cy="2465570"/>
              <a:chOff x="7048768" y="1437563"/>
              <a:chExt cx="3530600" cy="246557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048768" y="1437563"/>
                <a:ext cx="3530600" cy="2447644"/>
                <a:chOff x="1676400" y="2116187"/>
                <a:chExt cx="3530600" cy="100889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76400" y="2116187"/>
                  <a:ext cx="3090334" cy="10088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35668" y="2143872"/>
                  <a:ext cx="3471332" cy="152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Avec:</a:t>
                  </a:r>
                  <a:endParaRPr lang="fr-FR" dirty="0"/>
                </a:p>
              </p:txBody>
            </p:sp>
          </p:grpSp>
          <p:pic>
            <p:nvPicPr>
              <p:cNvPr id="33" name="Picture 2" descr="hat{\textbf{x}}_{k|k-1} = f(\hat{\textbf{x}}_{k-1|k-1}, \textbf{u}_{k}, 0)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229" b="-35352"/>
              <a:stretch/>
            </p:blipFill>
            <p:spPr bwMode="auto">
              <a:xfrm>
                <a:off x="7304885" y="1899708"/>
                <a:ext cx="514350" cy="28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textbf{P}_{k|k-1} =  \textbf{F}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624" b="-44354"/>
              <a:stretch/>
            </p:blipFill>
            <p:spPr bwMode="auto">
              <a:xfrm>
                <a:off x="7301576" y="2144454"/>
                <a:ext cx="552182" cy="329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tilde{\textbf{y}}_{k} = \textbf{z}_{k} - h(\hat{\textbf{x}}_{k|k-1}, 0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751" b="-23750"/>
              <a:stretch/>
            </p:blipFill>
            <p:spPr bwMode="auto">
              <a:xfrm>
                <a:off x="7321028" y="2491478"/>
                <a:ext cx="213515" cy="259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textbf{S}_{k} = \textbf{H}_{k}\textbf{P}_{k|k-1}\textbf{H}_{k}^{T} + \textbf{R}_{k}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7288" b="-21772"/>
              <a:stretch/>
            </p:blipFill>
            <p:spPr bwMode="auto">
              <a:xfrm>
                <a:off x="7331873" y="2767105"/>
                <a:ext cx="245794" cy="278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textbf{K}_{k} = \textbf{P}_{k|k-1}\textbf{H}_{k}^{T}\textbf{S}_{k}^{-1} 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555" b="-12851"/>
              <a:stretch/>
            </p:blipFill>
            <p:spPr bwMode="auto">
              <a:xfrm>
                <a:off x="7331873" y="3061565"/>
                <a:ext cx="288127" cy="25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4" descr="hat{\textbf{x}}_{k|k} = \hat{\textbf{x}}_{k|k-1} + \textbf{K}_{k}\tilde{\textbf{y}}_{k} 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9011" b="-6466"/>
              <a:stretch/>
            </p:blipFill>
            <p:spPr bwMode="auto">
              <a:xfrm>
                <a:off x="7331873" y="3385179"/>
                <a:ext cx="355860" cy="212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6" descr="\textbf{P}_{k|k} = (I - \textbf{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0905" b="-14227"/>
              <a:stretch/>
            </p:blipFill>
            <p:spPr bwMode="auto">
              <a:xfrm>
                <a:off x="7339020" y="3663771"/>
                <a:ext cx="391047" cy="239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7048768" y="2429614"/>
                <a:ext cx="30903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7853369" y="334120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Etat mis à jour</a:t>
              </a:r>
              <a:endParaRPr lang="fr-FR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3739" y="2159145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des covariances</a:t>
              </a:r>
              <a:endParaRPr lang="fr-FR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73739" y="2455244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innovation (Décalage)</a:t>
              </a:r>
              <a:endParaRPr lang="fr-F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11036" y="2767789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de l’innovation</a:t>
              </a:r>
              <a:endParaRPr lang="fr-FR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19235" y="3042546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Gain de </a:t>
              </a:r>
              <a:r>
                <a:rPr lang="fr-FR" sz="1200" dirty="0" err="1" smtClean="0"/>
                <a:t>Kalman</a:t>
              </a:r>
              <a:r>
                <a:rPr lang="fr-FR" sz="1200" dirty="0" smtClean="0"/>
                <a:t> Optimal</a:t>
              </a:r>
              <a:endParaRPr lang="fr-F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11036" y="3624860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mise </a:t>
              </a:r>
              <a:r>
                <a:rPr lang="en-US" sz="1200" dirty="0" err="1" smtClean="0"/>
                <a:t>à</a:t>
              </a:r>
              <a:r>
                <a:rPr lang="en-US" sz="1200" dirty="0" smtClean="0"/>
                <a:t> jour</a:t>
              </a:r>
              <a:endParaRPr lang="fr-FR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53369" y="187995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 l’</a:t>
              </a:r>
              <a:r>
                <a:rPr lang="en-US" sz="1200" dirty="0" err="1" smtClean="0"/>
                <a:t>é</a:t>
              </a:r>
              <a:r>
                <a:rPr lang="fr-FR" sz="1200" dirty="0" smtClean="0"/>
                <a:t>tat</a:t>
              </a:r>
              <a:endParaRPr lang="fr-FR" sz="1200" dirty="0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1888067" y="1365360"/>
            <a:ext cx="3530600" cy="1426633"/>
            <a:chOff x="1888067" y="1365360"/>
            <a:chExt cx="3530600" cy="1426633"/>
          </a:xfrm>
        </p:grpSpPr>
        <p:grpSp>
          <p:nvGrpSpPr>
            <p:cNvPr id="6" name="Group 5"/>
            <p:cNvGrpSpPr/>
            <p:nvPr/>
          </p:nvGrpSpPr>
          <p:grpSpPr>
            <a:xfrm>
              <a:off x="1888067" y="1365360"/>
              <a:ext cx="3530600" cy="1426633"/>
              <a:chOff x="1888067" y="1659467"/>
              <a:chExt cx="3530600" cy="14266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88067" y="1659467"/>
                <a:ext cx="3530600" cy="14266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050" name="Picture 2" descr="hat{\textbf{x}}_{k|k-1} = f(\hat{\textbf{x}}_{k-1|k-1}, \textbf{u}_{k}, 0)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6450" y="2041525"/>
                <a:ext cx="20764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\textbf{P}_{k|k-1} =  \textbf{F}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6450" y="2387600"/>
                <a:ext cx="23622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888067" y="1659467"/>
                <a:ext cx="2760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Prédiction:</a:t>
                </a:r>
                <a:endParaRPr lang="fr-FR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67" b="19179"/>
            <a:stretch/>
          </p:blipFill>
          <p:spPr>
            <a:xfrm>
              <a:off x="1944955" y="2404643"/>
              <a:ext cx="1993632" cy="304800"/>
            </a:xfrm>
            <a:prstGeom prst="rect">
              <a:avLst/>
            </a:prstGeom>
          </p:spPr>
        </p:pic>
      </p:grpSp>
      <p:grpSp>
        <p:nvGrpSpPr>
          <p:cNvPr id="2049" name="Group 2048"/>
          <p:cNvGrpSpPr/>
          <p:nvPr/>
        </p:nvGrpSpPr>
        <p:grpSpPr>
          <a:xfrm>
            <a:off x="7048768" y="3989293"/>
            <a:ext cx="3530600" cy="2447644"/>
            <a:chOff x="7048768" y="3989293"/>
            <a:chExt cx="3530600" cy="2447644"/>
          </a:xfrm>
        </p:grpSpPr>
        <p:grpSp>
          <p:nvGrpSpPr>
            <p:cNvPr id="7" name="Group 6"/>
            <p:cNvGrpSpPr/>
            <p:nvPr/>
          </p:nvGrpSpPr>
          <p:grpSpPr>
            <a:xfrm>
              <a:off x="7048768" y="3989293"/>
              <a:ext cx="3530600" cy="2447644"/>
              <a:chOff x="6375399" y="3437242"/>
              <a:chExt cx="3530600" cy="244764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375399" y="3437242"/>
                <a:ext cx="3530600" cy="2447644"/>
                <a:chOff x="1676400" y="2116187"/>
                <a:chExt cx="3530600" cy="1008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676400" y="2116187"/>
                      <a:ext cx="3090334" cy="10088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/>
                        <a:t>FF</a:t>
                      </a:r>
                      <a14:m>
                        <m:oMath xmlns:m="http://schemas.openxmlformats.org/officeDocument/2006/math">
                          <a:fld id="{1B63F37C-CEC1-B449-9EBB-6D34615E68D2}" type="mathplaceholder">
                            <a:rPr lang="fr-FR" i="1" smtClean="0">
                              <a:latin typeface="Cambria Math" charset="0"/>
                            </a:rPr>
                            <a:t>Type equation here.</a:t>
                          </a:fld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2116187"/>
                      <a:ext cx="3090334" cy="100889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TextBox 23"/>
                <p:cNvSpPr txBox="1"/>
                <p:nvPr/>
              </p:nvSpPr>
              <p:spPr>
                <a:xfrm>
                  <a:off x="1735668" y="2143872"/>
                  <a:ext cx="3471332" cy="152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L</a:t>
                  </a:r>
                  <a:r>
                    <a:rPr lang="fr-FR" dirty="0" smtClean="0"/>
                    <a:t>es </a:t>
                  </a:r>
                  <a:r>
                    <a:rPr lang="fr-FR" dirty="0" err="1" smtClean="0"/>
                    <a:t>jacobiens</a:t>
                  </a:r>
                  <a:r>
                    <a:rPr lang="fr-FR" dirty="0" smtClean="0"/>
                    <a:t> suivantes:</a:t>
                  </a:r>
                  <a:endParaRPr lang="fr-FR" dirty="0"/>
                </a:p>
              </p:txBody>
            </p:sp>
          </p:grpSp>
          <p:pic>
            <p:nvPicPr>
              <p:cNvPr id="2066" name="Picture 18" descr="\textbf{F}_{k} = \left . \frac{\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361" y="4102572"/>
                <a:ext cx="1590675" cy="54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8" name="Picture 20" descr="\textbf{H}_{k} = \left . \frac{\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361" y="4686464"/>
                <a:ext cx="1257300" cy="54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48" name="Picture 204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3" t="17910" r="9091" b="15422"/>
            <a:stretch/>
          </p:blipFill>
          <p:spPr>
            <a:xfrm>
              <a:off x="7876131" y="5825555"/>
              <a:ext cx="1947333" cy="567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1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9934" y="2438399"/>
            <a:ext cx="5113866" cy="353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L’utilisation des amers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5003800" y="3149600"/>
            <a:ext cx="1007533" cy="79586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5342467" y="3369732"/>
            <a:ext cx="330200" cy="313267"/>
            <a:chOff x="4834467" y="2895600"/>
            <a:chExt cx="330200" cy="313267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834467" y="3048000"/>
              <a:ext cx="330200" cy="84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986867" y="2895600"/>
              <a:ext cx="0" cy="3132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11234" y="3835399"/>
            <a:ext cx="1104900" cy="1058335"/>
            <a:chOff x="5211234" y="3835399"/>
            <a:chExt cx="1104900" cy="1058335"/>
          </a:xfrm>
        </p:grpSpPr>
        <p:sp>
          <p:nvSpPr>
            <p:cNvPr id="15" name="Oval 14"/>
            <p:cNvSpPr/>
            <p:nvPr/>
          </p:nvSpPr>
          <p:spPr>
            <a:xfrm>
              <a:off x="5211234" y="3835399"/>
              <a:ext cx="1104900" cy="105833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98584" y="4207932"/>
              <a:ext cx="330200" cy="313267"/>
              <a:chOff x="4834467" y="2895600"/>
              <a:chExt cx="330200" cy="31326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4834467" y="3048000"/>
                <a:ext cx="330200" cy="8467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986867" y="2895600"/>
                <a:ext cx="0" cy="313267"/>
              </a:xfrm>
              <a:prstGeom prst="line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9334502" y="3894665"/>
            <a:ext cx="330200" cy="313267"/>
            <a:chOff x="9569451" y="4038597"/>
            <a:chExt cx="330200" cy="313267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9569451" y="4190997"/>
              <a:ext cx="330200" cy="8467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721851" y="4038597"/>
              <a:ext cx="0" cy="313267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334502" y="2992966"/>
            <a:ext cx="330200" cy="313267"/>
            <a:chOff x="9569451" y="3509429"/>
            <a:chExt cx="330200" cy="313267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9569451" y="3666063"/>
              <a:ext cx="330200" cy="84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21851" y="3509429"/>
              <a:ext cx="0" cy="3132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817102" y="2862511"/>
            <a:ext cx="162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Positon exacte</a:t>
            </a:r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9883247" y="3732366"/>
            <a:ext cx="162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Positon estimé</a:t>
            </a:r>
            <a:r>
              <a:rPr lang="en-US" dirty="0"/>
              <a:t>e</a:t>
            </a:r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40668" y="3732366"/>
            <a:ext cx="1621365" cy="1017434"/>
            <a:chOff x="3640668" y="3732366"/>
            <a:chExt cx="1621365" cy="1017434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4622800" y="3732366"/>
              <a:ext cx="491067" cy="101743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40668" y="4207932"/>
              <a:ext cx="16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mtClean="0"/>
                <a:t>Innovation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612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Initialisation: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79" y="2174964"/>
            <a:ext cx="8915400" cy="1951387"/>
          </a:xfrm>
        </p:spPr>
      </p:pic>
      <p:sp>
        <p:nvSpPr>
          <p:cNvPr id="5" name="Rectangle 4"/>
          <p:cNvSpPr/>
          <p:nvPr/>
        </p:nvSpPr>
        <p:spPr>
          <a:xfrm>
            <a:off x="4076966" y="2463800"/>
            <a:ext cx="2751667" cy="770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663267" y="3217332"/>
            <a:ext cx="1320800" cy="35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18000" y="3285846"/>
            <a:ext cx="1227667" cy="490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2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de position avec et sans filtrage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1" y="1422400"/>
            <a:ext cx="8855697" cy="5284919"/>
          </a:xfrm>
        </p:spPr>
      </p:pic>
    </p:spTree>
    <p:extLst>
      <p:ext uri="{BB962C8B-B14F-4D97-AF65-F5344CB8AC3E}">
        <p14:creationId xmlns:p14="http://schemas.microsoft.com/office/powerpoint/2010/main" val="15166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119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 Math</vt:lpstr>
      <vt:lpstr>Century Gothic</vt:lpstr>
      <vt:lpstr>Wingdings 3</vt:lpstr>
      <vt:lpstr>Arial</vt:lpstr>
      <vt:lpstr>Wisp</vt:lpstr>
      <vt:lpstr>Filtre de Kalman et fusion de données</vt:lpstr>
      <vt:lpstr>Un modèle simplifié</vt:lpstr>
      <vt:lpstr>Une mesure des amers</vt:lpstr>
      <vt:lpstr>Une estimation de la position</vt:lpstr>
      <vt:lpstr>Le filtre de Kalman étendu:</vt:lpstr>
      <vt:lpstr>L’utilisation des amers</vt:lpstr>
      <vt:lpstr>Initialisation:</vt:lpstr>
      <vt:lpstr>Erreur de position avec et sans filtrage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de Kalman et fusion de données</dc:title>
  <dc:creator>Microsoft Office User</dc:creator>
  <cp:lastModifiedBy>Microsoft Office User</cp:lastModifiedBy>
  <cp:revision>26</cp:revision>
  <dcterms:created xsi:type="dcterms:W3CDTF">2016-02-18T20:07:19Z</dcterms:created>
  <dcterms:modified xsi:type="dcterms:W3CDTF">2016-02-19T10:11:08Z</dcterms:modified>
</cp:coreProperties>
</file>