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a100d18f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a100d18f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a100d18f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a100d18f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a100d18f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a100d18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a100d18f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a100d18f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a100d18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a100d18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a100d18f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a100d18f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86a37b2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86a37b2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86a37b25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86a37b25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86a37b25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86a37b25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86a37b25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86a37b25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a100d18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a100d18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a100d18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a100d18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a100d18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a100d18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a100d18f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a100d18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14rottinghausaj/DATA-824-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824 Final Project	</a:t>
            </a:r>
            <a:endParaRPr/>
          </a:p>
          <a:p>
            <a:pPr indent="0" lvl="0" marL="0" rtl="0" algn="l">
              <a:spcBef>
                <a:spcPts val="0"/>
              </a:spcBef>
              <a:spcAft>
                <a:spcPts val="0"/>
              </a:spcAft>
              <a:buNone/>
            </a:pPr>
            <a:r>
              <a:rPr lang="en"/>
              <a:t>CFB Gambling Data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Rottinghaus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152400" y="1610838"/>
            <a:ext cx="8839198" cy="19218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Panel - </a:t>
            </a:r>
            <a:r>
              <a:rPr lang="en"/>
              <a:t>Interactive</a:t>
            </a:r>
            <a:r>
              <a:rPr lang="en"/>
              <a:t> Scatterplot</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second part of the main panel holds an interactive scatterplot that allows the user to hover over the points and it will show the score of the game, as well as whether or not the spread was covered, and the moneyline was won. The shapes are the differentiator for covering the spread, the colors are the differentiator for moneyline wins. The line going </a:t>
            </a:r>
            <a:r>
              <a:rPr lang="en"/>
              <a:t>through</a:t>
            </a:r>
            <a:r>
              <a:rPr lang="en"/>
              <a:t> the origin can also be used to observe whether or not the moneyline had been won, as a point above the line would indicate a win.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52400" y="1408850"/>
            <a:ext cx="8839198" cy="23258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7650" y="414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Wholistic Application View</a:t>
            </a:r>
            <a:endParaRPr/>
          </a:p>
        </p:txBody>
      </p:sp>
      <p:pic>
        <p:nvPicPr>
          <p:cNvPr id="158" name="Google Shape;158;p25"/>
          <p:cNvPicPr preferRelativeResize="0"/>
          <p:nvPr/>
        </p:nvPicPr>
        <p:blipFill>
          <a:blip r:embed="rId3">
            <a:alphaModFix/>
          </a:blip>
          <a:stretch>
            <a:fillRect/>
          </a:stretch>
        </p:blipFill>
        <p:spPr>
          <a:xfrm>
            <a:off x="453375" y="949218"/>
            <a:ext cx="8237251" cy="36466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Insight</a:t>
            </a:r>
            <a:endParaRPr/>
          </a:p>
        </p:txBody>
      </p:sp>
      <p:sp>
        <p:nvSpPr>
          <p:cNvPr id="164" name="Google Shape;16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its current form, my application can already help the inexperienced gambler analyze how well a team has performed historically. However, in the future, I’d like the develop this dashboard even further to encompass more historical data to allow me to do more data slicing to see how they performed on the road or at home, as underdogs v. favorites, and things of that nature. However, this particular dashboard is already beneficial for the novice sports gambler.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Repository</a:t>
            </a:r>
            <a:endParaRPr/>
          </a:p>
        </p:txBody>
      </p:sp>
      <p:sp>
        <p:nvSpPr>
          <p:cNvPr id="170" name="Google Shape;17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https://github.com/14rottinghausaj/DATA-824-Project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love sports betting, it’s one of my many passions. I also love data science, so I’ve decided to combine those two passions for this project. Obviously, the world of sports gambling is much too large to put into one data project. So for this project, I decided to build a dashboard to that will allow you to see a few different metrics and charts for how each Big 12 football team fared against the spread (as </a:t>
            </a:r>
            <a:r>
              <a:rPr lang="en"/>
              <a:t>provided by the sportsbook Bovada)</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(cont.)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I stated in the previous slide, this project consisted of me essentially building an interactive dashboard with college football gambling data. The data I obtained was from the R API wrapper called “cfbfastR”. This API allows the user to pull all sorts of data from both collegefootballdata.com and espn.com. There is so much data (literally millions of rows) that the wrapper has access to, but as I said, I’m going to focus on Big 12 football gambling data, as to not overwhelm you with too much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286385" lvl="0" marL="457200" rtl="0" algn="l">
              <a:spcBef>
                <a:spcPts val="0"/>
              </a:spcBef>
              <a:spcAft>
                <a:spcPts val="0"/>
              </a:spcAft>
              <a:buSzPct val="100000"/>
              <a:buChar char="●"/>
            </a:pPr>
            <a:r>
              <a:rPr lang="en"/>
              <a:t>Columns:</a:t>
            </a:r>
            <a:endParaRPr/>
          </a:p>
          <a:p>
            <a:pPr indent="-277494" lvl="1" marL="914400" rtl="0" algn="l">
              <a:spcBef>
                <a:spcPts val="0"/>
              </a:spcBef>
              <a:spcAft>
                <a:spcPts val="0"/>
              </a:spcAft>
              <a:buSzPct val="100000"/>
              <a:buChar char="○"/>
            </a:pPr>
            <a:r>
              <a:rPr lang="en"/>
              <a:t>Game_id - unique identifier for the game</a:t>
            </a:r>
            <a:endParaRPr/>
          </a:p>
          <a:p>
            <a:pPr indent="-277494" lvl="1" marL="914400" rtl="0" algn="l">
              <a:spcBef>
                <a:spcPts val="0"/>
              </a:spcBef>
              <a:spcAft>
                <a:spcPts val="0"/>
              </a:spcAft>
              <a:buSzPct val="100000"/>
              <a:buChar char="○"/>
            </a:pPr>
            <a:r>
              <a:rPr lang="en"/>
              <a:t>Season - year, all records in this dataset will be 2022</a:t>
            </a:r>
            <a:endParaRPr/>
          </a:p>
          <a:p>
            <a:pPr indent="-277494" lvl="1" marL="914400" rtl="0" algn="l">
              <a:spcBef>
                <a:spcPts val="0"/>
              </a:spcBef>
              <a:spcAft>
                <a:spcPts val="0"/>
              </a:spcAft>
              <a:buSzPct val="100000"/>
              <a:buChar char="○"/>
            </a:pPr>
            <a:r>
              <a:rPr lang="en"/>
              <a:t>Week - Week of the regular season in which the game was played</a:t>
            </a:r>
            <a:endParaRPr/>
          </a:p>
          <a:p>
            <a:pPr indent="-277494" lvl="1" marL="914400" rtl="0" algn="l">
              <a:spcBef>
                <a:spcPts val="0"/>
              </a:spcBef>
              <a:spcAft>
                <a:spcPts val="0"/>
              </a:spcAft>
              <a:buSzPct val="100000"/>
              <a:buChar char="○"/>
            </a:pPr>
            <a:r>
              <a:rPr lang="en"/>
              <a:t>Home_team - The home team for the game record</a:t>
            </a:r>
            <a:endParaRPr/>
          </a:p>
          <a:p>
            <a:pPr indent="-277494" lvl="1" marL="914400" rtl="0" algn="l">
              <a:spcBef>
                <a:spcPts val="0"/>
              </a:spcBef>
              <a:spcAft>
                <a:spcPts val="0"/>
              </a:spcAft>
              <a:buSzPct val="100000"/>
              <a:buChar char="○"/>
            </a:pPr>
            <a:r>
              <a:rPr lang="en"/>
              <a:t>Away_team - The away team for the game record</a:t>
            </a:r>
            <a:endParaRPr/>
          </a:p>
          <a:p>
            <a:pPr indent="-277494" lvl="1" marL="914400" rtl="0" algn="l">
              <a:spcBef>
                <a:spcPts val="0"/>
              </a:spcBef>
              <a:spcAft>
                <a:spcPts val="0"/>
              </a:spcAft>
              <a:buSzPct val="100000"/>
              <a:buChar char="○"/>
            </a:pPr>
            <a:r>
              <a:rPr lang="en"/>
              <a:t>Home_score - Final score for the home team</a:t>
            </a:r>
            <a:endParaRPr/>
          </a:p>
          <a:p>
            <a:pPr indent="-277494" lvl="1" marL="914400" rtl="0" algn="l">
              <a:spcBef>
                <a:spcPts val="0"/>
              </a:spcBef>
              <a:spcAft>
                <a:spcPts val="0"/>
              </a:spcAft>
              <a:buSzPct val="100000"/>
              <a:buChar char="○"/>
            </a:pPr>
            <a:r>
              <a:rPr lang="en"/>
              <a:t>Away_score - Final score for the away team</a:t>
            </a:r>
            <a:endParaRPr/>
          </a:p>
          <a:p>
            <a:pPr indent="-277494" lvl="1" marL="914400" rtl="0" algn="l">
              <a:spcBef>
                <a:spcPts val="0"/>
              </a:spcBef>
              <a:spcAft>
                <a:spcPts val="0"/>
              </a:spcAft>
              <a:buSzPct val="100000"/>
              <a:buChar char="○"/>
            </a:pPr>
            <a:r>
              <a:rPr lang="en"/>
              <a:t>Spread - Point spread provided by Bovada at the time of kickoff (i.e. how much was the home_team favored by)</a:t>
            </a:r>
            <a:endParaRPr/>
          </a:p>
          <a:p>
            <a:pPr indent="-277494" lvl="1" marL="914400" rtl="0" algn="l">
              <a:spcBef>
                <a:spcPts val="0"/>
              </a:spcBef>
              <a:spcAft>
                <a:spcPts val="0"/>
              </a:spcAft>
              <a:buSzPct val="100000"/>
              <a:buChar char="○"/>
            </a:pPr>
            <a:r>
              <a:rPr lang="en"/>
              <a:t>Formatted_spread - Character string containing the team that is favored concatenated with the spread</a:t>
            </a:r>
            <a:endParaRPr/>
          </a:p>
          <a:p>
            <a:pPr indent="-277494" lvl="1" marL="914400" rtl="0" algn="l">
              <a:spcBef>
                <a:spcPts val="0"/>
              </a:spcBef>
              <a:spcAft>
                <a:spcPts val="0"/>
              </a:spcAft>
              <a:buSzPct val="100000"/>
              <a:buChar char="○"/>
            </a:pPr>
            <a:r>
              <a:rPr lang="en"/>
              <a:t>Over_under - The total O/U provided by Bovada at the time of kickoff. To bet this, you’re bettin if you think the total point will be higher or lower than the O/U number provided</a:t>
            </a:r>
            <a:endParaRPr/>
          </a:p>
          <a:p>
            <a:pPr indent="-277494" lvl="1" marL="914400" rtl="0" algn="l">
              <a:spcBef>
                <a:spcPts val="0"/>
              </a:spcBef>
              <a:spcAft>
                <a:spcPts val="0"/>
              </a:spcAft>
              <a:buSzPct val="100000"/>
              <a:buChar char="○"/>
            </a:pPr>
            <a:r>
              <a:rPr lang="en"/>
              <a:t>Home_moneyline - American payout odds if the home_team wins (must bet the home team to win the game, not just cover the spread)</a:t>
            </a:r>
            <a:endParaRPr/>
          </a:p>
          <a:p>
            <a:pPr indent="-277494" lvl="1" marL="914400" rtl="0" algn="l">
              <a:spcBef>
                <a:spcPts val="0"/>
              </a:spcBef>
              <a:spcAft>
                <a:spcPts val="0"/>
              </a:spcAft>
              <a:buSzPct val="100000"/>
              <a:buChar char="○"/>
            </a:pPr>
            <a:r>
              <a:rPr lang="en"/>
              <a:t>Away_moneyline - American payout odds if the away_team wins (must bet the away team to win the game, not just cover the spread)</a:t>
            </a:r>
            <a:endParaRPr/>
          </a:p>
          <a:p>
            <a:pPr indent="-286385" lvl="0" marL="457200" rtl="0" algn="l">
              <a:spcBef>
                <a:spcPts val="0"/>
              </a:spcBef>
              <a:spcAft>
                <a:spcPts val="0"/>
              </a:spcAft>
              <a:buSzPct val="100000"/>
              <a:buChar char="●"/>
            </a:pPr>
            <a:r>
              <a:rPr lang="en"/>
              <a:t>Rows:</a:t>
            </a:r>
            <a:endParaRPr/>
          </a:p>
          <a:p>
            <a:pPr indent="-277494" lvl="1" marL="914400" rtl="0" algn="l">
              <a:spcBef>
                <a:spcPts val="0"/>
              </a:spcBef>
              <a:spcAft>
                <a:spcPts val="0"/>
              </a:spcAft>
              <a:buSzPct val="100000"/>
              <a:buChar char="○"/>
            </a:pPr>
            <a:r>
              <a:rPr lang="en"/>
              <a:t>45 Big 12 games were played this regular season between two Big 12 teams</a:t>
            </a:r>
            <a:endParaRPr/>
          </a:p>
          <a:p>
            <a:pPr indent="-277494" lvl="1" marL="914400" rtl="0" algn="l">
              <a:spcBef>
                <a:spcPts val="0"/>
              </a:spcBef>
              <a:spcAft>
                <a:spcPts val="0"/>
              </a:spcAft>
              <a:buSzPct val="100000"/>
              <a:buChar char="○"/>
            </a:pPr>
            <a:r>
              <a:rPr lang="en"/>
              <a:t>They play a round-robin schedule with 10 teams, so the total games (minus the championship) is 10 choose 2 = 45 games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Gambling Definitions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Spread - the number of points the favorite is expected to win by according to the sportsbook</a:t>
            </a:r>
            <a:endParaRPr/>
          </a:p>
          <a:p>
            <a:pPr indent="-287972" lvl="1" marL="914400" rtl="0" algn="l">
              <a:spcBef>
                <a:spcPts val="0"/>
              </a:spcBef>
              <a:spcAft>
                <a:spcPts val="0"/>
              </a:spcAft>
              <a:buSzPct val="100000"/>
              <a:buChar char="○"/>
            </a:pPr>
            <a:r>
              <a:rPr lang="en"/>
              <a:t>Betting the dogs - Betting the underdog will win or lose by less than the spread</a:t>
            </a:r>
            <a:endParaRPr/>
          </a:p>
          <a:p>
            <a:pPr indent="-287972" lvl="1" marL="914400" rtl="0" algn="l">
              <a:spcBef>
                <a:spcPts val="0"/>
              </a:spcBef>
              <a:spcAft>
                <a:spcPts val="0"/>
              </a:spcAft>
              <a:buSzPct val="100000"/>
              <a:buChar char="○"/>
            </a:pPr>
            <a:r>
              <a:rPr lang="en"/>
              <a:t>Betting the favorite - Betting the favorite will win by at least the spread</a:t>
            </a:r>
            <a:endParaRPr/>
          </a:p>
          <a:p>
            <a:pPr indent="-287972" lvl="1" marL="914400" rtl="0" algn="l">
              <a:spcBef>
                <a:spcPts val="0"/>
              </a:spcBef>
              <a:spcAft>
                <a:spcPts val="0"/>
              </a:spcAft>
              <a:buSzPct val="100000"/>
              <a:buChar char="○"/>
            </a:pPr>
            <a:r>
              <a:rPr lang="en"/>
              <a:t>Push occurs when the spread is equal to the difference of the underdog score and the favorite score</a:t>
            </a:r>
            <a:endParaRPr/>
          </a:p>
          <a:p>
            <a:pPr indent="-298767" lvl="0" marL="457200" rtl="0" algn="l">
              <a:spcBef>
                <a:spcPts val="0"/>
              </a:spcBef>
              <a:spcAft>
                <a:spcPts val="0"/>
              </a:spcAft>
              <a:buSzPct val="100000"/>
              <a:buChar char="●"/>
            </a:pPr>
            <a:r>
              <a:rPr lang="en"/>
              <a:t>Over/Under - the total number of points the sportsbook believes will be scored in the game</a:t>
            </a:r>
            <a:endParaRPr/>
          </a:p>
          <a:p>
            <a:pPr indent="-287972" lvl="1" marL="914400" rtl="0" algn="l">
              <a:spcBef>
                <a:spcPts val="0"/>
              </a:spcBef>
              <a:spcAft>
                <a:spcPts val="0"/>
              </a:spcAft>
              <a:buSzPct val="100000"/>
              <a:buChar char="○"/>
            </a:pPr>
            <a:r>
              <a:rPr lang="en"/>
              <a:t>Taking the Under - Betting that less points will be scored than the over/under</a:t>
            </a:r>
            <a:endParaRPr/>
          </a:p>
          <a:p>
            <a:pPr indent="-287972" lvl="1" marL="914400" rtl="0" algn="l">
              <a:spcBef>
                <a:spcPts val="0"/>
              </a:spcBef>
              <a:spcAft>
                <a:spcPts val="0"/>
              </a:spcAft>
              <a:buSzPct val="100000"/>
              <a:buChar char="○"/>
            </a:pPr>
            <a:r>
              <a:rPr lang="en"/>
              <a:t>Taking the Over - Betting that more points will be scored than the over/under</a:t>
            </a:r>
            <a:endParaRPr/>
          </a:p>
          <a:p>
            <a:pPr indent="-287972" lvl="1" marL="914400" rtl="0" algn="l">
              <a:spcBef>
                <a:spcPts val="0"/>
              </a:spcBef>
              <a:spcAft>
                <a:spcPts val="0"/>
              </a:spcAft>
              <a:buSzPct val="100000"/>
              <a:buChar char="○"/>
            </a:pPr>
            <a:r>
              <a:rPr lang="en"/>
              <a:t>Push for the over/under means the actual points scored in the game equals the over/under, nobody wins, money is refunded</a:t>
            </a:r>
            <a:endParaRPr/>
          </a:p>
          <a:p>
            <a:pPr indent="-298767" lvl="0" marL="457200" rtl="0" algn="l">
              <a:spcBef>
                <a:spcPts val="0"/>
              </a:spcBef>
              <a:spcAft>
                <a:spcPts val="0"/>
              </a:spcAft>
              <a:buSzPct val="100000"/>
              <a:buChar char="●"/>
            </a:pPr>
            <a:r>
              <a:rPr lang="en"/>
              <a:t>Moneyline - American odds payout for picking the winner of the game, regardless of the spread. </a:t>
            </a:r>
            <a:endParaRPr/>
          </a:p>
          <a:p>
            <a:pPr indent="-287972" lvl="1" marL="914400" rtl="0" algn="l">
              <a:spcBef>
                <a:spcPts val="0"/>
              </a:spcBef>
              <a:spcAft>
                <a:spcPts val="0"/>
              </a:spcAft>
              <a:buSzPct val="100000"/>
              <a:buChar char="○"/>
            </a:pPr>
            <a:r>
              <a:rPr lang="en"/>
              <a:t>If betting the favorite, this will pay out worse for larger spreads.</a:t>
            </a:r>
            <a:endParaRPr/>
          </a:p>
          <a:p>
            <a:pPr indent="-287972" lvl="1" marL="914400" rtl="0" algn="l">
              <a:spcBef>
                <a:spcPts val="0"/>
              </a:spcBef>
              <a:spcAft>
                <a:spcPts val="0"/>
              </a:spcAft>
              <a:buSzPct val="100000"/>
              <a:buChar char="○"/>
            </a:pPr>
            <a:r>
              <a:rPr lang="en"/>
              <a:t>If betting the underdog, this will pay out better for larger spreads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Application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application is a shiny dashboard that provides breakdowns of how a selected team has performed in the betting market during the 2022 Big 12 season. There are a few different sections to the dashboard. </a:t>
            </a:r>
            <a:endParaRPr/>
          </a:p>
          <a:p>
            <a:pPr indent="-311150" lvl="0" marL="457200" rtl="0" algn="l">
              <a:spcBef>
                <a:spcPts val="1200"/>
              </a:spcBef>
              <a:spcAft>
                <a:spcPts val="0"/>
              </a:spcAft>
              <a:buSzPts val="1300"/>
              <a:buChar char="●"/>
            </a:pPr>
            <a:r>
              <a:rPr lang="en"/>
              <a:t>Side Panel - General Team Information</a:t>
            </a:r>
            <a:endParaRPr/>
          </a:p>
          <a:p>
            <a:pPr indent="-311150" lvl="0" marL="457200" rtl="0" algn="l">
              <a:spcBef>
                <a:spcPts val="0"/>
              </a:spcBef>
              <a:spcAft>
                <a:spcPts val="0"/>
              </a:spcAft>
              <a:buSzPts val="1300"/>
              <a:buChar char="●"/>
            </a:pPr>
            <a:r>
              <a:rPr lang="en"/>
              <a:t>Main Panel</a:t>
            </a:r>
            <a:endParaRPr/>
          </a:p>
          <a:p>
            <a:pPr indent="-298450" lvl="1" marL="914400" rtl="0" algn="l">
              <a:spcBef>
                <a:spcPts val="0"/>
              </a:spcBef>
              <a:spcAft>
                <a:spcPts val="0"/>
              </a:spcAft>
              <a:buSzPts val="1100"/>
              <a:buChar char="○"/>
            </a:pPr>
            <a:r>
              <a:rPr lang="en"/>
              <a:t>Game Log for Selected Team</a:t>
            </a:r>
            <a:endParaRPr/>
          </a:p>
          <a:p>
            <a:pPr indent="-298450" lvl="1" marL="914400" rtl="0" algn="l">
              <a:spcBef>
                <a:spcPts val="0"/>
              </a:spcBef>
              <a:spcAft>
                <a:spcPts val="0"/>
              </a:spcAft>
              <a:buSzPts val="1100"/>
              <a:buChar char="○"/>
            </a:pPr>
            <a:r>
              <a:rPr lang="en"/>
              <a:t>Interactive scatterplot displaying team performance against the spread and the moneyline for each game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Side Bar</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side bar in the app has a drop down that allows you to select which team you would like to analyze. Once that is selected a few different things will happen. The tabset panel with three different tabs will update in the side panel. Those first tab will show overview information, such as record, record against the spread, and over/under record in the format of (Over-Under-Push). The second tab will show payout information. The payout values are how much profit you would have made for the conference season  betting $100 of each bet type every single game on the selected team. The final tab displays point differential information, such as predicted season point differential, actual season point differential, and the performance value, which is just the magnitude by which a team outplayed or underplayed their expectations. An example of each tab is on the next screen with Kansas State as the selected team.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569750" y="1618750"/>
            <a:ext cx="2268425" cy="2712600"/>
          </a:xfrm>
          <a:prstGeom prst="rect">
            <a:avLst/>
          </a:prstGeom>
          <a:noFill/>
          <a:ln>
            <a:noFill/>
          </a:ln>
        </p:spPr>
      </p:pic>
      <p:pic>
        <p:nvPicPr>
          <p:cNvPr id="129" name="Google Shape;129;p20"/>
          <p:cNvPicPr preferRelativeResize="0"/>
          <p:nvPr/>
        </p:nvPicPr>
        <p:blipFill>
          <a:blip r:embed="rId4">
            <a:alphaModFix/>
          </a:blip>
          <a:stretch>
            <a:fillRect/>
          </a:stretch>
        </p:blipFill>
        <p:spPr>
          <a:xfrm>
            <a:off x="3538276" y="1618750"/>
            <a:ext cx="2067445" cy="2712600"/>
          </a:xfrm>
          <a:prstGeom prst="rect">
            <a:avLst/>
          </a:prstGeom>
          <a:noFill/>
          <a:ln>
            <a:noFill/>
          </a:ln>
        </p:spPr>
      </p:pic>
      <p:pic>
        <p:nvPicPr>
          <p:cNvPr id="130" name="Google Shape;130;p20"/>
          <p:cNvPicPr preferRelativeResize="0"/>
          <p:nvPr/>
        </p:nvPicPr>
        <p:blipFill>
          <a:blip r:embed="rId5">
            <a:alphaModFix/>
          </a:blip>
          <a:stretch>
            <a:fillRect/>
          </a:stretch>
        </p:blipFill>
        <p:spPr>
          <a:xfrm>
            <a:off x="6305824" y="1618750"/>
            <a:ext cx="2243562" cy="271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Panel - Game Log</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game log shows a game by game record of both betting information and </a:t>
            </a:r>
            <a:r>
              <a:rPr lang="en"/>
              <a:t>actual game results. I could go through each variable, but that would take a lot of time and my explanations from earlier slides should make it easy enough to follow.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