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78" r:id="rId6"/>
    <p:sldId id="258" r:id="rId7"/>
    <p:sldId id="290" r:id="rId8"/>
    <p:sldId id="263" r:id="rId9"/>
    <p:sldId id="262" r:id="rId10"/>
    <p:sldId id="273" r:id="rId11"/>
    <p:sldId id="286" r:id="rId12"/>
    <p:sldId id="289" r:id="rId13"/>
    <p:sldId id="291" r:id="rId14"/>
    <p:sldId id="285" r:id="rId15"/>
    <p:sldId id="292" r:id="rId16"/>
    <p:sldId id="272" r:id="rId17"/>
    <p:sldId id="276" r:id="rId18"/>
    <p:sldId id="280" r:id="rId19"/>
    <p:sldId id="269" r:id="rId20"/>
    <p:sldId id="279" r:id="rId21"/>
    <p:sldId id="261" r:id="rId22"/>
    <p:sldId id="288" r:id="rId23"/>
    <p:sldId id="25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779"/>
    <a:srgbClr val="59C5EC"/>
    <a:srgbClr val="E8EFF3"/>
    <a:srgbClr val="000000"/>
    <a:srgbClr val="5A82A0"/>
    <a:srgbClr val="7B6984"/>
    <a:srgbClr val="6D3B4F"/>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15" autoAdjust="0"/>
  </p:normalViewPr>
  <p:slideViewPr>
    <p:cSldViewPr snapToGrid="0" showGuides="1">
      <p:cViewPr varScale="1">
        <p:scale>
          <a:sx n="110" d="100"/>
          <a:sy n="110" d="100"/>
        </p:scale>
        <p:origin x="576" y="102"/>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9/7/2019</a:t>
            </a:fld>
            <a:endParaRPr lang="en-US"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9/7/2019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Tree>
    <p:extLst>
      <p:ext uri="{BB962C8B-B14F-4D97-AF65-F5344CB8AC3E}">
        <p14:creationId xmlns:p14="http://schemas.microsoft.com/office/powerpoint/2010/main" val="355912335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a:t>Click icon to add table</a:t>
            </a:r>
            <a:endParaRPr lang="en-US" noProof="0"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a:t>Click icon to add chart</a:t>
            </a:r>
            <a:endParaRPr lang="en-US" noProof="0"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Click to 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a:t>Click icon to add picture</a:t>
            </a:r>
            <a:endParaRPr lang="en-US" noProof="0"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a:t>Click to edit Master title style</a:t>
            </a:r>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9/7/2019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Click to 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4200028303"/>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a:t>Click to edit Master title style</a:t>
            </a:r>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9/7/2019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noProof="0" smtClean="0"/>
              <a:t>9/7/2019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9/7/2019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noProof="0" smtClean="0"/>
              <a:t>9/7/2019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9/7/2019</a:t>
            </a:fld>
            <a:endParaRPr lang="en-US" noProof="0"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jnyh/" TargetMode="External"/><Relationship Id="rId2" Type="http://schemas.openxmlformats.org/officeDocument/2006/relationships/image" Target="../media/image3.jp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finiti/grammar-and-online-product-reviews"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finiti/grammar-and-online-product-reviews"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Сlothes showcase image">
            <a:extLst>
              <a:ext uri="{FF2B5EF4-FFF2-40B4-BE49-F238E27FC236}">
                <a16:creationId xmlns:a16="http://schemas.microsoft.com/office/drawing/2014/main" id="{7D9BB4A7-CAD8-4F37-B282-CE7BA8863076}"/>
              </a:ext>
            </a:extLst>
          </p:cNvPr>
          <p:cNvPicPr>
            <a:picLocks noGrp="1" noChangeAspect="1"/>
          </p:cNvPicPr>
          <p:nvPr>
            <p:ph type="pic" sz="quarter" idx="13"/>
          </p:nvPr>
        </p:nvPicPr>
        <p:blipFill>
          <a:blip r:embed="rId2"/>
          <a:srcRect l="14" r="14"/>
          <a:stretch>
            <a:fillRect/>
          </a:stretch>
        </p:blipFill>
        <p:spPr>
          <a:xfrm>
            <a:off x="458724" y="457200"/>
            <a:ext cx="11274552" cy="5943600"/>
          </a:xfrm>
        </p:spPr>
      </p:pic>
      <p:grpSp>
        <p:nvGrpSpPr>
          <p:cNvPr id="6" name="Group 5" descr="Logo with hanger, text, and mini mountain on the bottom"/>
          <p:cNvGrpSpPr/>
          <p:nvPr/>
        </p:nvGrpSpPr>
        <p:grpSpPr>
          <a:xfrm>
            <a:off x="5210129" y="1843215"/>
            <a:ext cx="1771742" cy="1219812"/>
            <a:chOff x="2657977" y="886406"/>
            <a:chExt cx="1771742" cy="1219812"/>
          </a:xfrm>
        </p:grpSpPr>
        <p:sp>
          <p:nvSpPr>
            <p:cNvPr id="7" name="Rounded Rectangle 6">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2657977" y="961054"/>
              <a:ext cx="1771742" cy="1145164"/>
              <a:chOff x="4309495" y="-448810"/>
              <a:chExt cx="1771742" cy="1145164"/>
            </a:xfrm>
          </p:grpSpPr>
          <p:sp>
            <p:nvSpPr>
              <p:cNvPr id="10" name="Block Arc 9">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4485259" y="-448810"/>
                <a:ext cx="1461169" cy="627008"/>
                <a:chOff x="4485259" y="-448810"/>
                <a:chExt cx="1461169" cy="627008"/>
              </a:xfrm>
            </p:grpSpPr>
            <p:sp>
              <p:nvSpPr>
                <p:cNvPr id="12" name="TextBox 11"/>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13" name="Group 12"/>
                <p:cNvGrpSpPr/>
                <p:nvPr/>
              </p:nvGrpSpPr>
              <p:grpSpPr>
                <a:xfrm>
                  <a:off x="5120201" y="-448810"/>
                  <a:ext cx="150327" cy="239667"/>
                  <a:chOff x="5212147" y="-425745"/>
                  <a:chExt cx="150327" cy="239667"/>
                </a:xfrm>
              </p:grpSpPr>
              <p:grpSp>
                <p:nvGrpSpPr>
                  <p:cNvPr id="14" name="Group 13"/>
                  <p:cNvGrpSpPr/>
                  <p:nvPr/>
                </p:nvGrpSpPr>
                <p:grpSpPr>
                  <a:xfrm>
                    <a:off x="5212147" y="-425745"/>
                    <a:ext cx="150327" cy="175178"/>
                    <a:chOff x="1721099" y="-394146"/>
                    <a:chExt cx="368989" cy="429987"/>
                  </a:xfrm>
                </p:grpSpPr>
                <p:sp>
                  <p:nvSpPr>
                    <p:cNvPr id="16"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15"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
        <p:nvSpPr>
          <p:cNvPr id="4" name="Title 3">
            <a:extLst>
              <a:ext uri="{FF2B5EF4-FFF2-40B4-BE49-F238E27FC236}">
                <a16:creationId xmlns:a16="http://schemas.microsoft.com/office/drawing/2014/main" id="{D5B2BC59-134D-4AFC-B52F-67591CAB8762}"/>
              </a:ext>
            </a:extLst>
          </p:cNvPr>
          <p:cNvSpPr>
            <a:spLocks noGrp="1"/>
          </p:cNvSpPr>
          <p:nvPr>
            <p:ph type="ctrTitle"/>
          </p:nvPr>
        </p:nvSpPr>
        <p:spPr/>
        <p:txBody>
          <a:bodyPr/>
          <a:lstStyle/>
          <a:p>
            <a:r>
              <a:rPr lang="en-US" dirty="0"/>
              <a:t>Product Review</a:t>
            </a:r>
            <a:endParaRPr lang="ru-RU" dirty="0"/>
          </a:p>
        </p:txBody>
      </p:sp>
      <p:sp>
        <p:nvSpPr>
          <p:cNvPr id="5" name="Subtitle 4">
            <a:extLst>
              <a:ext uri="{FF2B5EF4-FFF2-40B4-BE49-F238E27FC236}">
                <a16:creationId xmlns:a16="http://schemas.microsoft.com/office/drawing/2014/main" id="{B39A2B74-3287-4C03-80AF-662CC92EF148}"/>
              </a:ext>
            </a:extLst>
          </p:cNvPr>
          <p:cNvSpPr>
            <a:spLocks noGrp="1"/>
          </p:cNvSpPr>
          <p:nvPr>
            <p:ph type="subTitle" idx="1"/>
          </p:nvPr>
        </p:nvSpPr>
        <p:spPr>
          <a:xfrm>
            <a:off x="458724" y="4601258"/>
            <a:ext cx="11274552" cy="1799542"/>
          </a:xfrm>
        </p:spPr>
        <p:txBody>
          <a:bodyPr/>
          <a:lstStyle/>
          <a:p>
            <a:r>
              <a:rPr lang="en-US" dirty="0"/>
              <a:t>06 Sep 2019</a:t>
            </a:r>
            <a:endParaRPr lang="ru-RU" dirty="0"/>
          </a:p>
        </p:txBody>
      </p:sp>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DDC2-29D0-4966-B14C-A8992AE59BA4}"/>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7" name="Rectangle 6">
            <a:extLst>
              <a:ext uri="{FF2B5EF4-FFF2-40B4-BE49-F238E27FC236}">
                <a16:creationId xmlns:a16="http://schemas.microsoft.com/office/drawing/2014/main" id="{592C7F37-FDB5-49E9-BEF9-5BA735026C81}"/>
              </a:ext>
            </a:extLst>
          </p:cNvPr>
          <p:cNvSpPr/>
          <p:nvPr/>
        </p:nvSpPr>
        <p:spPr>
          <a:xfrm>
            <a:off x="9018319" y="5583475"/>
            <a:ext cx="2306465" cy="369332"/>
          </a:xfrm>
          <a:prstGeom prst="rect">
            <a:avLst/>
          </a:prstGeom>
        </p:spPr>
        <p:txBody>
          <a:bodyPr wrap="none">
            <a:spAutoFit/>
          </a:bodyPr>
          <a:lstStyle/>
          <a:p>
            <a:r>
              <a:rPr lang="en-US" dirty="0">
                <a:solidFill>
                  <a:srgbClr val="FF0000"/>
                </a:solidFill>
              </a:rPr>
              <a:t>keeps vegetables fresh</a:t>
            </a:r>
            <a:endParaRPr lang="en-SG" dirty="0">
              <a:solidFill>
                <a:srgbClr val="FF0000"/>
              </a:solidFill>
            </a:endParaRPr>
          </a:p>
        </p:txBody>
      </p:sp>
      <p:sp>
        <p:nvSpPr>
          <p:cNvPr id="13" name="Rectangle 12">
            <a:extLst>
              <a:ext uri="{FF2B5EF4-FFF2-40B4-BE49-F238E27FC236}">
                <a16:creationId xmlns:a16="http://schemas.microsoft.com/office/drawing/2014/main" id="{1B3B4CBD-AE4D-49E7-B4C6-A4F1A2E13480}"/>
              </a:ext>
            </a:extLst>
          </p:cNvPr>
          <p:cNvSpPr/>
          <p:nvPr/>
        </p:nvSpPr>
        <p:spPr>
          <a:xfrm>
            <a:off x="9718767" y="4665872"/>
            <a:ext cx="1606017" cy="369332"/>
          </a:xfrm>
          <a:prstGeom prst="rect">
            <a:avLst/>
          </a:prstGeom>
        </p:spPr>
        <p:txBody>
          <a:bodyPr wrap="none">
            <a:spAutoFit/>
          </a:bodyPr>
          <a:lstStyle/>
          <a:p>
            <a:r>
              <a:rPr lang="en-US" dirty="0">
                <a:solidFill>
                  <a:srgbClr val="FF0000"/>
                </a:solidFill>
              </a:rPr>
              <a:t>promotion sale</a:t>
            </a:r>
            <a:endParaRPr lang="en-SG" dirty="0">
              <a:solidFill>
                <a:srgbClr val="FF0000"/>
              </a:solidFill>
            </a:endParaRPr>
          </a:p>
        </p:txBody>
      </p:sp>
      <p:sp>
        <p:nvSpPr>
          <p:cNvPr id="14" name="Rectangle 13">
            <a:extLst>
              <a:ext uri="{FF2B5EF4-FFF2-40B4-BE49-F238E27FC236}">
                <a16:creationId xmlns:a16="http://schemas.microsoft.com/office/drawing/2014/main" id="{8FF8851B-0213-443F-82C6-8841AD2278BE}"/>
              </a:ext>
            </a:extLst>
          </p:cNvPr>
          <p:cNvSpPr/>
          <p:nvPr/>
        </p:nvSpPr>
        <p:spPr>
          <a:xfrm>
            <a:off x="9966980" y="3563712"/>
            <a:ext cx="1343445" cy="369332"/>
          </a:xfrm>
          <a:prstGeom prst="rect">
            <a:avLst/>
          </a:prstGeom>
        </p:spPr>
        <p:txBody>
          <a:bodyPr wrap="none">
            <a:spAutoFit/>
          </a:bodyPr>
          <a:lstStyle/>
          <a:p>
            <a:r>
              <a:rPr lang="en-US" dirty="0">
                <a:solidFill>
                  <a:srgbClr val="FF0000"/>
                </a:solidFill>
              </a:rPr>
              <a:t>vacuum seal</a:t>
            </a:r>
            <a:endParaRPr lang="en-SG" dirty="0">
              <a:solidFill>
                <a:srgbClr val="FF0000"/>
              </a:solidFill>
            </a:endParaRPr>
          </a:p>
        </p:txBody>
      </p:sp>
      <p:sp>
        <p:nvSpPr>
          <p:cNvPr id="21" name="Rectangle 20">
            <a:extLst>
              <a:ext uri="{FF2B5EF4-FFF2-40B4-BE49-F238E27FC236}">
                <a16:creationId xmlns:a16="http://schemas.microsoft.com/office/drawing/2014/main" id="{2D9D2F8B-36A0-4F0F-B218-7FD955F7FAB5}"/>
              </a:ext>
            </a:extLst>
          </p:cNvPr>
          <p:cNvSpPr/>
          <p:nvPr/>
        </p:nvSpPr>
        <p:spPr>
          <a:xfrm>
            <a:off x="708013" y="5881727"/>
            <a:ext cx="4809137" cy="523220"/>
          </a:xfrm>
          <a:prstGeom prst="rect">
            <a:avLst/>
          </a:prstGeom>
        </p:spPr>
        <p:txBody>
          <a:bodyPr wrap="none">
            <a:spAutoFit/>
          </a:bodyPr>
          <a:lstStyle/>
          <a:p>
            <a:r>
              <a:rPr lang="en-SG" sz="1400" dirty="0"/>
              <a:t>Product: The Foodsaver174 10 Cup Fresh Container - Fac10-000</a:t>
            </a:r>
          </a:p>
          <a:p>
            <a:r>
              <a:rPr lang="en-SG" sz="1400" dirty="0"/>
              <a:t>Category: food and household items</a:t>
            </a:r>
          </a:p>
        </p:txBody>
      </p:sp>
      <p:pic>
        <p:nvPicPr>
          <p:cNvPr id="20" name="Picture 19">
            <a:extLst>
              <a:ext uri="{FF2B5EF4-FFF2-40B4-BE49-F238E27FC236}">
                <a16:creationId xmlns:a16="http://schemas.microsoft.com/office/drawing/2014/main" id="{1B13A4FB-02F0-4BE1-8A56-9396BEBDF624}"/>
              </a:ext>
            </a:extLst>
          </p:cNvPr>
          <p:cNvPicPr>
            <a:picLocks noChangeAspect="1"/>
          </p:cNvPicPr>
          <p:nvPr/>
        </p:nvPicPr>
        <p:blipFill>
          <a:blip r:embed="rId2"/>
          <a:stretch>
            <a:fillRect/>
          </a:stretch>
        </p:blipFill>
        <p:spPr>
          <a:xfrm>
            <a:off x="985542" y="1736900"/>
            <a:ext cx="4274929" cy="4090068"/>
          </a:xfrm>
          <a:prstGeom prst="rect">
            <a:avLst/>
          </a:prstGeom>
        </p:spPr>
      </p:pic>
      <p:sp>
        <p:nvSpPr>
          <p:cNvPr id="15" name="Text Placeholder 7">
            <a:extLst>
              <a:ext uri="{FF2B5EF4-FFF2-40B4-BE49-F238E27FC236}">
                <a16:creationId xmlns:a16="http://schemas.microsoft.com/office/drawing/2014/main" id="{0F66082F-AA4D-4030-A7C0-A8708EE57CDD}"/>
              </a:ext>
            </a:extLst>
          </p:cNvPr>
          <p:cNvSpPr txBox="1">
            <a:spLocks/>
          </p:cNvSpPr>
          <p:nvPr/>
        </p:nvSpPr>
        <p:spPr>
          <a:xfrm>
            <a:off x="6726213" y="2990665"/>
            <a:ext cx="4584212" cy="2891154"/>
          </a:xfrm>
          <a:prstGeom prst="rect">
            <a:avLst/>
          </a:prstGeom>
        </p:spPr>
        <p:txBody>
          <a:bodyPr vert="horz" lIns="36000" tIns="0" rIns="0" bIns="0" rtlCol="0">
            <a:normAutofit fontScale="92500" lnSpcReduction="10000"/>
          </a:bodyPr>
          <a:lstStyle>
            <a:lvl1pPr marL="216000" indent="-216000" algn="l" defTabSz="914400" rtl="0" eaLnBrk="1" latinLnBrk="0" hangingPunct="1">
              <a:lnSpc>
                <a:spcPct val="90000"/>
              </a:lnSpc>
              <a:spcBef>
                <a:spcPts val="600"/>
              </a:spcBef>
              <a:buClr>
                <a:schemeClr val="accent1">
                  <a:lumMod val="40000"/>
                  <a:lumOff val="60000"/>
                </a:schemeClr>
              </a:buClr>
              <a:buSzPct val="125000"/>
              <a:buFont typeface="Wingdings" panose="05000000000000000000" pitchFamily="2" charset="2"/>
              <a:buChar char="§"/>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dirty="0"/>
              <a:t>Topic 1</a:t>
            </a:r>
          </a:p>
          <a:p>
            <a:pPr marL="0" indent="0">
              <a:buFont typeface="Wingdings" panose="05000000000000000000" pitchFamily="2" charset="2"/>
              <a:buNone/>
            </a:pPr>
            <a:r>
              <a:rPr lang="en-SG" dirty="0"/>
              <a:t>containers, food, fresh, use, container, </a:t>
            </a:r>
            <a:r>
              <a:rPr lang="en-SG" b="1" dirty="0"/>
              <a:t>seal</a:t>
            </a:r>
            <a:r>
              <a:rPr lang="en-SG" dirty="0"/>
              <a:t>, </a:t>
            </a:r>
            <a:r>
              <a:rPr lang="en-SG" dirty="0" err="1"/>
              <a:t>foodsaver</a:t>
            </a:r>
            <a:r>
              <a:rPr lang="en-SG" dirty="0"/>
              <a:t>, love, </a:t>
            </a:r>
            <a:r>
              <a:rPr lang="en-SG" b="1" dirty="0"/>
              <a:t>vacuum</a:t>
            </a:r>
            <a:r>
              <a:rPr lang="en-SG" dirty="0"/>
              <a:t>, saver, great, food saver, longer, like, bought, one, new, much, review, used </a:t>
            </a:r>
          </a:p>
          <a:p>
            <a:pPr marL="0" indent="0">
              <a:buFont typeface="Wingdings" panose="05000000000000000000" pitchFamily="2" charset="2"/>
              <a:buNone/>
            </a:pPr>
            <a:endParaRPr lang="en-SG" dirty="0"/>
          </a:p>
          <a:p>
            <a:r>
              <a:rPr lang="en-SG" dirty="0"/>
              <a:t>Topic 2</a:t>
            </a:r>
          </a:p>
          <a:p>
            <a:pPr marL="0" indent="0">
              <a:buFont typeface="Wingdings" panose="05000000000000000000" pitchFamily="2" charset="2"/>
              <a:buNone/>
            </a:pPr>
            <a:r>
              <a:rPr lang="en-SG" dirty="0"/>
              <a:t>containers, vacuum, seal, </a:t>
            </a:r>
            <a:r>
              <a:rPr lang="en-SG" dirty="0" err="1"/>
              <a:t>foodsaver</a:t>
            </a:r>
            <a:r>
              <a:rPr lang="en-SG" dirty="0"/>
              <a:t>, review, lid, storage, much, sizes, little, make, also, canisters, would, </a:t>
            </a:r>
            <a:r>
              <a:rPr lang="en-SG" b="1" dirty="0"/>
              <a:t>received</a:t>
            </a:r>
            <a:r>
              <a:rPr lang="en-SG" dirty="0"/>
              <a:t>, sealer, </a:t>
            </a:r>
            <a:r>
              <a:rPr lang="en-SG" b="1" dirty="0"/>
              <a:t>collected</a:t>
            </a:r>
            <a:r>
              <a:rPr lang="en-SG" dirty="0"/>
              <a:t>, part, </a:t>
            </a:r>
            <a:r>
              <a:rPr lang="en-SG" b="1" dirty="0"/>
              <a:t>collected</a:t>
            </a:r>
            <a:r>
              <a:rPr lang="en-SG" dirty="0"/>
              <a:t> part </a:t>
            </a:r>
            <a:r>
              <a:rPr lang="en-SG" b="1" dirty="0"/>
              <a:t>promotion</a:t>
            </a:r>
            <a:r>
              <a:rPr lang="en-SG" dirty="0"/>
              <a:t>, review </a:t>
            </a:r>
            <a:r>
              <a:rPr lang="en-SG" b="1" dirty="0"/>
              <a:t>collected</a:t>
            </a:r>
          </a:p>
          <a:p>
            <a:pPr marL="0" indent="0">
              <a:buFont typeface="Wingdings" panose="05000000000000000000" pitchFamily="2" charset="2"/>
              <a:buNone/>
            </a:pPr>
            <a:r>
              <a:rPr lang="en-SG" dirty="0"/>
              <a:t> </a:t>
            </a:r>
          </a:p>
          <a:p>
            <a:r>
              <a:rPr lang="en-SG" dirty="0"/>
              <a:t>Topic 3</a:t>
            </a:r>
          </a:p>
          <a:p>
            <a:pPr marL="0" indent="0">
              <a:buFont typeface="Wingdings" panose="05000000000000000000" pitchFamily="2" charset="2"/>
              <a:buNone/>
            </a:pPr>
            <a:r>
              <a:rPr lang="en-SG" dirty="0"/>
              <a:t>one, </a:t>
            </a:r>
            <a:r>
              <a:rPr lang="en-SG" b="1" dirty="0"/>
              <a:t>fresh</a:t>
            </a:r>
            <a:r>
              <a:rPr lang="en-SG" dirty="0"/>
              <a:t>, </a:t>
            </a:r>
            <a:r>
              <a:rPr lang="en-SG" dirty="0" err="1"/>
              <a:t>foodsaver</a:t>
            </a:r>
            <a:r>
              <a:rPr lang="en-SG" dirty="0"/>
              <a:t>, days, bought, long, new, still, </a:t>
            </a:r>
            <a:r>
              <a:rPr lang="en-SG" b="1" dirty="0"/>
              <a:t>salad</a:t>
            </a:r>
            <a:r>
              <a:rPr lang="en-SG" dirty="0"/>
              <a:t>, </a:t>
            </a:r>
            <a:r>
              <a:rPr lang="en-SG" b="1" dirty="0"/>
              <a:t>celery</a:t>
            </a:r>
            <a:r>
              <a:rPr lang="en-SG" dirty="0"/>
              <a:t>, time, week, </a:t>
            </a:r>
            <a:r>
              <a:rPr lang="en-SG" b="1" dirty="0"/>
              <a:t>peppers</a:t>
            </a:r>
            <a:r>
              <a:rPr lang="en-SG" dirty="0"/>
              <a:t>, weeks, bell, </a:t>
            </a:r>
            <a:r>
              <a:rPr lang="en-SG" b="1" dirty="0"/>
              <a:t>bell</a:t>
            </a:r>
            <a:r>
              <a:rPr lang="en-SG" dirty="0"/>
              <a:t> </a:t>
            </a:r>
            <a:r>
              <a:rPr lang="en-SG" b="1" dirty="0"/>
              <a:t>peppers</a:t>
            </a:r>
            <a:r>
              <a:rPr lang="en-SG" dirty="0"/>
              <a:t>, dry, like, washed, </a:t>
            </a:r>
            <a:r>
              <a:rPr lang="en-SG" b="1" dirty="0"/>
              <a:t>lettuce</a:t>
            </a:r>
          </a:p>
          <a:p>
            <a:endParaRPr lang="en-US" dirty="0"/>
          </a:p>
        </p:txBody>
      </p:sp>
      <p:sp>
        <p:nvSpPr>
          <p:cNvPr id="11" name="Text Placeholder 3">
            <a:extLst>
              <a:ext uri="{FF2B5EF4-FFF2-40B4-BE49-F238E27FC236}">
                <a16:creationId xmlns:a16="http://schemas.microsoft.com/office/drawing/2014/main" id="{45E04CC8-001A-4F92-9EA8-D63163B83C35}"/>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2" name="Rectangle 11">
            <a:extLst>
              <a:ext uri="{FF2B5EF4-FFF2-40B4-BE49-F238E27FC236}">
                <a16:creationId xmlns:a16="http://schemas.microsoft.com/office/drawing/2014/main" id="{94BD636D-851C-487F-97B2-787AC433184E}"/>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Tree>
    <p:extLst>
      <p:ext uri="{BB962C8B-B14F-4D97-AF65-F5344CB8AC3E}">
        <p14:creationId xmlns:p14="http://schemas.microsoft.com/office/powerpoint/2010/main" val="10699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02135" y="2551394"/>
            <a:ext cx="4584212" cy="540001"/>
          </a:xfrm>
        </p:spPr>
        <p:txBody>
          <a:bodyPr/>
          <a:lstStyle/>
          <a:p>
            <a:r>
              <a:rPr lang="en-SG" dirty="0"/>
              <a:t>Rating: 1</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02135" y="3198593"/>
            <a:ext cx="4584212" cy="540000"/>
          </a:xfrm>
        </p:spPr>
        <p:txBody>
          <a:bodyPr>
            <a:normAutofit/>
          </a:bodyPr>
          <a:lstStyle/>
          <a:p>
            <a:r>
              <a:rPr lang="en-US" dirty="0"/>
              <a:t>Why the poor rating?</a:t>
            </a:r>
          </a:p>
        </p:txBody>
      </p:sp>
      <p:sp>
        <p:nvSpPr>
          <p:cNvPr id="8" name="Text Placeholder 7">
            <a:extLst>
              <a:ext uri="{FF2B5EF4-FFF2-40B4-BE49-F238E27FC236}">
                <a16:creationId xmlns:a16="http://schemas.microsoft.com/office/drawing/2014/main" id="{CE7DC52B-CC70-4061-93ED-F4C2DD548EB5}"/>
              </a:ext>
            </a:extLst>
          </p:cNvPr>
          <p:cNvSpPr>
            <a:spLocks noGrp="1"/>
          </p:cNvSpPr>
          <p:nvPr>
            <p:ph type="body" idx="13"/>
          </p:nvPr>
        </p:nvSpPr>
        <p:spPr>
          <a:xfrm>
            <a:off x="802136" y="3953207"/>
            <a:ext cx="4584212" cy="2251649"/>
          </a:xfrm>
        </p:spPr>
        <p:txBody>
          <a:bodyPr>
            <a:normAutofit/>
          </a:bodyPr>
          <a:lstStyle/>
          <a:p>
            <a:r>
              <a:rPr lang="en-SG" dirty="0"/>
              <a:t>Topic 1</a:t>
            </a:r>
          </a:p>
          <a:p>
            <a:pPr marL="0" indent="0">
              <a:buNone/>
            </a:pPr>
            <a:r>
              <a:rPr lang="en-SG" dirty="0"/>
              <a:t>vacuum, containers, work, bought, hold vacuum, lids, tried, hold, use, </a:t>
            </a:r>
            <a:r>
              <a:rPr lang="en-SG" dirty="0" err="1"/>
              <a:t>dont</a:t>
            </a:r>
            <a:r>
              <a:rPr lang="en-SG" dirty="0"/>
              <a:t>, one, sealed, hold vacuum one, vacuum one, even, day, stay, expensive, sealing, container </a:t>
            </a:r>
          </a:p>
          <a:p>
            <a:pPr marL="0" indent="0">
              <a:buNone/>
            </a:pPr>
            <a:endParaRPr lang="en-SG" dirty="0"/>
          </a:p>
          <a:p>
            <a:r>
              <a:rPr lang="en-SG" dirty="0"/>
              <a:t>Topic 2</a:t>
            </a:r>
          </a:p>
          <a:p>
            <a:pPr marL="0" indent="0">
              <a:buNone/>
            </a:pPr>
            <a:r>
              <a:rPr lang="en-SG" dirty="0"/>
              <a:t>seal, hold seal, container, containers, get, hold, get seal, able get seal, able get, able, square, day, held, stay sealed 12, purchased, get seal last, last one day, last one, last, seal last</a:t>
            </a:r>
            <a:endParaRPr lang="en-SG" sz="700" dirty="0"/>
          </a:p>
          <a:p>
            <a:endParaRPr lang="en-US" dirty="0"/>
          </a:p>
        </p:txBody>
      </p:sp>
      <p:sp>
        <p:nvSpPr>
          <p:cNvPr id="13" name="Rectangle 12">
            <a:extLst>
              <a:ext uri="{FF2B5EF4-FFF2-40B4-BE49-F238E27FC236}">
                <a16:creationId xmlns:a16="http://schemas.microsoft.com/office/drawing/2014/main" id="{D4B7B1F0-A488-4FE4-A479-115F5971E2A7}"/>
              </a:ext>
            </a:extLst>
          </p:cNvPr>
          <p:cNvSpPr/>
          <p:nvPr/>
        </p:nvSpPr>
        <p:spPr>
          <a:xfrm>
            <a:off x="504798" y="566077"/>
            <a:ext cx="7263408" cy="1508105"/>
          </a:xfrm>
          <a:prstGeom prst="rect">
            <a:avLst/>
          </a:prstGeom>
        </p:spPr>
        <p:txBody>
          <a:bodyPr wrap="square">
            <a:spAutoFit/>
          </a:bodyPr>
          <a:lstStyle/>
          <a:p>
            <a:r>
              <a:rPr lang="en-SG" sz="3200" b="1" dirty="0"/>
              <a:t>Non-Negative Matrix Factorization (NMF)</a:t>
            </a:r>
          </a:p>
          <a:p>
            <a:endParaRPr lang="en-SG" sz="2000" dirty="0"/>
          </a:p>
          <a:p>
            <a:r>
              <a:rPr lang="en-SG" sz="2000" dirty="0"/>
              <a:t>Sample size: 44 / 477 (9%)</a:t>
            </a:r>
          </a:p>
          <a:p>
            <a:r>
              <a:rPr lang="en-SG" sz="2000" dirty="0"/>
              <a:t>Model: </a:t>
            </a:r>
            <a:r>
              <a:rPr lang="en-SG" sz="2000" b="1" dirty="0"/>
              <a:t>TF-IDF Vectorizer</a:t>
            </a:r>
          </a:p>
        </p:txBody>
      </p:sp>
    </p:spTree>
    <p:extLst>
      <p:ext uri="{BB962C8B-B14F-4D97-AF65-F5344CB8AC3E}">
        <p14:creationId xmlns:p14="http://schemas.microsoft.com/office/powerpoint/2010/main" val="108347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02135" y="2551394"/>
            <a:ext cx="4584212" cy="540001"/>
          </a:xfrm>
        </p:spPr>
        <p:txBody>
          <a:bodyPr/>
          <a:lstStyle/>
          <a:p>
            <a:r>
              <a:rPr lang="en-SG" dirty="0"/>
              <a:t>Rating: 1</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02135" y="3198593"/>
            <a:ext cx="4584212" cy="540000"/>
          </a:xfrm>
        </p:spPr>
        <p:txBody>
          <a:bodyPr>
            <a:normAutofit/>
          </a:bodyPr>
          <a:lstStyle/>
          <a:p>
            <a:r>
              <a:rPr lang="en-US" dirty="0"/>
              <a:t>Why the poor rating?</a:t>
            </a:r>
          </a:p>
        </p:txBody>
      </p:sp>
      <p:sp>
        <p:nvSpPr>
          <p:cNvPr id="8" name="Text Placeholder 7">
            <a:extLst>
              <a:ext uri="{FF2B5EF4-FFF2-40B4-BE49-F238E27FC236}">
                <a16:creationId xmlns:a16="http://schemas.microsoft.com/office/drawing/2014/main" id="{CE7DC52B-CC70-4061-93ED-F4C2DD548EB5}"/>
              </a:ext>
            </a:extLst>
          </p:cNvPr>
          <p:cNvSpPr>
            <a:spLocks noGrp="1"/>
          </p:cNvSpPr>
          <p:nvPr>
            <p:ph type="body" idx="13"/>
          </p:nvPr>
        </p:nvSpPr>
        <p:spPr>
          <a:xfrm>
            <a:off x="802136" y="3953207"/>
            <a:ext cx="4584212" cy="2251649"/>
          </a:xfrm>
        </p:spPr>
        <p:txBody>
          <a:bodyPr>
            <a:normAutofit/>
          </a:bodyPr>
          <a:lstStyle/>
          <a:p>
            <a:r>
              <a:rPr lang="en-SG" dirty="0"/>
              <a:t>Topic 1</a:t>
            </a:r>
          </a:p>
          <a:p>
            <a:pPr marL="0" indent="0">
              <a:buNone/>
            </a:pPr>
            <a:r>
              <a:rPr lang="en-SG" b="1" dirty="0"/>
              <a:t>vacuum</a:t>
            </a:r>
            <a:r>
              <a:rPr lang="en-SG" dirty="0"/>
              <a:t>, containers, </a:t>
            </a:r>
            <a:r>
              <a:rPr lang="en-SG" b="1" dirty="0"/>
              <a:t>work</a:t>
            </a:r>
            <a:r>
              <a:rPr lang="en-SG" dirty="0"/>
              <a:t>, bought, </a:t>
            </a:r>
            <a:r>
              <a:rPr lang="en-SG" b="1" dirty="0"/>
              <a:t>hold vacuum</a:t>
            </a:r>
            <a:r>
              <a:rPr lang="en-SG" dirty="0"/>
              <a:t>, lids, tried, hold, use, </a:t>
            </a:r>
            <a:r>
              <a:rPr lang="en-SG" b="1" dirty="0" err="1"/>
              <a:t>dont</a:t>
            </a:r>
            <a:r>
              <a:rPr lang="en-SG" dirty="0"/>
              <a:t>, one, sealed, hold vacuum one, vacuum one, even, day, stay, expensive, </a:t>
            </a:r>
            <a:r>
              <a:rPr lang="en-SG" b="1" dirty="0"/>
              <a:t>sealing</a:t>
            </a:r>
            <a:r>
              <a:rPr lang="en-SG" dirty="0"/>
              <a:t>, container </a:t>
            </a:r>
          </a:p>
          <a:p>
            <a:pPr marL="0" indent="0">
              <a:buNone/>
            </a:pPr>
            <a:endParaRPr lang="en-SG" dirty="0"/>
          </a:p>
          <a:p>
            <a:r>
              <a:rPr lang="en-SG" dirty="0"/>
              <a:t>Topic 2</a:t>
            </a:r>
          </a:p>
          <a:p>
            <a:pPr marL="0" indent="0">
              <a:buNone/>
            </a:pPr>
            <a:r>
              <a:rPr lang="en-SG" dirty="0"/>
              <a:t>seal, </a:t>
            </a:r>
            <a:r>
              <a:rPr lang="en-SG" b="1" dirty="0"/>
              <a:t>hold seal</a:t>
            </a:r>
            <a:r>
              <a:rPr lang="en-SG" dirty="0"/>
              <a:t>, container, containers, get, hold, get seal, able get seal, able get, </a:t>
            </a:r>
            <a:r>
              <a:rPr lang="en-SG" b="1" dirty="0"/>
              <a:t>able</a:t>
            </a:r>
            <a:r>
              <a:rPr lang="en-SG" dirty="0"/>
              <a:t>, square, day, held, </a:t>
            </a:r>
            <a:r>
              <a:rPr lang="en-SG" b="1" dirty="0"/>
              <a:t>stay sealed 12</a:t>
            </a:r>
            <a:r>
              <a:rPr lang="en-SG" dirty="0"/>
              <a:t>, purchased, get seal last, </a:t>
            </a:r>
            <a:r>
              <a:rPr lang="en-SG" b="1" dirty="0"/>
              <a:t>last one day</a:t>
            </a:r>
            <a:r>
              <a:rPr lang="en-SG" dirty="0"/>
              <a:t>, last one, last, seal last</a:t>
            </a:r>
            <a:endParaRPr lang="en-SG" sz="700" dirty="0"/>
          </a:p>
          <a:p>
            <a:endParaRPr lang="en-US" dirty="0"/>
          </a:p>
        </p:txBody>
      </p:sp>
      <p:pic>
        <p:nvPicPr>
          <p:cNvPr id="11" name="Picture 10">
            <a:extLst>
              <a:ext uri="{FF2B5EF4-FFF2-40B4-BE49-F238E27FC236}">
                <a16:creationId xmlns:a16="http://schemas.microsoft.com/office/drawing/2014/main" id="{96AFCC65-E988-4397-8D49-A700EAD386DE}"/>
              </a:ext>
            </a:extLst>
          </p:cNvPr>
          <p:cNvPicPr>
            <a:picLocks noChangeAspect="1"/>
          </p:cNvPicPr>
          <p:nvPr/>
        </p:nvPicPr>
        <p:blipFill>
          <a:blip r:embed="rId2"/>
          <a:stretch>
            <a:fillRect/>
          </a:stretch>
        </p:blipFill>
        <p:spPr>
          <a:xfrm>
            <a:off x="6226353" y="1700014"/>
            <a:ext cx="5163511" cy="4302926"/>
          </a:xfrm>
          <a:prstGeom prst="rect">
            <a:avLst/>
          </a:prstGeom>
        </p:spPr>
      </p:pic>
      <p:pic>
        <p:nvPicPr>
          <p:cNvPr id="12" name="Picture 11">
            <a:extLst>
              <a:ext uri="{FF2B5EF4-FFF2-40B4-BE49-F238E27FC236}">
                <a16:creationId xmlns:a16="http://schemas.microsoft.com/office/drawing/2014/main" id="{5DEC6F92-5164-4E83-A30B-63A6BEE45661}"/>
              </a:ext>
            </a:extLst>
          </p:cNvPr>
          <p:cNvPicPr>
            <a:picLocks noChangeAspect="1"/>
          </p:cNvPicPr>
          <p:nvPr/>
        </p:nvPicPr>
        <p:blipFill>
          <a:blip r:embed="rId3"/>
          <a:stretch>
            <a:fillRect/>
          </a:stretch>
        </p:blipFill>
        <p:spPr>
          <a:xfrm>
            <a:off x="6468457" y="1920294"/>
            <a:ext cx="4672219" cy="2629301"/>
          </a:xfrm>
          <a:prstGeom prst="rect">
            <a:avLst/>
          </a:prstGeom>
        </p:spPr>
      </p:pic>
      <p:sp>
        <p:nvSpPr>
          <p:cNvPr id="15" name="Rectangle 14">
            <a:extLst>
              <a:ext uri="{FF2B5EF4-FFF2-40B4-BE49-F238E27FC236}">
                <a16:creationId xmlns:a16="http://schemas.microsoft.com/office/drawing/2014/main" id="{E572753D-5F5E-4A29-8C05-F8287C45E0E6}"/>
              </a:ext>
            </a:extLst>
          </p:cNvPr>
          <p:cNvSpPr/>
          <p:nvPr/>
        </p:nvSpPr>
        <p:spPr>
          <a:xfrm>
            <a:off x="2356735" y="4771795"/>
            <a:ext cx="3029612" cy="369332"/>
          </a:xfrm>
          <a:prstGeom prst="rect">
            <a:avLst/>
          </a:prstGeom>
        </p:spPr>
        <p:txBody>
          <a:bodyPr wrap="none">
            <a:spAutoFit/>
          </a:bodyPr>
          <a:lstStyle/>
          <a:p>
            <a:r>
              <a:rPr lang="en-US" dirty="0">
                <a:solidFill>
                  <a:srgbClr val="FF0000"/>
                </a:solidFill>
              </a:rPr>
              <a:t>vacuum feature is not working</a:t>
            </a:r>
            <a:endParaRPr lang="en-SG" dirty="0">
              <a:solidFill>
                <a:srgbClr val="FF0000"/>
              </a:solidFill>
            </a:endParaRPr>
          </a:p>
        </p:txBody>
      </p:sp>
      <p:sp>
        <p:nvSpPr>
          <p:cNvPr id="16" name="Rectangle 15">
            <a:extLst>
              <a:ext uri="{FF2B5EF4-FFF2-40B4-BE49-F238E27FC236}">
                <a16:creationId xmlns:a16="http://schemas.microsoft.com/office/drawing/2014/main" id="{61590788-9808-4306-A82A-66E66BD483E7}"/>
              </a:ext>
            </a:extLst>
          </p:cNvPr>
          <p:cNvSpPr/>
          <p:nvPr/>
        </p:nvSpPr>
        <p:spPr>
          <a:xfrm>
            <a:off x="3559906" y="5959715"/>
            <a:ext cx="1723805" cy="369332"/>
          </a:xfrm>
          <a:prstGeom prst="rect">
            <a:avLst/>
          </a:prstGeom>
        </p:spPr>
        <p:txBody>
          <a:bodyPr wrap="none">
            <a:spAutoFit/>
          </a:bodyPr>
          <a:lstStyle/>
          <a:p>
            <a:r>
              <a:rPr lang="en-US" dirty="0">
                <a:solidFill>
                  <a:srgbClr val="FF0000"/>
                </a:solidFill>
              </a:rPr>
              <a:t>seal lasted 1 day</a:t>
            </a:r>
            <a:endParaRPr lang="en-SG" dirty="0">
              <a:solidFill>
                <a:srgbClr val="FF0000"/>
              </a:solidFill>
            </a:endParaRPr>
          </a:p>
        </p:txBody>
      </p:sp>
      <p:sp>
        <p:nvSpPr>
          <p:cNvPr id="17" name="Rectangle 16">
            <a:extLst>
              <a:ext uri="{FF2B5EF4-FFF2-40B4-BE49-F238E27FC236}">
                <a16:creationId xmlns:a16="http://schemas.microsoft.com/office/drawing/2014/main" id="{F0A063DF-818F-489C-91C4-41C0A6030916}"/>
              </a:ext>
            </a:extLst>
          </p:cNvPr>
          <p:cNvSpPr/>
          <p:nvPr/>
        </p:nvSpPr>
        <p:spPr>
          <a:xfrm flipH="1">
            <a:off x="10767526" y="2929948"/>
            <a:ext cx="541170" cy="19126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C80A7921-FF7F-4ABA-ACAC-5EFCCB778449}"/>
              </a:ext>
            </a:extLst>
          </p:cNvPr>
          <p:cNvSpPr/>
          <p:nvPr/>
        </p:nvSpPr>
        <p:spPr>
          <a:xfrm>
            <a:off x="504798" y="566077"/>
            <a:ext cx="7263408" cy="1508105"/>
          </a:xfrm>
          <a:prstGeom prst="rect">
            <a:avLst/>
          </a:prstGeom>
        </p:spPr>
        <p:txBody>
          <a:bodyPr wrap="square">
            <a:spAutoFit/>
          </a:bodyPr>
          <a:lstStyle/>
          <a:p>
            <a:r>
              <a:rPr lang="en-SG" sz="3200" b="1" dirty="0"/>
              <a:t>Non-Negative Matrix Factorization (NMF)</a:t>
            </a:r>
          </a:p>
          <a:p>
            <a:endParaRPr lang="en-SG" sz="2000" dirty="0"/>
          </a:p>
          <a:p>
            <a:r>
              <a:rPr lang="en-SG" sz="2000" dirty="0"/>
              <a:t>Sample size: 44 / 477 (9%)</a:t>
            </a:r>
          </a:p>
          <a:p>
            <a:r>
              <a:rPr lang="en-SG" sz="2000" dirty="0"/>
              <a:t>Model: </a:t>
            </a:r>
            <a:r>
              <a:rPr lang="en-SG" sz="2000" b="1" dirty="0"/>
              <a:t>TF-IDF Vectorizer</a:t>
            </a:r>
          </a:p>
        </p:txBody>
      </p:sp>
    </p:spTree>
    <p:extLst>
      <p:ext uri="{BB962C8B-B14F-4D97-AF65-F5344CB8AC3E}">
        <p14:creationId xmlns:p14="http://schemas.microsoft.com/office/powerpoint/2010/main" val="36093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heel(1)">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086D6D6-02B7-45B8-B60C-D7ACCD1A7858}"/>
              </a:ext>
            </a:extLst>
          </p:cNvPr>
          <p:cNvSpPr>
            <a:spLocks noGrp="1"/>
          </p:cNvSpPr>
          <p:nvPr>
            <p:ph type="body" sz="quarter" idx="25"/>
          </p:nvPr>
        </p:nvSpPr>
        <p:spPr>
          <a:xfrm>
            <a:off x="836614" y="2868654"/>
            <a:ext cx="1728216" cy="604730"/>
          </a:xfrm>
        </p:spPr>
        <p:txBody>
          <a:bodyPr/>
          <a:lstStyle/>
          <a:p>
            <a:r>
              <a:rPr lang="en-US" dirty="0"/>
              <a:t>1</a:t>
            </a:r>
          </a:p>
        </p:txBody>
      </p:sp>
      <p:sp>
        <p:nvSpPr>
          <p:cNvPr id="8" name="Text Placeholder 7">
            <a:extLst>
              <a:ext uri="{FF2B5EF4-FFF2-40B4-BE49-F238E27FC236}">
                <a16:creationId xmlns:a16="http://schemas.microsoft.com/office/drawing/2014/main" id="{58EEE559-3B1C-40F5-B611-B75A47F21270}"/>
              </a:ext>
            </a:extLst>
          </p:cNvPr>
          <p:cNvSpPr>
            <a:spLocks noGrp="1"/>
          </p:cNvSpPr>
          <p:nvPr>
            <p:ph type="body" idx="1"/>
          </p:nvPr>
        </p:nvSpPr>
        <p:spPr>
          <a:xfrm>
            <a:off x="836614" y="3807637"/>
            <a:ext cx="1728216" cy="334918"/>
          </a:xfrm>
        </p:spPr>
        <p:txBody>
          <a:bodyPr/>
          <a:lstStyle/>
          <a:p>
            <a:r>
              <a:rPr lang="en-US" dirty="0"/>
              <a:t>Did not work</a:t>
            </a:r>
          </a:p>
        </p:txBody>
      </p:sp>
      <p:sp>
        <p:nvSpPr>
          <p:cNvPr id="9" name="Text Placeholder 8">
            <a:extLst>
              <a:ext uri="{FF2B5EF4-FFF2-40B4-BE49-F238E27FC236}">
                <a16:creationId xmlns:a16="http://schemas.microsoft.com/office/drawing/2014/main" id="{4E758861-8D4E-4861-8F2E-C0331A36F70D}"/>
              </a:ext>
            </a:extLst>
          </p:cNvPr>
          <p:cNvSpPr>
            <a:spLocks noGrp="1"/>
          </p:cNvSpPr>
          <p:nvPr>
            <p:ph type="body" sz="quarter" idx="13"/>
          </p:nvPr>
        </p:nvSpPr>
        <p:spPr>
          <a:xfrm>
            <a:off x="836614" y="4192727"/>
            <a:ext cx="1728216" cy="1303089"/>
          </a:xfrm>
        </p:spPr>
        <p:txBody>
          <a:bodyPr>
            <a:normAutofit lnSpcReduction="10000"/>
          </a:bodyPr>
          <a:lstStyle/>
          <a:p>
            <a:r>
              <a:rPr lang="en-SG" dirty="0"/>
              <a:t>Found it would not rinse as well as regular product and had musty smell. Clothes smelled bad after use. Switched back to reg detergent. Would like to try again. maybe </a:t>
            </a:r>
            <a:r>
              <a:rPr lang="en-SG" dirty="0" err="1"/>
              <a:t>i</a:t>
            </a:r>
            <a:r>
              <a:rPr lang="en-SG" dirty="0"/>
              <a:t> did something wrong.</a:t>
            </a:r>
            <a:endParaRPr lang="en-US" dirty="0"/>
          </a:p>
        </p:txBody>
      </p:sp>
      <p:sp>
        <p:nvSpPr>
          <p:cNvPr id="18" name="Text Placeholder 17">
            <a:extLst>
              <a:ext uri="{FF2B5EF4-FFF2-40B4-BE49-F238E27FC236}">
                <a16:creationId xmlns:a16="http://schemas.microsoft.com/office/drawing/2014/main" id="{4F1BEAB5-C4E1-4249-82AF-56673C72FF11}"/>
              </a:ext>
            </a:extLst>
          </p:cNvPr>
          <p:cNvSpPr>
            <a:spLocks noGrp="1"/>
          </p:cNvSpPr>
          <p:nvPr>
            <p:ph type="body" sz="quarter" idx="39"/>
          </p:nvPr>
        </p:nvSpPr>
        <p:spPr>
          <a:xfrm>
            <a:off x="3024487" y="2868654"/>
            <a:ext cx="1728216" cy="604730"/>
          </a:xfrm>
        </p:spPr>
        <p:txBody>
          <a:bodyPr/>
          <a:lstStyle/>
          <a:p>
            <a:r>
              <a:rPr lang="en-US" dirty="0"/>
              <a:t>2</a:t>
            </a:r>
          </a:p>
        </p:txBody>
      </p:sp>
      <p:sp>
        <p:nvSpPr>
          <p:cNvPr id="16" name="Text Placeholder 15">
            <a:extLst>
              <a:ext uri="{FF2B5EF4-FFF2-40B4-BE49-F238E27FC236}">
                <a16:creationId xmlns:a16="http://schemas.microsoft.com/office/drawing/2014/main" id="{02EA3F9B-C21D-4DE5-8C80-46F78DAFC986}"/>
              </a:ext>
            </a:extLst>
          </p:cNvPr>
          <p:cNvSpPr>
            <a:spLocks noGrp="1"/>
          </p:cNvSpPr>
          <p:nvPr>
            <p:ph type="body" idx="37"/>
          </p:nvPr>
        </p:nvSpPr>
        <p:spPr>
          <a:xfrm>
            <a:off x="3024487" y="3807637"/>
            <a:ext cx="1728216" cy="334918"/>
          </a:xfrm>
        </p:spPr>
        <p:txBody>
          <a:bodyPr/>
          <a:lstStyle/>
          <a:p>
            <a:r>
              <a:rPr lang="en-US" dirty="0"/>
              <a:t>Disappointed</a:t>
            </a:r>
          </a:p>
        </p:txBody>
      </p:sp>
      <p:sp>
        <p:nvSpPr>
          <p:cNvPr id="17" name="Text Placeholder 16">
            <a:extLst>
              <a:ext uri="{FF2B5EF4-FFF2-40B4-BE49-F238E27FC236}">
                <a16:creationId xmlns:a16="http://schemas.microsoft.com/office/drawing/2014/main" id="{4FAC2FE3-F382-4FD8-93A4-62B926F70CB6}"/>
              </a:ext>
            </a:extLst>
          </p:cNvPr>
          <p:cNvSpPr>
            <a:spLocks noGrp="1"/>
          </p:cNvSpPr>
          <p:nvPr>
            <p:ph type="body" sz="quarter" idx="38"/>
          </p:nvPr>
        </p:nvSpPr>
        <p:spPr>
          <a:xfrm>
            <a:off x="3024487" y="4192727"/>
            <a:ext cx="1728216" cy="1368403"/>
          </a:xfrm>
        </p:spPr>
        <p:txBody>
          <a:bodyPr>
            <a:normAutofit lnSpcReduction="10000"/>
          </a:bodyPr>
          <a:lstStyle/>
          <a:p>
            <a:r>
              <a:rPr lang="en-SG" dirty="0"/>
              <a:t>I bought this and was really excited to use it, since it was larger in size. But I put celery in it and the celery went bad after a few days. I did everything right when I put the celery in the container but it still went bad.</a:t>
            </a:r>
            <a:endParaRPr lang="en-US" dirty="0"/>
          </a:p>
        </p:txBody>
      </p:sp>
      <p:sp>
        <p:nvSpPr>
          <p:cNvPr id="22" name="Text Placeholder 21">
            <a:extLst>
              <a:ext uri="{FF2B5EF4-FFF2-40B4-BE49-F238E27FC236}">
                <a16:creationId xmlns:a16="http://schemas.microsoft.com/office/drawing/2014/main" id="{C2EC925B-48F1-47CA-B19B-49E234391A42}"/>
              </a:ext>
            </a:extLst>
          </p:cNvPr>
          <p:cNvSpPr>
            <a:spLocks noGrp="1"/>
          </p:cNvSpPr>
          <p:nvPr>
            <p:ph type="body" sz="quarter" idx="43"/>
          </p:nvPr>
        </p:nvSpPr>
        <p:spPr>
          <a:xfrm>
            <a:off x="5212360" y="2868654"/>
            <a:ext cx="1728216" cy="604730"/>
          </a:xfrm>
        </p:spPr>
        <p:txBody>
          <a:bodyPr/>
          <a:lstStyle/>
          <a:p>
            <a:r>
              <a:rPr lang="en-US" dirty="0"/>
              <a:t>3</a:t>
            </a:r>
          </a:p>
        </p:txBody>
      </p:sp>
      <p:sp>
        <p:nvSpPr>
          <p:cNvPr id="20" name="Text Placeholder 19">
            <a:extLst>
              <a:ext uri="{FF2B5EF4-FFF2-40B4-BE49-F238E27FC236}">
                <a16:creationId xmlns:a16="http://schemas.microsoft.com/office/drawing/2014/main" id="{CC3A77E1-A99A-49D0-839D-3F54C199E352}"/>
              </a:ext>
            </a:extLst>
          </p:cNvPr>
          <p:cNvSpPr>
            <a:spLocks noGrp="1"/>
          </p:cNvSpPr>
          <p:nvPr>
            <p:ph type="body" idx="41"/>
          </p:nvPr>
        </p:nvSpPr>
        <p:spPr>
          <a:xfrm>
            <a:off x="5212360" y="3807637"/>
            <a:ext cx="1728216" cy="334918"/>
          </a:xfrm>
        </p:spPr>
        <p:txBody>
          <a:bodyPr/>
          <a:lstStyle/>
          <a:p>
            <a:r>
              <a:rPr lang="en-US" dirty="0"/>
              <a:t>Fresh</a:t>
            </a:r>
          </a:p>
        </p:txBody>
      </p:sp>
      <p:sp>
        <p:nvSpPr>
          <p:cNvPr id="21" name="Text Placeholder 20">
            <a:extLst>
              <a:ext uri="{FF2B5EF4-FFF2-40B4-BE49-F238E27FC236}">
                <a16:creationId xmlns:a16="http://schemas.microsoft.com/office/drawing/2014/main" id="{7624D618-D31E-43A5-9C3E-1E9D01A2FC39}"/>
              </a:ext>
            </a:extLst>
          </p:cNvPr>
          <p:cNvSpPr>
            <a:spLocks noGrp="1"/>
          </p:cNvSpPr>
          <p:nvPr>
            <p:ph type="body" sz="quarter" idx="42"/>
          </p:nvPr>
        </p:nvSpPr>
        <p:spPr>
          <a:xfrm>
            <a:off x="5212360" y="4192727"/>
            <a:ext cx="1728216" cy="1142011"/>
          </a:xfrm>
        </p:spPr>
        <p:txBody>
          <a:bodyPr>
            <a:normAutofit/>
          </a:bodyPr>
          <a:lstStyle/>
          <a:p>
            <a:r>
              <a:rPr lang="en-SG" dirty="0"/>
              <a:t>Love the look and that they stack on top of each other. Very hard to seal, have to push down very hard to get a tight seal.</a:t>
            </a:r>
            <a:endParaRPr lang="en-US" dirty="0"/>
          </a:p>
        </p:txBody>
      </p:sp>
      <p:sp>
        <p:nvSpPr>
          <p:cNvPr id="26" name="Text Placeholder 25">
            <a:extLst>
              <a:ext uri="{FF2B5EF4-FFF2-40B4-BE49-F238E27FC236}">
                <a16:creationId xmlns:a16="http://schemas.microsoft.com/office/drawing/2014/main" id="{6FF48712-CD7C-447C-A7E4-161F475785B7}"/>
              </a:ext>
            </a:extLst>
          </p:cNvPr>
          <p:cNvSpPr>
            <a:spLocks noGrp="1"/>
          </p:cNvSpPr>
          <p:nvPr>
            <p:ph type="body" sz="quarter" idx="47"/>
          </p:nvPr>
        </p:nvSpPr>
        <p:spPr>
          <a:xfrm>
            <a:off x="7400234" y="2868654"/>
            <a:ext cx="1728216" cy="604730"/>
          </a:xfrm>
        </p:spPr>
        <p:txBody>
          <a:bodyPr/>
          <a:lstStyle/>
          <a:p>
            <a:r>
              <a:rPr lang="en-US" dirty="0"/>
              <a:t>4</a:t>
            </a:r>
          </a:p>
        </p:txBody>
      </p:sp>
      <p:sp>
        <p:nvSpPr>
          <p:cNvPr id="24" name="Text Placeholder 23">
            <a:extLst>
              <a:ext uri="{FF2B5EF4-FFF2-40B4-BE49-F238E27FC236}">
                <a16:creationId xmlns:a16="http://schemas.microsoft.com/office/drawing/2014/main" id="{2CFD11C9-C308-4CB8-BE51-1B01CE656959}"/>
              </a:ext>
            </a:extLst>
          </p:cNvPr>
          <p:cNvSpPr>
            <a:spLocks noGrp="1"/>
          </p:cNvSpPr>
          <p:nvPr>
            <p:ph type="body" idx="45"/>
          </p:nvPr>
        </p:nvSpPr>
        <p:spPr>
          <a:xfrm>
            <a:off x="7400234" y="3807637"/>
            <a:ext cx="1728216" cy="334918"/>
          </a:xfrm>
        </p:spPr>
        <p:txBody>
          <a:bodyPr/>
          <a:lstStyle/>
          <a:p>
            <a:r>
              <a:rPr lang="en-US" dirty="0"/>
              <a:t>Good movie</a:t>
            </a:r>
          </a:p>
        </p:txBody>
      </p:sp>
      <p:sp>
        <p:nvSpPr>
          <p:cNvPr id="25" name="Text Placeholder 24">
            <a:extLst>
              <a:ext uri="{FF2B5EF4-FFF2-40B4-BE49-F238E27FC236}">
                <a16:creationId xmlns:a16="http://schemas.microsoft.com/office/drawing/2014/main" id="{2A9CAFA8-4586-4196-8660-EFAE60FA3F93}"/>
              </a:ext>
            </a:extLst>
          </p:cNvPr>
          <p:cNvSpPr>
            <a:spLocks noGrp="1"/>
          </p:cNvSpPr>
          <p:nvPr>
            <p:ph type="body" sz="quarter" idx="46"/>
          </p:nvPr>
        </p:nvSpPr>
        <p:spPr>
          <a:xfrm>
            <a:off x="7400234" y="4192727"/>
            <a:ext cx="1728216" cy="1142011"/>
          </a:xfrm>
        </p:spPr>
        <p:txBody>
          <a:bodyPr>
            <a:normAutofit/>
          </a:bodyPr>
          <a:lstStyle/>
          <a:p>
            <a:r>
              <a:rPr lang="en-SG" dirty="0"/>
              <a:t>A lot of sequels are not as good as the original but, this one was great.</a:t>
            </a:r>
            <a:endParaRPr lang="en-US" dirty="0"/>
          </a:p>
        </p:txBody>
      </p:sp>
      <p:sp>
        <p:nvSpPr>
          <p:cNvPr id="14" name="Text Placeholder 13">
            <a:extLst>
              <a:ext uri="{FF2B5EF4-FFF2-40B4-BE49-F238E27FC236}">
                <a16:creationId xmlns:a16="http://schemas.microsoft.com/office/drawing/2014/main" id="{E59F2913-0094-4416-9648-629E1EFB63E9}"/>
              </a:ext>
            </a:extLst>
          </p:cNvPr>
          <p:cNvSpPr>
            <a:spLocks noGrp="1"/>
          </p:cNvSpPr>
          <p:nvPr>
            <p:ph type="body" sz="quarter" idx="35"/>
          </p:nvPr>
        </p:nvSpPr>
        <p:spPr>
          <a:xfrm>
            <a:off x="9588108" y="2868654"/>
            <a:ext cx="1728216" cy="604730"/>
          </a:xfrm>
        </p:spPr>
        <p:txBody>
          <a:bodyPr/>
          <a:lstStyle/>
          <a:p>
            <a:r>
              <a:rPr lang="en-US" dirty="0"/>
              <a:t>5</a:t>
            </a:r>
          </a:p>
        </p:txBody>
      </p:sp>
      <p:sp>
        <p:nvSpPr>
          <p:cNvPr id="12" name="Text Placeholder 11">
            <a:extLst>
              <a:ext uri="{FF2B5EF4-FFF2-40B4-BE49-F238E27FC236}">
                <a16:creationId xmlns:a16="http://schemas.microsoft.com/office/drawing/2014/main" id="{C23CFE23-9EF8-41DF-92C0-DFBECCAEBC57}"/>
              </a:ext>
            </a:extLst>
          </p:cNvPr>
          <p:cNvSpPr>
            <a:spLocks noGrp="1"/>
          </p:cNvSpPr>
          <p:nvPr>
            <p:ph type="body" idx="33"/>
          </p:nvPr>
        </p:nvSpPr>
        <p:spPr>
          <a:xfrm>
            <a:off x="9588108" y="3807637"/>
            <a:ext cx="1728216" cy="334918"/>
          </a:xfrm>
        </p:spPr>
        <p:txBody>
          <a:bodyPr>
            <a:normAutofit/>
          </a:bodyPr>
          <a:lstStyle/>
          <a:p>
            <a:r>
              <a:rPr lang="en-US" dirty="0"/>
              <a:t>Unbelievable!</a:t>
            </a:r>
          </a:p>
        </p:txBody>
      </p:sp>
      <p:sp>
        <p:nvSpPr>
          <p:cNvPr id="13" name="Text Placeholder 12">
            <a:extLst>
              <a:ext uri="{FF2B5EF4-FFF2-40B4-BE49-F238E27FC236}">
                <a16:creationId xmlns:a16="http://schemas.microsoft.com/office/drawing/2014/main" id="{53D60791-9B90-418C-90AA-EAD56B6BB380}"/>
              </a:ext>
            </a:extLst>
          </p:cNvPr>
          <p:cNvSpPr>
            <a:spLocks noGrp="1"/>
          </p:cNvSpPr>
          <p:nvPr>
            <p:ph type="body" sz="quarter" idx="34"/>
          </p:nvPr>
        </p:nvSpPr>
        <p:spPr>
          <a:xfrm>
            <a:off x="9588108" y="4192727"/>
            <a:ext cx="1728216" cy="1142011"/>
          </a:xfrm>
        </p:spPr>
        <p:txBody>
          <a:bodyPr>
            <a:normAutofit fontScale="92500"/>
          </a:bodyPr>
          <a:lstStyle/>
          <a:p>
            <a:r>
              <a:rPr lang="en-SG" dirty="0"/>
              <a:t>I am very pleased with all of the New </a:t>
            </a:r>
            <a:r>
              <a:rPr lang="en-SG" dirty="0" err="1"/>
              <a:t>FoodSaver</a:t>
            </a:r>
            <a:r>
              <a:rPr lang="en-SG" dirty="0"/>
              <a:t> Fresh containers that I have purchased. They really keep things much fresher than the round older containers that </a:t>
            </a:r>
            <a:r>
              <a:rPr lang="en-SG" dirty="0" err="1"/>
              <a:t>FoodSaver</a:t>
            </a:r>
            <a:r>
              <a:rPr lang="en-SG" dirty="0"/>
              <a:t> makes.</a:t>
            </a:r>
            <a:endParaRPr lang="en-US" dirty="0"/>
          </a:p>
        </p:txBody>
      </p:sp>
      <p:sp>
        <p:nvSpPr>
          <p:cNvPr id="34" name="Title 1">
            <a:extLst>
              <a:ext uri="{FF2B5EF4-FFF2-40B4-BE49-F238E27FC236}">
                <a16:creationId xmlns:a16="http://schemas.microsoft.com/office/drawing/2014/main" id="{EFB1A9A0-EB73-4D5A-B765-C31E7015142D}"/>
              </a:ext>
            </a:extLst>
          </p:cNvPr>
          <p:cNvSpPr>
            <a:spLocks noGrp="1"/>
          </p:cNvSpPr>
          <p:nvPr>
            <p:ph type="title"/>
          </p:nvPr>
        </p:nvSpPr>
        <p:spPr>
          <a:xfrm>
            <a:off x="836614" y="740998"/>
            <a:ext cx="9535686" cy="568800"/>
          </a:xfrm>
        </p:spPr>
        <p:txBody>
          <a:bodyPr/>
          <a:lstStyle/>
          <a:p>
            <a:r>
              <a:rPr lang="en-US" dirty="0"/>
              <a:t>Ratings prediction</a:t>
            </a:r>
          </a:p>
        </p:txBody>
      </p:sp>
      <p:sp>
        <p:nvSpPr>
          <p:cNvPr id="35" name="Text Placeholder 6">
            <a:extLst>
              <a:ext uri="{FF2B5EF4-FFF2-40B4-BE49-F238E27FC236}">
                <a16:creationId xmlns:a16="http://schemas.microsoft.com/office/drawing/2014/main" id="{6CE3ABCD-F15E-4AF8-BD71-6D967181EE82}"/>
              </a:ext>
            </a:extLst>
          </p:cNvPr>
          <p:cNvSpPr>
            <a:spLocks noGrp="1"/>
          </p:cNvSpPr>
          <p:nvPr>
            <p:ph type="body" idx="24"/>
          </p:nvPr>
        </p:nvSpPr>
        <p:spPr>
          <a:xfrm>
            <a:off x="836614" y="1377833"/>
            <a:ext cx="9535686" cy="489694"/>
          </a:xfrm>
        </p:spPr>
        <p:txBody>
          <a:bodyPr>
            <a:noAutofit/>
          </a:bodyPr>
          <a:lstStyle/>
          <a:p>
            <a:r>
              <a:rPr lang="en-US" dirty="0"/>
              <a:t>Can a machine learning model use natural language processing to predict ratings?</a:t>
            </a:r>
          </a:p>
        </p:txBody>
      </p:sp>
      <p:sp>
        <p:nvSpPr>
          <p:cNvPr id="46" name="Text Placeholder 6">
            <a:extLst>
              <a:ext uri="{FF2B5EF4-FFF2-40B4-BE49-F238E27FC236}">
                <a16:creationId xmlns:a16="http://schemas.microsoft.com/office/drawing/2014/main" id="{F359A64F-0A2B-4812-9D59-E22A9BACE2C9}"/>
              </a:ext>
            </a:extLst>
          </p:cNvPr>
          <p:cNvSpPr txBox="1">
            <a:spLocks/>
          </p:cNvSpPr>
          <p:nvPr/>
        </p:nvSpPr>
        <p:spPr>
          <a:xfrm>
            <a:off x="3221075" y="1841836"/>
            <a:ext cx="3982570" cy="719887"/>
          </a:xfrm>
          <a:prstGeom prst="rect">
            <a:avLst/>
          </a:prstGeom>
          <a:solidFill>
            <a:schemeClr val="accent3">
              <a:lumMod val="20000"/>
              <a:lumOff val="80000"/>
            </a:schemeClr>
          </a:solidFill>
          <a:ln>
            <a:solidFill>
              <a:schemeClr val="accent1"/>
            </a:solidFill>
          </a:ln>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000" dirty="0"/>
              <a:t>Yes, using Logistic Regression Model</a:t>
            </a:r>
          </a:p>
          <a:p>
            <a:pPr algn="ctr"/>
            <a:r>
              <a:rPr lang="en-US" sz="2000" dirty="0"/>
              <a:t>Accuracy: 73%</a:t>
            </a:r>
          </a:p>
        </p:txBody>
      </p:sp>
      <p:sp>
        <p:nvSpPr>
          <p:cNvPr id="23" name="Slide Number Placeholder 4">
            <a:extLst>
              <a:ext uri="{FF2B5EF4-FFF2-40B4-BE49-F238E27FC236}">
                <a16:creationId xmlns:a16="http://schemas.microsoft.com/office/drawing/2014/main" id="{9CA8B516-BBBD-4910-AAA7-EA415788A26F}"/>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13</a:t>
            </a:fld>
            <a:endParaRPr lang="en-US" dirty="0"/>
          </a:p>
        </p:txBody>
      </p:sp>
    </p:spTree>
    <p:extLst>
      <p:ext uri="{BB962C8B-B14F-4D97-AF65-F5344CB8AC3E}">
        <p14:creationId xmlns:p14="http://schemas.microsoft.com/office/powerpoint/2010/main" val="40729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anim calcmode="lin" valueType="num">
                                      <p:cBhvr>
                                        <p:cTn id="8" dur="2000" fill="hold"/>
                                        <p:tgtEl>
                                          <p:spTgt spid="10">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0">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2000"/>
                                        <p:tgtEl>
                                          <p:spTgt spid="18">
                                            <p:txEl>
                                              <p:pRg st="0" end="0"/>
                                            </p:txEl>
                                          </p:spTgt>
                                        </p:tgtEl>
                                      </p:cBhvr>
                                    </p:animEffect>
                                    <p:anim calcmode="lin" valueType="num">
                                      <p:cBhvr>
                                        <p:cTn id="13" dur="2000" fill="hold"/>
                                        <p:tgtEl>
                                          <p:spTgt spid="18">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18">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2000"/>
                                        <p:tgtEl>
                                          <p:spTgt spid="22">
                                            <p:txEl>
                                              <p:pRg st="0" end="0"/>
                                            </p:txEl>
                                          </p:spTgt>
                                        </p:tgtEl>
                                      </p:cBhvr>
                                    </p:animEffect>
                                    <p:anim calcmode="lin" valueType="num">
                                      <p:cBhvr>
                                        <p:cTn id="18" dur="2000" fill="hold"/>
                                        <p:tgtEl>
                                          <p:spTgt spid="22">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2">
                                            <p:txEl>
                                              <p:pRg st="0" end="0"/>
                                            </p:txEl>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fade">
                                      <p:cBhvr>
                                        <p:cTn id="22" dur="2000"/>
                                        <p:tgtEl>
                                          <p:spTgt spid="26">
                                            <p:txEl>
                                              <p:pRg st="0" end="0"/>
                                            </p:txEl>
                                          </p:spTgt>
                                        </p:tgtEl>
                                      </p:cBhvr>
                                    </p:animEffect>
                                    <p:anim calcmode="lin" valueType="num">
                                      <p:cBhvr>
                                        <p:cTn id="23" dur="2000" fill="hold"/>
                                        <p:tgtEl>
                                          <p:spTgt spid="26">
                                            <p:txEl>
                                              <p:pRg st="0" end="0"/>
                                            </p:txEl>
                                          </p:spTgt>
                                        </p:tgtEl>
                                        <p:attrNameLst>
                                          <p:attrName>ppt_w</p:attrName>
                                        </p:attrNameLst>
                                      </p:cBhvr>
                                      <p:tavLst>
                                        <p:tav tm="0" fmla="#ppt_w*sin(2.5*pi*$)">
                                          <p:val>
                                            <p:fltVal val="0"/>
                                          </p:val>
                                        </p:tav>
                                        <p:tav tm="100000">
                                          <p:val>
                                            <p:fltVal val="1"/>
                                          </p:val>
                                        </p:tav>
                                      </p:tavLst>
                                    </p:anim>
                                    <p:anim calcmode="lin" valueType="num">
                                      <p:cBhvr>
                                        <p:cTn id="24" dur="2000" fill="hold"/>
                                        <p:tgtEl>
                                          <p:spTgt spid="26">
                                            <p:txEl>
                                              <p:pRg st="0" end="0"/>
                                            </p:txEl>
                                          </p:spTgt>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2000"/>
                                        <p:tgtEl>
                                          <p:spTgt spid="14">
                                            <p:txEl>
                                              <p:pRg st="0" end="0"/>
                                            </p:txEl>
                                          </p:spTgt>
                                        </p:tgtEl>
                                      </p:cBhvr>
                                    </p:animEffect>
                                    <p:anim calcmode="lin" valueType="num">
                                      <p:cBhvr>
                                        <p:cTn id="28" dur="2000" fill="hold"/>
                                        <p:tgtEl>
                                          <p:spTgt spid="14">
                                            <p:txEl>
                                              <p:pRg st="0" end="0"/>
                                            </p:txEl>
                                          </p:spTgt>
                                        </p:tgtEl>
                                        <p:attrNameLst>
                                          <p:attrName>ppt_w</p:attrName>
                                        </p:attrNameLst>
                                      </p:cBhvr>
                                      <p:tavLst>
                                        <p:tav tm="0" fmla="#ppt_w*sin(2.5*pi*$)">
                                          <p:val>
                                            <p:fltVal val="0"/>
                                          </p:val>
                                        </p:tav>
                                        <p:tav tm="100000">
                                          <p:val>
                                            <p:fltVal val="1"/>
                                          </p:val>
                                        </p:tav>
                                      </p:tavLst>
                                    </p:anim>
                                    <p:anim calcmode="lin" valueType="num">
                                      <p:cBhvr>
                                        <p:cTn id="29" dur="2000" fill="hold"/>
                                        <p:tgtEl>
                                          <p:spTgt spid="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8" grpId="0" build="p"/>
      <p:bldP spid="22" grpId="0" build="p"/>
      <p:bldP spid="26" grpId="0" build="p"/>
      <p:bldP spid="14" grpId="0" build="p"/>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DBD2-1A8F-4CBC-B7EB-0D989A441378}"/>
              </a:ext>
            </a:extLst>
          </p:cNvPr>
          <p:cNvSpPr>
            <a:spLocks noGrp="1"/>
          </p:cNvSpPr>
          <p:nvPr>
            <p:ph type="title"/>
          </p:nvPr>
        </p:nvSpPr>
        <p:spPr/>
        <p:txBody>
          <a:bodyPr/>
          <a:lstStyle/>
          <a:p>
            <a:r>
              <a:rPr lang="en-US" dirty="0"/>
              <a:t>Product Recommendation</a:t>
            </a:r>
          </a:p>
        </p:txBody>
      </p:sp>
      <p:sp>
        <p:nvSpPr>
          <p:cNvPr id="7" name="Text Placeholder 6">
            <a:extLst>
              <a:ext uri="{FF2B5EF4-FFF2-40B4-BE49-F238E27FC236}">
                <a16:creationId xmlns:a16="http://schemas.microsoft.com/office/drawing/2014/main" id="{827CB1C7-00E1-4429-98A7-F6FE6EE4CC58}"/>
              </a:ext>
            </a:extLst>
          </p:cNvPr>
          <p:cNvSpPr>
            <a:spLocks noGrp="1"/>
          </p:cNvSpPr>
          <p:nvPr>
            <p:ph type="body" idx="24"/>
          </p:nvPr>
        </p:nvSpPr>
        <p:spPr/>
        <p:txBody>
          <a:bodyPr/>
          <a:lstStyle/>
          <a:p>
            <a:r>
              <a:rPr lang="en-US" dirty="0"/>
              <a:t>Business can recommend products based on shoppers’ purchase history and ratings given</a:t>
            </a:r>
          </a:p>
        </p:txBody>
      </p:sp>
      <p:pic>
        <p:nvPicPr>
          <p:cNvPr id="27" name="Picture Placeholder 26" descr="Team member photo">
            <a:extLst>
              <a:ext uri="{FF2B5EF4-FFF2-40B4-BE49-F238E27FC236}">
                <a16:creationId xmlns:a16="http://schemas.microsoft.com/office/drawing/2014/main" id="{72720882-F0B8-4355-8526-4E87C52ED668}"/>
              </a:ext>
            </a:extLst>
          </p:cNvPr>
          <p:cNvPicPr>
            <a:picLocks noGrp="1" noChangeAspect="1"/>
          </p:cNvPicPr>
          <p:nvPr>
            <p:ph type="pic" sz="quarter" idx="25"/>
          </p:nvPr>
        </p:nvPicPr>
        <p:blipFill>
          <a:blip r:embed="rId2"/>
          <a:srcRect l="83" r="83"/>
          <a:stretch>
            <a:fillRect/>
          </a:stretch>
        </p:blipFill>
        <p:spPr/>
      </p:pic>
      <p:sp>
        <p:nvSpPr>
          <p:cNvPr id="8" name="Text Placeholder 7">
            <a:extLst>
              <a:ext uri="{FF2B5EF4-FFF2-40B4-BE49-F238E27FC236}">
                <a16:creationId xmlns:a16="http://schemas.microsoft.com/office/drawing/2014/main" id="{C4F8606A-7A77-44C4-9E93-5A87CCD4A171}"/>
              </a:ext>
            </a:extLst>
          </p:cNvPr>
          <p:cNvSpPr>
            <a:spLocks noGrp="1"/>
          </p:cNvSpPr>
          <p:nvPr>
            <p:ph type="body" idx="1"/>
          </p:nvPr>
        </p:nvSpPr>
        <p:spPr/>
        <p:txBody>
          <a:bodyPr/>
          <a:lstStyle/>
          <a:p>
            <a:r>
              <a:rPr lang="en-US" dirty="0"/>
              <a:t>Shopper 1</a:t>
            </a:r>
          </a:p>
        </p:txBody>
      </p:sp>
      <p:sp>
        <p:nvSpPr>
          <p:cNvPr id="9" name="Text Placeholder 8">
            <a:extLst>
              <a:ext uri="{FF2B5EF4-FFF2-40B4-BE49-F238E27FC236}">
                <a16:creationId xmlns:a16="http://schemas.microsoft.com/office/drawing/2014/main" id="{BB67D798-69D3-4EED-9951-B3DC8BB1D41A}"/>
              </a:ext>
            </a:extLst>
          </p:cNvPr>
          <p:cNvSpPr>
            <a:spLocks noGrp="1"/>
          </p:cNvSpPr>
          <p:nvPr>
            <p:ph type="body" sz="quarter" idx="13"/>
          </p:nvPr>
        </p:nvSpPr>
        <p:spPr>
          <a:xfrm>
            <a:off x="1975465" y="2949406"/>
            <a:ext cx="2271681" cy="658819"/>
          </a:xfrm>
        </p:spPr>
        <p:txBody>
          <a:bodyPr/>
          <a:lstStyle/>
          <a:p>
            <a:r>
              <a:rPr lang="en-US" dirty="0"/>
              <a:t>Product 1</a:t>
            </a:r>
          </a:p>
          <a:p>
            <a:r>
              <a:rPr lang="en-US" dirty="0"/>
              <a:t>Product 2</a:t>
            </a:r>
          </a:p>
          <a:p>
            <a:r>
              <a:rPr lang="en-US" dirty="0"/>
              <a:t>Product 3</a:t>
            </a:r>
          </a:p>
          <a:p>
            <a:r>
              <a:rPr lang="en-US" dirty="0"/>
              <a:t>Product 4</a:t>
            </a:r>
          </a:p>
          <a:p>
            <a:r>
              <a:rPr lang="en-US" dirty="0"/>
              <a:t>Product 5</a:t>
            </a:r>
          </a:p>
          <a:p>
            <a:endParaRPr lang="en-US" dirty="0"/>
          </a:p>
        </p:txBody>
      </p:sp>
      <p:pic>
        <p:nvPicPr>
          <p:cNvPr id="31" name="Picture Placeholder 30" descr="Team member photo">
            <a:extLst>
              <a:ext uri="{FF2B5EF4-FFF2-40B4-BE49-F238E27FC236}">
                <a16:creationId xmlns:a16="http://schemas.microsoft.com/office/drawing/2014/main" id="{CD857688-42AF-48F1-8BE9-9E25C5E819DE}"/>
              </a:ext>
            </a:extLst>
          </p:cNvPr>
          <p:cNvPicPr>
            <a:picLocks noGrp="1" noChangeAspect="1"/>
          </p:cNvPicPr>
          <p:nvPr>
            <p:ph type="pic" sz="quarter" idx="31"/>
          </p:nvPr>
        </p:nvPicPr>
        <p:blipFill>
          <a:blip r:embed="rId3"/>
          <a:srcRect l="83" r="83"/>
          <a:stretch>
            <a:fillRect/>
          </a:stretch>
        </p:blipFill>
        <p:spPr/>
      </p:pic>
      <p:sp>
        <p:nvSpPr>
          <p:cNvPr id="14" name="Text Placeholder 13">
            <a:extLst>
              <a:ext uri="{FF2B5EF4-FFF2-40B4-BE49-F238E27FC236}">
                <a16:creationId xmlns:a16="http://schemas.microsoft.com/office/drawing/2014/main" id="{4E783CD6-8E34-46C6-BEC1-97DFCF699958}"/>
              </a:ext>
            </a:extLst>
          </p:cNvPr>
          <p:cNvSpPr>
            <a:spLocks noGrp="1"/>
          </p:cNvSpPr>
          <p:nvPr>
            <p:ph type="body" idx="29"/>
          </p:nvPr>
        </p:nvSpPr>
        <p:spPr>
          <a:xfrm>
            <a:off x="5532112" y="2564315"/>
            <a:ext cx="2271681" cy="334918"/>
          </a:xfrm>
        </p:spPr>
        <p:txBody>
          <a:bodyPr/>
          <a:lstStyle/>
          <a:p>
            <a:r>
              <a:rPr lang="en-US" dirty="0"/>
              <a:t>Shopper 2</a:t>
            </a:r>
          </a:p>
        </p:txBody>
      </p:sp>
      <p:pic>
        <p:nvPicPr>
          <p:cNvPr id="35" name="Picture Placeholder 34" descr="Team member photo">
            <a:extLst>
              <a:ext uri="{FF2B5EF4-FFF2-40B4-BE49-F238E27FC236}">
                <a16:creationId xmlns:a16="http://schemas.microsoft.com/office/drawing/2014/main" id="{1EE24325-0467-4C34-A0BC-75F0D3B34CB5}"/>
              </a:ext>
            </a:extLst>
          </p:cNvPr>
          <p:cNvPicPr>
            <a:picLocks noGrp="1" noChangeAspect="1"/>
          </p:cNvPicPr>
          <p:nvPr>
            <p:ph type="pic" sz="quarter" idx="37"/>
          </p:nvPr>
        </p:nvPicPr>
        <p:blipFill>
          <a:blip r:embed="rId4"/>
          <a:srcRect l="82" r="82"/>
          <a:stretch>
            <a:fillRect/>
          </a:stretch>
        </p:blipFill>
        <p:spPr/>
      </p:pic>
      <p:sp>
        <p:nvSpPr>
          <p:cNvPr id="20" name="Text Placeholder 19">
            <a:extLst>
              <a:ext uri="{FF2B5EF4-FFF2-40B4-BE49-F238E27FC236}">
                <a16:creationId xmlns:a16="http://schemas.microsoft.com/office/drawing/2014/main" id="{F2F618D2-56A1-48CC-9501-0E0862A11A2C}"/>
              </a:ext>
            </a:extLst>
          </p:cNvPr>
          <p:cNvSpPr>
            <a:spLocks noGrp="1"/>
          </p:cNvSpPr>
          <p:nvPr>
            <p:ph type="body" idx="35"/>
          </p:nvPr>
        </p:nvSpPr>
        <p:spPr/>
        <p:txBody>
          <a:bodyPr/>
          <a:lstStyle/>
          <a:p>
            <a:r>
              <a:rPr lang="en-US" dirty="0"/>
              <a:t>Shopper 3</a:t>
            </a:r>
          </a:p>
        </p:txBody>
      </p:sp>
      <p:sp>
        <p:nvSpPr>
          <p:cNvPr id="21" name="Text Placeholder 20">
            <a:extLst>
              <a:ext uri="{FF2B5EF4-FFF2-40B4-BE49-F238E27FC236}">
                <a16:creationId xmlns:a16="http://schemas.microsoft.com/office/drawing/2014/main" id="{37C67393-8796-4389-BC4B-5FE6A49952F5}"/>
              </a:ext>
            </a:extLst>
          </p:cNvPr>
          <p:cNvSpPr>
            <a:spLocks noGrp="1"/>
          </p:cNvSpPr>
          <p:nvPr>
            <p:ph type="body" sz="quarter" idx="36"/>
          </p:nvPr>
        </p:nvSpPr>
        <p:spPr/>
        <p:txBody>
          <a:bodyPr/>
          <a:lstStyle/>
          <a:p>
            <a:r>
              <a:rPr lang="en-US" dirty="0"/>
              <a:t>Product 1</a:t>
            </a:r>
          </a:p>
          <a:p>
            <a:r>
              <a:rPr lang="en-US" dirty="0"/>
              <a:t>Product 2</a:t>
            </a:r>
          </a:p>
          <a:p>
            <a:r>
              <a:rPr lang="en-US" dirty="0"/>
              <a:t>Product 3</a:t>
            </a:r>
          </a:p>
          <a:p>
            <a:r>
              <a:rPr lang="en-US" dirty="0"/>
              <a:t>Product 4</a:t>
            </a:r>
          </a:p>
          <a:p>
            <a:r>
              <a:rPr lang="en-US" dirty="0"/>
              <a:t>Product 5</a:t>
            </a:r>
          </a:p>
          <a:p>
            <a:endParaRPr lang="en-US" dirty="0"/>
          </a:p>
        </p:txBody>
      </p:sp>
      <p:sp>
        <p:nvSpPr>
          <p:cNvPr id="5" name="Slide Number Placeholder 4">
            <a:extLst>
              <a:ext uri="{FF2B5EF4-FFF2-40B4-BE49-F238E27FC236}">
                <a16:creationId xmlns:a16="http://schemas.microsoft.com/office/drawing/2014/main" id="{3645233D-4C79-4DD2-AAB3-A109185CA5CE}"/>
              </a:ext>
            </a:extLst>
          </p:cNvPr>
          <p:cNvSpPr>
            <a:spLocks noGrp="1"/>
          </p:cNvSpPr>
          <p:nvPr>
            <p:ph type="sldNum" sz="quarter" idx="12"/>
          </p:nvPr>
        </p:nvSpPr>
        <p:spPr/>
        <p:txBody>
          <a:bodyPr/>
          <a:lstStyle/>
          <a:p>
            <a:fld id="{3CE5352E-9B9F-4EDC-8769-7FA3D3F814C7}" type="slidenum">
              <a:rPr lang="en-US" smtClean="0"/>
              <a:pPr/>
              <a:t>14</a:t>
            </a:fld>
            <a:endParaRPr lang="en-US" dirty="0"/>
          </a:p>
        </p:txBody>
      </p:sp>
      <p:sp>
        <p:nvSpPr>
          <p:cNvPr id="45" name="Text Placeholder 44">
            <a:extLst>
              <a:ext uri="{FF2B5EF4-FFF2-40B4-BE49-F238E27FC236}">
                <a16:creationId xmlns:a16="http://schemas.microsoft.com/office/drawing/2014/main" id="{41FF37AB-9CA1-40F5-BC28-8FA522A70EF2}"/>
              </a:ext>
            </a:extLst>
          </p:cNvPr>
          <p:cNvSpPr>
            <a:spLocks noGrp="1"/>
          </p:cNvSpPr>
          <p:nvPr>
            <p:ph type="body" sz="quarter" idx="30"/>
          </p:nvPr>
        </p:nvSpPr>
        <p:spPr/>
        <p:txBody>
          <a:bodyPr/>
          <a:lstStyle/>
          <a:p>
            <a:r>
              <a:rPr lang="en-US" dirty="0"/>
              <a:t>Product 1</a:t>
            </a:r>
          </a:p>
          <a:p>
            <a:r>
              <a:rPr lang="en-US" dirty="0"/>
              <a:t>Product 2</a:t>
            </a:r>
          </a:p>
          <a:p>
            <a:r>
              <a:rPr lang="en-US" dirty="0"/>
              <a:t>Product 3</a:t>
            </a:r>
          </a:p>
          <a:p>
            <a:endParaRPr lang="en-US" dirty="0"/>
          </a:p>
          <a:p>
            <a:r>
              <a:rPr lang="en-US" dirty="0"/>
              <a:t>Product 5</a:t>
            </a:r>
          </a:p>
          <a:p>
            <a:endParaRPr lang="en-SG" dirty="0"/>
          </a:p>
        </p:txBody>
      </p:sp>
      <p:sp>
        <p:nvSpPr>
          <p:cNvPr id="48" name="Rectangle 47">
            <a:extLst>
              <a:ext uri="{FF2B5EF4-FFF2-40B4-BE49-F238E27FC236}">
                <a16:creationId xmlns:a16="http://schemas.microsoft.com/office/drawing/2014/main" id="{9AD25AD8-1CD0-4754-A368-53C493D3F9E2}"/>
              </a:ext>
            </a:extLst>
          </p:cNvPr>
          <p:cNvSpPr/>
          <p:nvPr/>
        </p:nvSpPr>
        <p:spPr>
          <a:xfrm flipH="1">
            <a:off x="5469621" y="3811887"/>
            <a:ext cx="2124539" cy="3349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79DD0EB1-AAA1-4AC1-A399-7846994C279B}"/>
              </a:ext>
            </a:extLst>
          </p:cNvPr>
          <p:cNvPicPr>
            <a:picLocks noChangeAspect="1"/>
          </p:cNvPicPr>
          <p:nvPr/>
        </p:nvPicPr>
        <p:blipFill>
          <a:blip r:embed="rId5"/>
          <a:stretch>
            <a:fillRect/>
          </a:stretch>
        </p:blipFill>
        <p:spPr>
          <a:xfrm>
            <a:off x="2784082" y="4166715"/>
            <a:ext cx="1055688" cy="296542"/>
          </a:xfrm>
          <a:prstGeom prst="rect">
            <a:avLst/>
          </a:prstGeom>
        </p:spPr>
      </p:pic>
      <p:pic>
        <p:nvPicPr>
          <p:cNvPr id="4" name="Picture 3">
            <a:extLst>
              <a:ext uri="{FF2B5EF4-FFF2-40B4-BE49-F238E27FC236}">
                <a16:creationId xmlns:a16="http://schemas.microsoft.com/office/drawing/2014/main" id="{1D3A0ABB-B6DE-4C03-BF8F-2E0D0F173AB0}"/>
              </a:ext>
            </a:extLst>
          </p:cNvPr>
          <p:cNvPicPr>
            <a:picLocks noChangeAspect="1"/>
          </p:cNvPicPr>
          <p:nvPr/>
        </p:nvPicPr>
        <p:blipFill>
          <a:blip r:embed="rId6"/>
          <a:stretch>
            <a:fillRect/>
          </a:stretch>
        </p:blipFill>
        <p:spPr>
          <a:xfrm>
            <a:off x="6311053" y="4180780"/>
            <a:ext cx="1283107" cy="272175"/>
          </a:xfrm>
          <a:prstGeom prst="rect">
            <a:avLst/>
          </a:prstGeom>
        </p:spPr>
      </p:pic>
      <p:pic>
        <p:nvPicPr>
          <p:cNvPr id="28" name="Picture 27">
            <a:extLst>
              <a:ext uri="{FF2B5EF4-FFF2-40B4-BE49-F238E27FC236}">
                <a16:creationId xmlns:a16="http://schemas.microsoft.com/office/drawing/2014/main" id="{196B2117-357D-4EA7-985D-12EEDA89E72D}"/>
              </a:ext>
            </a:extLst>
          </p:cNvPr>
          <p:cNvPicPr>
            <a:picLocks noChangeAspect="1"/>
          </p:cNvPicPr>
          <p:nvPr/>
        </p:nvPicPr>
        <p:blipFill>
          <a:blip r:embed="rId5"/>
          <a:stretch>
            <a:fillRect/>
          </a:stretch>
        </p:blipFill>
        <p:spPr>
          <a:xfrm>
            <a:off x="2784082" y="3527420"/>
            <a:ext cx="1055688" cy="296542"/>
          </a:xfrm>
          <a:prstGeom prst="rect">
            <a:avLst/>
          </a:prstGeom>
        </p:spPr>
      </p:pic>
      <p:pic>
        <p:nvPicPr>
          <p:cNvPr id="29" name="Picture 28">
            <a:extLst>
              <a:ext uri="{FF2B5EF4-FFF2-40B4-BE49-F238E27FC236}">
                <a16:creationId xmlns:a16="http://schemas.microsoft.com/office/drawing/2014/main" id="{D4183BD3-DFDD-41FC-B946-9D92B695696A}"/>
              </a:ext>
            </a:extLst>
          </p:cNvPr>
          <p:cNvPicPr>
            <a:picLocks noChangeAspect="1"/>
          </p:cNvPicPr>
          <p:nvPr/>
        </p:nvPicPr>
        <p:blipFill>
          <a:blip r:embed="rId6"/>
          <a:stretch>
            <a:fillRect/>
          </a:stretch>
        </p:blipFill>
        <p:spPr>
          <a:xfrm>
            <a:off x="2784082" y="3217806"/>
            <a:ext cx="1283107" cy="272175"/>
          </a:xfrm>
          <a:prstGeom prst="rect">
            <a:avLst/>
          </a:prstGeom>
        </p:spPr>
      </p:pic>
      <p:pic>
        <p:nvPicPr>
          <p:cNvPr id="30" name="Picture 29">
            <a:extLst>
              <a:ext uri="{FF2B5EF4-FFF2-40B4-BE49-F238E27FC236}">
                <a16:creationId xmlns:a16="http://schemas.microsoft.com/office/drawing/2014/main" id="{9CDB705D-8AFB-4B3A-B9C3-6337F6A99D77}"/>
              </a:ext>
            </a:extLst>
          </p:cNvPr>
          <p:cNvPicPr>
            <a:picLocks noChangeAspect="1"/>
          </p:cNvPicPr>
          <p:nvPr/>
        </p:nvPicPr>
        <p:blipFill>
          <a:blip r:embed="rId5"/>
          <a:stretch>
            <a:fillRect/>
          </a:stretch>
        </p:blipFill>
        <p:spPr>
          <a:xfrm>
            <a:off x="6311054" y="3209305"/>
            <a:ext cx="1055688" cy="296542"/>
          </a:xfrm>
          <a:prstGeom prst="rect">
            <a:avLst/>
          </a:prstGeom>
        </p:spPr>
      </p:pic>
      <p:pic>
        <p:nvPicPr>
          <p:cNvPr id="32" name="Picture 31">
            <a:extLst>
              <a:ext uri="{FF2B5EF4-FFF2-40B4-BE49-F238E27FC236}">
                <a16:creationId xmlns:a16="http://schemas.microsoft.com/office/drawing/2014/main" id="{E5068E3F-67AE-4028-8E5C-AD751827431D}"/>
              </a:ext>
            </a:extLst>
          </p:cNvPr>
          <p:cNvPicPr>
            <a:picLocks noChangeAspect="1"/>
          </p:cNvPicPr>
          <p:nvPr/>
        </p:nvPicPr>
        <p:blipFill>
          <a:blip r:embed="rId6"/>
          <a:stretch>
            <a:fillRect/>
          </a:stretch>
        </p:blipFill>
        <p:spPr>
          <a:xfrm>
            <a:off x="6311054" y="3516688"/>
            <a:ext cx="1283107" cy="272175"/>
          </a:xfrm>
          <a:prstGeom prst="rect">
            <a:avLst/>
          </a:prstGeom>
        </p:spPr>
      </p:pic>
      <p:pic>
        <p:nvPicPr>
          <p:cNvPr id="33" name="Picture 32">
            <a:extLst>
              <a:ext uri="{FF2B5EF4-FFF2-40B4-BE49-F238E27FC236}">
                <a16:creationId xmlns:a16="http://schemas.microsoft.com/office/drawing/2014/main" id="{E4F4DFE8-1C7A-4E33-8A16-B5D279B9C239}"/>
              </a:ext>
            </a:extLst>
          </p:cNvPr>
          <p:cNvPicPr>
            <a:picLocks noChangeAspect="1"/>
          </p:cNvPicPr>
          <p:nvPr/>
        </p:nvPicPr>
        <p:blipFill>
          <a:blip r:embed="rId5"/>
          <a:stretch>
            <a:fillRect/>
          </a:stretch>
        </p:blipFill>
        <p:spPr>
          <a:xfrm>
            <a:off x="9895207" y="2890109"/>
            <a:ext cx="1055688" cy="296542"/>
          </a:xfrm>
          <a:prstGeom prst="rect">
            <a:avLst/>
          </a:prstGeom>
        </p:spPr>
      </p:pic>
      <p:pic>
        <p:nvPicPr>
          <p:cNvPr id="34" name="Picture 33">
            <a:extLst>
              <a:ext uri="{FF2B5EF4-FFF2-40B4-BE49-F238E27FC236}">
                <a16:creationId xmlns:a16="http://schemas.microsoft.com/office/drawing/2014/main" id="{9AED1B0B-A16A-472A-A55B-27B6B7308F91}"/>
              </a:ext>
            </a:extLst>
          </p:cNvPr>
          <p:cNvPicPr>
            <a:picLocks noChangeAspect="1"/>
          </p:cNvPicPr>
          <p:nvPr/>
        </p:nvPicPr>
        <p:blipFill>
          <a:blip r:embed="rId6"/>
          <a:stretch>
            <a:fillRect/>
          </a:stretch>
        </p:blipFill>
        <p:spPr>
          <a:xfrm>
            <a:off x="9867701" y="3516493"/>
            <a:ext cx="1283107" cy="272175"/>
          </a:xfrm>
          <a:prstGeom prst="rect">
            <a:avLst/>
          </a:prstGeom>
        </p:spPr>
      </p:pic>
      <p:pic>
        <p:nvPicPr>
          <p:cNvPr id="36" name="Picture 35">
            <a:extLst>
              <a:ext uri="{FF2B5EF4-FFF2-40B4-BE49-F238E27FC236}">
                <a16:creationId xmlns:a16="http://schemas.microsoft.com/office/drawing/2014/main" id="{7E22324D-F14D-4B24-B8B0-C1FE729AD150}"/>
              </a:ext>
            </a:extLst>
          </p:cNvPr>
          <p:cNvPicPr>
            <a:picLocks noChangeAspect="1"/>
          </p:cNvPicPr>
          <p:nvPr/>
        </p:nvPicPr>
        <p:blipFill>
          <a:blip r:embed="rId6"/>
          <a:stretch>
            <a:fillRect/>
          </a:stretch>
        </p:blipFill>
        <p:spPr>
          <a:xfrm>
            <a:off x="9867701" y="3210842"/>
            <a:ext cx="1283107" cy="272175"/>
          </a:xfrm>
          <a:prstGeom prst="rect">
            <a:avLst/>
          </a:prstGeom>
        </p:spPr>
      </p:pic>
      <p:pic>
        <p:nvPicPr>
          <p:cNvPr id="37" name="Picture 36">
            <a:extLst>
              <a:ext uri="{FF2B5EF4-FFF2-40B4-BE49-F238E27FC236}">
                <a16:creationId xmlns:a16="http://schemas.microsoft.com/office/drawing/2014/main" id="{F689C720-97F6-4BFF-B2EF-538590BAB5AC}"/>
              </a:ext>
            </a:extLst>
          </p:cNvPr>
          <p:cNvPicPr>
            <a:picLocks noChangeAspect="1"/>
          </p:cNvPicPr>
          <p:nvPr/>
        </p:nvPicPr>
        <p:blipFill>
          <a:blip r:embed="rId6"/>
          <a:stretch>
            <a:fillRect/>
          </a:stretch>
        </p:blipFill>
        <p:spPr>
          <a:xfrm>
            <a:off x="6311054" y="2912043"/>
            <a:ext cx="1283107" cy="272175"/>
          </a:xfrm>
          <a:prstGeom prst="rect">
            <a:avLst/>
          </a:prstGeom>
        </p:spPr>
      </p:pic>
      <p:pic>
        <p:nvPicPr>
          <p:cNvPr id="38" name="Picture 37">
            <a:extLst>
              <a:ext uri="{FF2B5EF4-FFF2-40B4-BE49-F238E27FC236}">
                <a16:creationId xmlns:a16="http://schemas.microsoft.com/office/drawing/2014/main" id="{AE59D318-D5A0-41B3-AD94-D6EA5EA5A383}"/>
              </a:ext>
            </a:extLst>
          </p:cNvPr>
          <p:cNvPicPr>
            <a:picLocks noChangeAspect="1"/>
          </p:cNvPicPr>
          <p:nvPr/>
        </p:nvPicPr>
        <p:blipFill>
          <a:blip r:embed="rId6"/>
          <a:stretch>
            <a:fillRect/>
          </a:stretch>
        </p:blipFill>
        <p:spPr>
          <a:xfrm>
            <a:off x="2784082" y="3842473"/>
            <a:ext cx="1283107" cy="272175"/>
          </a:xfrm>
          <a:prstGeom prst="rect">
            <a:avLst/>
          </a:prstGeom>
        </p:spPr>
      </p:pic>
      <p:pic>
        <p:nvPicPr>
          <p:cNvPr id="39" name="Picture 38">
            <a:extLst>
              <a:ext uri="{FF2B5EF4-FFF2-40B4-BE49-F238E27FC236}">
                <a16:creationId xmlns:a16="http://schemas.microsoft.com/office/drawing/2014/main" id="{4E9AD5D9-0315-4CFC-B157-8D2398BC7A07}"/>
              </a:ext>
            </a:extLst>
          </p:cNvPr>
          <p:cNvPicPr>
            <a:picLocks noChangeAspect="1"/>
          </p:cNvPicPr>
          <p:nvPr/>
        </p:nvPicPr>
        <p:blipFill>
          <a:blip r:embed="rId6"/>
          <a:stretch>
            <a:fillRect/>
          </a:stretch>
        </p:blipFill>
        <p:spPr>
          <a:xfrm>
            <a:off x="2794034" y="2926911"/>
            <a:ext cx="1283107" cy="272175"/>
          </a:xfrm>
          <a:prstGeom prst="rect">
            <a:avLst/>
          </a:prstGeom>
        </p:spPr>
      </p:pic>
      <p:pic>
        <p:nvPicPr>
          <p:cNvPr id="40" name="Picture 39">
            <a:extLst>
              <a:ext uri="{FF2B5EF4-FFF2-40B4-BE49-F238E27FC236}">
                <a16:creationId xmlns:a16="http://schemas.microsoft.com/office/drawing/2014/main" id="{AFA3E2BB-61AC-4AF0-ADCD-AC941D5D0ED8}"/>
              </a:ext>
            </a:extLst>
          </p:cNvPr>
          <p:cNvPicPr>
            <a:picLocks noChangeAspect="1"/>
          </p:cNvPicPr>
          <p:nvPr/>
        </p:nvPicPr>
        <p:blipFill>
          <a:blip r:embed="rId5"/>
          <a:stretch>
            <a:fillRect/>
          </a:stretch>
        </p:blipFill>
        <p:spPr>
          <a:xfrm>
            <a:off x="9895207" y="3827064"/>
            <a:ext cx="1055688" cy="296542"/>
          </a:xfrm>
          <a:prstGeom prst="rect">
            <a:avLst/>
          </a:prstGeom>
        </p:spPr>
      </p:pic>
      <p:pic>
        <p:nvPicPr>
          <p:cNvPr id="41" name="Picture 40">
            <a:extLst>
              <a:ext uri="{FF2B5EF4-FFF2-40B4-BE49-F238E27FC236}">
                <a16:creationId xmlns:a16="http://schemas.microsoft.com/office/drawing/2014/main" id="{5AF3E4D2-AB01-4966-83A4-6E2BD20DA294}"/>
              </a:ext>
            </a:extLst>
          </p:cNvPr>
          <p:cNvPicPr>
            <a:picLocks noChangeAspect="1"/>
          </p:cNvPicPr>
          <p:nvPr/>
        </p:nvPicPr>
        <p:blipFill>
          <a:blip r:embed="rId6"/>
          <a:stretch>
            <a:fillRect/>
          </a:stretch>
        </p:blipFill>
        <p:spPr>
          <a:xfrm>
            <a:off x="9895207" y="4153710"/>
            <a:ext cx="1283107" cy="272175"/>
          </a:xfrm>
          <a:prstGeom prst="rect">
            <a:avLst/>
          </a:prstGeom>
        </p:spPr>
      </p:pic>
    </p:spTree>
    <p:extLst>
      <p:ext uri="{BB962C8B-B14F-4D97-AF65-F5344CB8AC3E}">
        <p14:creationId xmlns:p14="http://schemas.microsoft.com/office/powerpoint/2010/main" val="12276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13D617-C4A8-45CD-9AAE-75C1C7BF9B9B}"/>
              </a:ext>
            </a:extLst>
          </p:cNvPr>
          <p:cNvSpPr>
            <a:spLocks noGrp="1"/>
          </p:cNvSpPr>
          <p:nvPr>
            <p:ph type="title"/>
          </p:nvPr>
        </p:nvSpPr>
        <p:spPr>
          <a:xfrm>
            <a:off x="641477" y="650574"/>
            <a:ext cx="4434375" cy="1150233"/>
          </a:xfrm>
        </p:spPr>
        <p:txBody>
          <a:bodyPr>
            <a:normAutofit/>
          </a:bodyPr>
          <a:lstStyle/>
          <a:p>
            <a:r>
              <a:rPr lang="en-US" dirty="0"/>
              <a:t>Online shopper: </a:t>
            </a:r>
            <a:br>
              <a:rPr lang="en-US" dirty="0"/>
            </a:br>
            <a:r>
              <a:rPr lang="en-US" dirty="0"/>
              <a:t>“Jess”</a:t>
            </a:r>
          </a:p>
        </p:txBody>
      </p:sp>
      <p:sp>
        <p:nvSpPr>
          <p:cNvPr id="3" name="Date Placeholder 2">
            <a:extLst>
              <a:ext uri="{FF2B5EF4-FFF2-40B4-BE49-F238E27FC236}">
                <a16:creationId xmlns:a16="http://schemas.microsoft.com/office/drawing/2014/main" id="{EDBDD8F8-EE94-4A31-9A04-85F56FCCD0BB}"/>
              </a:ext>
            </a:extLst>
          </p:cNvPr>
          <p:cNvSpPr>
            <a:spLocks noGrp="1"/>
          </p:cNvSpPr>
          <p:nvPr>
            <p:ph type="dt" sz="half" idx="10"/>
          </p:nvPr>
        </p:nvSpPr>
        <p:spPr/>
        <p:txBody>
          <a:bodyPr/>
          <a:lstStyle/>
          <a:p>
            <a:fld id="{78B1225C-A326-43F6-99D9-A073D5261568}" type="datetime1">
              <a:rPr lang="en-US" smtClean="0">
                <a:solidFill>
                  <a:schemeClr val="bg1"/>
                </a:solidFill>
              </a:rPr>
              <a:t>9/7/2019</a:t>
            </a:fld>
            <a:endParaRPr lang="en-US" dirty="0">
              <a:solidFill>
                <a:schemeClr val="bg1"/>
              </a:solidFill>
            </a:endParaRPr>
          </a:p>
        </p:txBody>
      </p:sp>
      <p:sp>
        <p:nvSpPr>
          <p:cNvPr id="4" name="Footer Placeholder 3">
            <a:extLst>
              <a:ext uri="{FF2B5EF4-FFF2-40B4-BE49-F238E27FC236}">
                <a16:creationId xmlns:a16="http://schemas.microsoft.com/office/drawing/2014/main" id="{9C6F986D-7B49-4A3D-839A-23C11B4003FC}"/>
              </a:ext>
            </a:extLst>
          </p:cNvPr>
          <p:cNvSpPr>
            <a:spLocks noGrp="1"/>
          </p:cNvSpPr>
          <p:nvPr>
            <p:ph type="ftr" sz="quarter" idx="11"/>
          </p:nvPr>
        </p:nvSpPr>
        <p:spPr/>
        <p:txBody>
          <a:bodyPr/>
          <a:lstStyle/>
          <a:p>
            <a:r>
              <a:rPr lang="en-US" dirty="0">
                <a:solidFill>
                  <a:schemeClr val="bg1"/>
                </a:solidFill>
              </a:rPr>
              <a:t>ADD A FOOTER</a:t>
            </a:r>
          </a:p>
        </p:txBody>
      </p:sp>
      <p:pic>
        <p:nvPicPr>
          <p:cNvPr id="15" name="Picture Placeholder 10" descr="Young woman model">
            <a:extLst>
              <a:ext uri="{FF2B5EF4-FFF2-40B4-BE49-F238E27FC236}">
                <a16:creationId xmlns:a16="http://schemas.microsoft.com/office/drawing/2014/main" id="{49E372D6-1717-40A2-A70C-D032E32ED36C}"/>
              </a:ext>
            </a:extLst>
          </p:cNvPr>
          <p:cNvPicPr>
            <a:picLocks noChangeAspect="1"/>
          </p:cNvPicPr>
          <p:nvPr/>
        </p:nvPicPr>
        <p:blipFill>
          <a:blip r:embed="rId2"/>
          <a:srcRect l="147" r="147"/>
          <a:stretch>
            <a:fillRect/>
          </a:stretch>
        </p:blipFill>
        <p:spPr>
          <a:xfrm>
            <a:off x="6096000" y="457199"/>
            <a:ext cx="5637276" cy="5959476"/>
          </a:xfrm>
          <a:prstGeom prst="rect">
            <a:avLst/>
          </a:prstGeom>
        </p:spPr>
      </p:pic>
      <p:sp>
        <p:nvSpPr>
          <p:cNvPr id="16" name="Rectangle 15">
            <a:extLst>
              <a:ext uri="{FF2B5EF4-FFF2-40B4-BE49-F238E27FC236}">
                <a16:creationId xmlns:a16="http://schemas.microsoft.com/office/drawing/2014/main" id="{7DF0A436-A74D-4594-A9A5-FA8820F7FDB9}"/>
              </a:ext>
            </a:extLst>
          </p:cNvPr>
          <p:cNvSpPr/>
          <p:nvPr/>
        </p:nvSpPr>
        <p:spPr>
          <a:xfrm>
            <a:off x="566833" y="1979749"/>
            <a:ext cx="6505772" cy="1477328"/>
          </a:xfrm>
          <a:prstGeom prst="rect">
            <a:avLst/>
          </a:prstGeom>
        </p:spPr>
        <p:txBody>
          <a:bodyPr wrap="square">
            <a:spAutoFit/>
          </a:bodyPr>
          <a:lstStyle/>
          <a:p>
            <a:pPr marL="285750" indent="-285750">
              <a:buFont typeface="Arial" panose="020B0604020202020204" pitchFamily="34" charset="0"/>
              <a:buChar char="•"/>
            </a:pPr>
            <a:r>
              <a:rPr lang="en-SG" dirty="0" err="1"/>
              <a:t>Kidz</a:t>
            </a:r>
            <a:r>
              <a:rPr lang="en-SG" dirty="0"/>
              <a:t> Bop - </a:t>
            </a:r>
            <a:r>
              <a:rPr lang="en-SG" dirty="0" err="1"/>
              <a:t>Kidz</a:t>
            </a:r>
            <a:r>
              <a:rPr lang="en-SG" dirty="0"/>
              <a:t> Bop 26 (cd)</a:t>
            </a:r>
          </a:p>
          <a:p>
            <a:pPr marL="285750" indent="-285750">
              <a:buFont typeface="Arial" panose="020B0604020202020204" pitchFamily="34" charset="0"/>
              <a:buChar char="•"/>
            </a:pPr>
            <a:r>
              <a:rPr lang="en-SG" dirty="0"/>
              <a:t>The Jungle Book (</a:t>
            </a:r>
            <a:r>
              <a:rPr lang="en-SG" dirty="0" err="1"/>
              <a:t>blu-Ray</a:t>
            </a:r>
            <a:r>
              <a:rPr lang="en-SG" dirty="0"/>
              <a:t>/</a:t>
            </a:r>
            <a:r>
              <a:rPr lang="en-SG" dirty="0" err="1"/>
              <a:t>dvd</a:t>
            </a:r>
            <a:r>
              <a:rPr lang="en-SG" dirty="0"/>
              <a:t> + Digital)</a:t>
            </a:r>
          </a:p>
          <a:p>
            <a:pPr marL="285750" indent="-285750">
              <a:buFont typeface="Arial" panose="020B0604020202020204" pitchFamily="34" charset="0"/>
              <a:buChar char="•"/>
            </a:pPr>
            <a:r>
              <a:rPr lang="en-SG" dirty="0"/>
              <a:t>The Secret Life Of Pets (4k/</a:t>
            </a:r>
            <a:r>
              <a:rPr lang="en-SG" dirty="0" err="1"/>
              <a:t>uhd</a:t>
            </a:r>
            <a:r>
              <a:rPr lang="en-SG" dirty="0"/>
              <a:t> + Blu-Ray + Digital)</a:t>
            </a:r>
          </a:p>
          <a:p>
            <a:pPr marL="285750" indent="-285750">
              <a:buFont typeface="Arial" panose="020B0604020202020204" pitchFamily="34" charset="0"/>
              <a:buChar char="•"/>
            </a:pPr>
            <a:r>
              <a:rPr lang="en-SG" dirty="0"/>
              <a:t>Independence Day Resurgence (4k/</a:t>
            </a:r>
            <a:r>
              <a:rPr lang="en-SG" dirty="0" err="1"/>
              <a:t>uhd</a:t>
            </a:r>
            <a:r>
              <a:rPr lang="en-SG" dirty="0"/>
              <a:t> + Digital)</a:t>
            </a:r>
          </a:p>
          <a:p>
            <a:pPr marL="285750" indent="-285750">
              <a:buFont typeface="Arial" panose="020B0604020202020204" pitchFamily="34" charset="0"/>
              <a:buChar char="•"/>
            </a:pPr>
            <a:r>
              <a:rPr lang="en-SG" dirty="0"/>
              <a:t>Storks (</a:t>
            </a:r>
            <a:r>
              <a:rPr lang="en-SG" dirty="0" err="1"/>
              <a:t>blu-Ray</a:t>
            </a:r>
            <a:r>
              <a:rPr lang="en-SG" dirty="0"/>
              <a:t>)</a:t>
            </a:r>
          </a:p>
        </p:txBody>
      </p:sp>
      <p:sp>
        <p:nvSpPr>
          <p:cNvPr id="8" name="Title 6">
            <a:extLst>
              <a:ext uri="{FF2B5EF4-FFF2-40B4-BE49-F238E27FC236}">
                <a16:creationId xmlns:a16="http://schemas.microsoft.com/office/drawing/2014/main" id="{2EFA9969-63F6-4BE0-BADD-EE7E6AB95C17}"/>
              </a:ext>
            </a:extLst>
          </p:cNvPr>
          <p:cNvSpPr txBox="1">
            <a:spLocks/>
          </p:cNvSpPr>
          <p:nvPr/>
        </p:nvSpPr>
        <p:spPr>
          <a:xfrm>
            <a:off x="566832" y="3826408"/>
            <a:ext cx="4434375" cy="1150233"/>
          </a:xfrm>
          <a:prstGeom prst="rect">
            <a:avLst/>
          </a:prstGeom>
        </p:spPr>
        <p:txBody>
          <a:bodyPr vert="horz" lIns="36000" tIns="0" rIns="0" bIns="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Products recommended:</a:t>
            </a:r>
          </a:p>
        </p:txBody>
      </p:sp>
      <p:sp>
        <p:nvSpPr>
          <p:cNvPr id="9" name="Rectangle 8">
            <a:extLst>
              <a:ext uri="{FF2B5EF4-FFF2-40B4-BE49-F238E27FC236}">
                <a16:creationId xmlns:a16="http://schemas.microsoft.com/office/drawing/2014/main" id="{CDEC155B-5A1E-4DE4-BD59-9C78CD83DE50}"/>
              </a:ext>
            </a:extLst>
          </p:cNvPr>
          <p:cNvSpPr/>
          <p:nvPr/>
        </p:nvSpPr>
        <p:spPr>
          <a:xfrm>
            <a:off x="566832" y="5022806"/>
            <a:ext cx="4853702" cy="646331"/>
          </a:xfrm>
          <a:prstGeom prst="rect">
            <a:avLst/>
          </a:prstGeom>
        </p:spPr>
        <p:txBody>
          <a:bodyPr wrap="square">
            <a:spAutoFit/>
          </a:bodyPr>
          <a:lstStyle/>
          <a:p>
            <a:pPr marL="285750" indent="-285750">
              <a:buFont typeface="Arial" panose="020B0604020202020204" pitchFamily="34" charset="0"/>
              <a:buChar char="•"/>
            </a:pPr>
            <a:r>
              <a:rPr lang="en-SG" dirty="0"/>
              <a:t>The Resident Evil Collection 5 Discs (</a:t>
            </a:r>
            <a:r>
              <a:rPr lang="en-SG" dirty="0" err="1"/>
              <a:t>blu-Ray</a:t>
            </a:r>
            <a:r>
              <a:rPr lang="en-SG" dirty="0"/>
              <a:t>)</a:t>
            </a:r>
          </a:p>
          <a:p>
            <a:pPr marL="285750" indent="-285750">
              <a:buFont typeface="Arial" panose="020B0604020202020204" pitchFamily="34" charset="0"/>
              <a:buChar char="•"/>
            </a:pPr>
            <a:r>
              <a:rPr lang="de-DE" dirty="0"/>
              <a:t>Sausage Party (4k/uhd + Digital)</a:t>
            </a:r>
            <a:endParaRPr lang="en-SG" dirty="0"/>
          </a:p>
        </p:txBody>
      </p:sp>
      <p:sp>
        <p:nvSpPr>
          <p:cNvPr id="13" name="Slide Number Placeholder 4">
            <a:extLst>
              <a:ext uri="{FF2B5EF4-FFF2-40B4-BE49-F238E27FC236}">
                <a16:creationId xmlns:a16="http://schemas.microsoft.com/office/drawing/2014/main" id="{8AA4E2B4-2683-4EBD-A397-1D27F39E90A2}"/>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15</a:t>
            </a:fld>
            <a:endParaRPr lang="en-US" dirty="0"/>
          </a:p>
        </p:txBody>
      </p:sp>
    </p:spTree>
    <p:extLst>
      <p:ext uri="{BB962C8B-B14F-4D97-AF65-F5344CB8AC3E}">
        <p14:creationId xmlns:p14="http://schemas.microsoft.com/office/powerpoint/2010/main" val="291116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D9FF-3426-461D-B315-98BB5ED81070}"/>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ADE17302-633C-405F-99FC-64B2E836F2E7}"/>
              </a:ext>
            </a:extLst>
          </p:cNvPr>
          <p:cNvSpPr>
            <a:spLocks noGrp="1"/>
          </p:cNvSpPr>
          <p:nvPr>
            <p:ph type="body" idx="24"/>
          </p:nvPr>
        </p:nvSpPr>
        <p:spPr/>
        <p:txBody>
          <a:bodyPr>
            <a:noAutofit/>
          </a:bodyPr>
          <a:lstStyle/>
          <a:p>
            <a:r>
              <a:rPr lang="en-US" dirty="0"/>
              <a:t>Natural Language Processing machine learning model can be used for:</a:t>
            </a:r>
          </a:p>
        </p:txBody>
      </p:sp>
      <p:sp>
        <p:nvSpPr>
          <p:cNvPr id="8" name="Text Placeholder 7">
            <a:extLst>
              <a:ext uri="{FF2B5EF4-FFF2-40B4-BE49-F238E27FC236}">
                <a16:creationId xmlns:a16="http://schemas.microsoft.com/office/drawing/2014/main" id="{F81D8CC4-1BDD-45D6-9EF7-1FD08429B489}"/>
              </a:ext>
            </a:extLst>
          </p:cNvPr>
          <p:cNvSpPr>
            <a:spLocks noGrp="1"/>
          </p:cNvSpPr>
          <p:nvPr>
            <p:ph type="body" idx="1"/>
          </p:nvPr>
        </p:nvSpPr>
        <p:spPr/>
        <p:txBody>
          <a:bodyPr/>
          <a:lstStyle/>
          <a:p>
            <a:r>
              <a:rPr lang="en-US" dirty="0"/>
              <a:t>Descriptive Analytics</a:t>
            </a:r>
          </a:p>
        </p:txBody>
      </p:sp>
      <p:sp>
        <p:nvSpPr>
          <p:cNvPr id="9" name="Text Placeholder 8">
            <a:extLst>
              <a:ext uri="{FF2B5EF4-FFF2-40B4-BE49-F238E27FC236}">
                <a16:creationId xmlns:a16="http://schemas.microsoft.com/office/drawing/2014/main" id="{4830B26C-178D-440C-8245-1CF146D430C7}"/>
              </a:ext>
            </a:extLst>
          </p:cNvPr>
          <p:cNvSpPr>
            <a:spLocks noGrp="1"/>
          </p:cNvSpPr>
          <p:nvPr>
            <p:ph type="body" sz="quarter" idx="13"/>
          </p:nvPr>
        </p:nvSpPr>
        <p:spPr/>
        <p:txBody>
          <a:bodyPr>
            <a:normAutofit/>
          </a:bodyPr>
          <a:lstStyle/>
          <a:p>
            <a:r>
              <a:rPr lang="en-US" sz="1800" dirty="0"/>
              <a:t>Unsupervised learning</a:t>
            </a:r>
          </a:p>
        </p:txBody>
      </p:sp>
      <p:sp>
        <p:nvSpPr>
          <p:cNvPr id="14" name="Text Placeholder 13">
            <a:extLst>
              <a:ext uri="{FF2B5EF4-FFF2-40B4-BE49-F238E27FC236}">
                <a16:creationId xmlns:a16="http://schemas.microsoft.com/office/drawing/2014/main" id="{A8E1A2F0-A9AF-4CD6-9066-47343411D101}"/>
              </a:ext>
            </a:extLst>
          </p:cNvPr>
          <p:cNvSpPr>
            <a:spLocks noGrp="1"/>
          </p:cNvSpPr>
          <p:nvPr>
            <p:ph type="body" sz="quarter" idx="32"/>
          </p:nvPr>
        </p:nvSpPr>
        <p:spPr/>
        <p:txBody>
          <a:bodyPr/>
          <a:lstStyle/>
          <a:p>
            <a:r>
              <a:rPr lang="en-SG" dirty="0"/>
              <a:t>topic modelling to find principal components on the ratings</a:t>
            </a:r>
            <a:endParaRPr lang="en-US" dirty="0"/>
          </a:p>
        </p:txBody>
      </p:sp>
      <p:sp>
        <p:nvSpPr>
          <p:cNvPr id="12" name="Text Placeholder 11">
            <a:extLst>
              <a:ext uri="{FF2B5EF4-FFF2-40B4-BE49-F238E27FC236}">
                <a16:creationId xmlns:a16="http://schemas.microsoft.com/office/drawing/2014/main" id="{1C8C70E9-4290-47B5-8797-A53FC5C668B5}"/>
              </a:ext>
            </a:extLst>
          </p:cNvPr>
          <p:cNvSpPr>
            <a:spLocks noGrp="1"/>
          </p:cNvSpPr>
          <p:nvPr>
            <p:ph type="body" idx="30"/>
          </p:nvPr>
        </p:nvSpPr>
        <p:spPr/>
        <p:txBody>
          <a:bodyPr/>
          <a:lstStyle/>
          <a:p>
            <a:r>
              <a:rPr lang="en-US" dirty="0"/>
              <a:t>Predictive Analytics</a:t>
            </a:r>
          </a:p>
        </p:txBody>
      </p:sp>
      <p:sp>
        <p:nvSpPr>
          <p:cNvPr id="13" name="Text Placeholder 12">
            <a:extLst>
              <a:ext uri="{FF2B5EF4-FFF2-40B4-BE49-F238E27FC236}">
                <a16:creationId xmlns:a16="http://schemas.microsoft.com/office/drawing/2014/main" id="{9411752F-4811-49DF-A049-F19BD193AFC3}"/>
              </a:ext>
            </a:extLst>
          </p:cNvPr>
          <p:cNvSpPr>
            <a:spLocks noGrp="1"/>
          </p:cNvSpPr>
          <p:nvPr>
            <p:ph type="body" sz="quarter" idx="31"/>
          </p:nvPr>
        </p:nvSpPr>
        <p:spPr/>
        <p:txBody>
          <a:bodyPr>
            <a:normAutofit/>
          </a:bodyPr>
          <a:lstStyle/>
          <a:p>
            <a:r>
              <a:rPr lang="en-US" sz="1800" dirty="0"/>
              <a:t>Supervised learning</a:t>
            </a:r>
          </a:p>
        </p:txBody>
      </p:sp>
      <p:sp>
        <p:nvSpPr>
          <p:cNvPr id="16" name="Text Placeholder 15">
            <a:extLst>
              <a:ext uri="{FF2B5EF4-FFF2-40B4-BE49-F238E27FC236}">
                <a16:creationId xmlns:a16="http://schemas.microsoft.com/office/drawing/2014/main" id="{736F8A2A-3B76-4298-AB8B-7CD4F7CC78CE}"/>
              </a:ext>
            </a:extLst>
          </p:cNvPr>
          <p:cNvSpPr>
            <a:spLocks noGrp="1"/>
          </p:cNvSpPr>
          <p:nvPr>
            <p:ph type="body" sz="quarter" idx="34"/>
          </p:nvPr>
        </p:nvSpPr>
        <p:spPr>
          <a:xfrm>
            <a:off x="4594797" y="3308777"/>
            <a:ext cx="2686847" cy="2175910"/>
          </a:xfrm>
        </p:spPr>
        <p:txBody>
          <a:bodyPr/>
          <a:lstStyle/>
          <a:p>
            <a:r>
              <a:rPr lang="en-SG" dirty="0"/>
              <a:t>to predict product ratings based on explicit reviews</a:t>
            </a:r>
            <a:endParaRPr lang="en-US" dirty="0"/>
          </a:p>
        </p:txBody>
      </p:sp>
      <p:sp>
        <p:nvSpPr>
          <p:cNvPr id="10" name="Text Placeholder 9">
            <a:extLst>
              <a:ext uri="{FF2B5EF4-FFF2-40B4-BE49-F238E27FC236}">
                <a16:creationId xmlns:a16="http://schemas.microsoft.com/office/drawing/2014/main" id="{0ABDC923-01AE-453C-9C68-C6F1C0247C3A}"/>
              </a:ext>
            </a:extLst>
          </p:cNvPr>
          <p:cNvSpPr>
            <a:spLocks noGrp="1"/>
          </p:cNvSpPr>
          <p:nvPr>
            <p:ph type="body" idx="27"/>
          </p:nvPr>
        </p:nvSpPr>
        <p:spPr/>
        <p:txBody>
          <a:bodyPr/>
          <a:lstStyle/>
          <a:p>
            <a:r>
              <a:rPr lang="en-US" dirty="0"/>
              <a:t>Prescriptive Analytics</a:t>
            </a:r>
          </a:p>
        </p:txBody>
      </p:sp>
      <p:sp>
        <p:nvSpPr>
          <p:cNvPr id="11" name="Text Placeholder 10">
            <a:extLst>
              <a:ext uri="{FF2B5EF4-FFF2-40B4-BE49-F238E27FC236}">
                <a16:creationId xmlns:a16="http://schemas.microsoft.com/office/drawing/2014/main" id="{1A26B5DB-C49A-4F52-94BA-4B39A5BE8501}"/>
              </a:ext>
            </a:extLst>
          </p:cNvPr>
          <p:cNvSpPr>
            <a:spLocks noGrp="1"/>
          </p:cNvSpPr>
          <p:nvPr>
            <p:ph type="body" sz="quarter" idx="28"/>
          </p:nvPr>
        </p:nvSpPr>
        <p:spPr/>
        <p:txBody>
          <a:bodyPr>
            <a:normAutofit/>
          </a:bodyPr>
          <a:lstStyle/>
          <a:p>
            <a:r>
              <a:rPr lang="en-US" sz="1800" dirty="0"/>
              <a:t>Similarity algorithms</a:t>
            </a:r>
          </a:p>
        </p:txBody>
      </p:sp>
      <p:sp>
        <p:nvSpPr>
          <p:cNvPr id="15" name="Text Placeholder 14">
            <a:extLst>
              <a:ext uri="{FF2B5EF4-FFF2-40B4-BE49-F238E27FC236}">
                <a16:creationId xmlns:a16="http://schemas.microsoft.com/office/drawing/2014/main" id="{7E5BB6A1-F32F-4C90-8FAF-6B3DBAA95C19}"/>
              </a:ext>
            </a:extLst>
          </p:cNvPr>
          <p:cNvSpPr>
            <a:spLocks noGrp="1"/>
          </p:cNvSpPr>
          <p:nvPr>
            <p:ph type="body" sz="quarter" idx="33"/>
          </p:nvPr>
        </p:nvSpPr>
        <p:spPr>
          <a:xfrm>
            <a:off x="8356757" y="2874770"/>
            <a:ext cx="2582487" cy="2175910"/>
          </a:xfrm>
        </p:spPr>
        <p:txBody>
          <a:bodyPr/>
          <a:lstStyle/>
          <a:p>
            <a:r>
              <a:rPr lang="en-SG" dirty="0"/>
              <a:t>to recommend “white space” products to shoppers based on purchase history</a:t>
            </a:r>
            <a:endParaRPr lang="en-US" dirty="0"/>
          </a:p>
        </p:txBody>
      </p:sp>
      <p:sp>
        <p:nvSpPr>
          <p:cNvPr id="5" name="Slide Number Placeholder 4">
            <a:extLst>
              <a:ext uri="{FF2B5EF4-FFF2-40B4-BE49-F238E27FC236}">
                <a16:creationId xmlns:a16="http://schemas.microsoft.com/office/drawing/2014/main" id="{9E0CD0CE-DB09-434A-9DA9-09E449E7F37F}"/>
              </a:ext>
            </a:extLst>
          </p:cNvPr>
          <p:cNvSpPr>
            <a:spLocks noGrp="1"/>
          </p:cNvSpPr>
          <p:nvPr>
            <p:ph type="sldNum" sz="quarter" idx="12"/>
          </p:nvPr>
        </p:nvSpPr>
        <p:spPr/>
        <p:txBody>
          <a:bodyPr/>
          <a:lstStyle/>
          <a:p>
            <a:fld id="{3CE5352E-9B9F-4EDC-8769-7FA3D3F814C7}" type="slidenum">
              <a:rPr lang="en-US" smtClean="0"/>
              <a:pPr/>
              <a:t>16</a:t>
            </a:fld>
            <a:endParaRPr lang="en-US" dirty="0"/>
          </a:p>
        </p:txBody>
      </p:sp>
    </p:spTree>
    <p:extLst>
      <p:ext uri="{BB962C8B-B14F-4D97-AF65-F5344CB8AC3E}">
        <p14:creationId xmlns:p14="http://schemas.microsoft.com/office/powerpoint/2010/main" val="243122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Сlothes showcase">
            <a:extLst>
              <a:ext uri="{FF2B5EF4-FFF2-40B4-BE49-F238E27FC236}">
                <a16:creationId xmlns:a16="http://schemas.microsoft.com/office/drawing/2014/main" id="{179AA3B4-DDB4-4B2A-B234-DE5CD2E340DD}"/>
              </a:ext>
            </a:extLst>
          </p:cNvPr>
          <p:cNvPicPr>
            <a:picLocks noGrp="1" noChangeAspect="1"/>
          </p:cNvPicPr>
          <p:nvPr>
            <p:ph type="pic" sz="quarter" idx="13"/>
          </p:nvPr>
        </p:nvPicPr>
        <p:blipFill>
          <a:blip r:embed="rId2"/>
          <a:srcRect l="14" r="14"/>
          <a:stretch>
            <a:fillRect/>
          </a:stretch>
        </p:blipFill>
        <p:spPr/>
      </p:pic>
      <p:sp>
        <p:nvSpPr>
          <p:cNvPr id="4" name="Title 3">
            <a:extLst>
              <a:ext uri="{FF2B5EF4-FFF2-40B4-BE49-F238E27FC236}">
                <a16:creationId xmlns:a16="http://schemas.microsoft.com/office/drawing/2014/main" id="{BA1A0A4F-F62B-4411-8D3E-82A00A1F480D}"/>
              </a:ext>
            </a:extLst>
          </p:cNvPr>
          <p:cNvSpPr>
            <a:spLocks noGrp="1"/>
          </p:cNvSpPr>
          <p:nvPr>
            <p:ph type="ctrTitle"/>
          </p:nvPr>
        </p:nvSpPr>
        <p:spPr>
          <a:xfrm>
            <a:off x="4127383" y="633832"/>
            <a:ext cx="4102217" cy="5523224"/>
          </a:xfrm>
        </p:spPr>
        <p:txBody>
          <a:bodyPr anchor="t"/>
          <a:lstStyle/>
          <a:p>
            <a:r>
              <a:rPr lang="en-US" dirty="0"/>
              <a:t>Thank you!</a:t>
            </a:r>
          </a:p>
        </p:txBody>
      </p:sp>
      <p:sp>
        <p:nvSpPr>
          <p:cNvPr id="19" name="Text Placeholder 18">
            <a:extLst>
              <a:ext uri="{FF2B5EF4-FFF2-40B4-BE49-F238E27FC236}">
                <a16:creationId xmlns:a16="http://schemas.microsoft.com/office/drawing/2014/main" id="{1F7C0374-7269-4D0D-8EE7-8FDFF0C65C79}"/>
              </a:ext>
            </a:extLst>
          </p:cNvPr>
          <p:cNvSpPr>
            <a:spLocks noGrp="1"/>
          </p:cNvSpPr>
          <p:nvPr>
            <p:ph type="body" sz="quarter" idx="20"/>
          </p:nvPr>
        </p:nvSpPr>
        <p:spPr>
          <a:xfrm>
            <a:off x="4196042" y="5876556"/>
            <a:ext cx="3950239" cy="280500"/>
          </a:xfrm>
        </p:spPr>
        <p:txBody>
          <a:bodyPr/>
          <a:lstStyle/>
          <a:p>
            <a:r>
              <a:rPr lang="en-SG" sz="1800" b="1" dirty="0">
                <a:solidFill>
                  <a:schemeClr val="tx1"/>
                </a:solidFill>
                <a:ea typeface="+mj-ea"/>
                <a:cs typeface="+mj-cs"/>
                <a:hlinkClick r:id="rId3">
                  <a:extLst>
                    <a:ext uri="{A12FA001-AC4F-418D-AE19-62706E023703}">
                      <ahyp:hlinkClr xmlns:ahyp="http://schemas.microsoft.com/office/drawing/2018/hyperlinkcolor" val="tx"/>
                    </a:ext>
                  </a:extLst>
                </a:hlinkClick>
              </a:rPr>
              <a:t>https://www.linkedin.com/in/jnyh/</a:t>
            </a:r>
            <a:r>
              <a:rPr lang="en-SG" sz="1800" b="1" dirty="0">
                <a:solidFill>
                  <a:schemeClr val="tx1"/>
                </a:solidFill>
                <a:ea typeface="+mj-ea"/>
                <a:cs typeface="+mj-cs"/>
              </a:rPr>
              <a:t> </a:t>
            </a:r>
          </a:p>
        </p:txBody>
      </p:sp>
      <p:pic>
        <p:nvPicPr>
          <p:cNvPr id="28" name="Picture 27">
            <a:extLst>
              <a:ext uri="{FF2B5EF4-FFF2-40B4-BE49-F238E27FC236}">
                <a16:creationId xmlns:a16="http://schemas.microsoft.com/office/drawing/2014/main" id="{D1F81596-2C91-4493-83D7-E95DE5FF45E5}"/>
              </a:ext>
            </a:extLst>
          </p:cNvPr>
          <p:cNvPicPr>
            <a:picLocks noChangeAspect="1"/>
          </p:cNvPicPr>
          <p:nvPr/>
        </p:nvPicPr>
        <p:blipFill rotWithShape="1">
          <a:blip r:embed="rId4"/>
          <a:srcRect b="24167"/>
          <a:stretch/>
        </p:blipFill>
        <p:spPr>
          <a:xfrm>
            <a:off x="5100079" y="3794974"/>
            <a:ext cx="1988490" cy="1986366"/>
          </a:xfrm>
          <a:prstGeom prst="rect">
            <a:avLst/>
          </a:prstGeom>
        </p:spPr>
      </p:pic>
      <p:grpSp>
        <p:nvGrpSpPr>
          <p:cNvPr id="14" name="Group 13" descr="Logo with hanger, text, and mini mountain on the bottom"/>
          <p:cNvGrpSpPr/>
          <p:nvPr/>
        </p:nvGrpSpPr>
        <p:grpSpPr>
          <a:xfrm>
            <a:off x="5210129" y="1843215"/>
            <a:ext cx="1771742" cy="1219812"/>
            <a:chOff x="2657977" y="886406"/>
            <a:chExt cx="1771742" cy="1219812"/>
          </a:xfrm>
        </p:grpSpPr>
        <p:sp>
          <p:nvSpPr>
            <p:cNvPr id="15" name="Rounded Rectangle 14">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657977" y="961054"/>
              <a:ext cx="1771742" cy="1145164"/>
              <a:chOff x="4309495" y="-448810"/>
              <a:chExt cx="1771742" cy="1145164"/>
            </a:xfrm>
          </p:grpSpPr>
          <p:sp>
            <p:nvSpPr>
              <p:cNvPr id="17" name="Block Arc 16">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4485259" y="-448810"/>
                <a:ext cx="1461169" cy="627008"/>
                <a:chOff x="4485259" y="-448810"/>
                <a:chExt cx="1461169" cy="627008"/>
              </a:xfrm>
            </p:grpSpPr>
            <p:sp>
              <p:nvSpPr>
                <p:cNvPr id="21" name="TextBox 20"/>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22" name="Group 21"/>
                <p:cNvGrpSpPr/>
                <p:nvPr/>
              </p:nvGrpSpPr>
              <p:grpSpPr>
                <a:xfrm>
                  <a:off x="5120201" y="-448810"/>
                  <a:ext cx="150327" cy="239667"/>
                  <a:chOff x="5212147" y="-425745"/>
                  <a:chExt cx="150327" cy="239667"/>
                </a:xfrm>
              </p:grpSpPr>
              <p:grpSp>
                <p:nvGrpSpPr>
                  <p:cNvPr id="23" name="Group 22"/>
                  <p:cNvGrpSpPr/>
                  <p:nvPr/>
                </p:nvGrpSpPr>
                <p:grpSpPr>
                  <a:xfrm>
                    <a:off x="5212147" y="-425745"/>
                    <a:ext cx="150327" cy="175178"/>
                    <a:chOff x="1721099" y="-394146"/>
                    <a:chExt cx="368989" cy="429987"/>
                  </a:xfrm>
                </p:grpSpPr>
                <p:sp>
                  <p:nvSpPr>
                    <p:cNvPr id="25"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7"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24"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02694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702-8A75-423F-B84F-01840820755E}"/>
              </a:ext>
            </a:extLst>
          </p:cNvPr>
          <p:cNvSpPr>
            <a:spLocks noGrp="1"/>
          </p:cNvSpPr>
          <p:nvPr>
            <p:ph type="title"/>
          </p:nvPr>
        </p:nvSpPr>
        <p:spPr/>
        <p:txBody>
          <a:bodyPr/>
          <a:lstStyle/>
          <a:p>
            <a:r>
              <a:rPr lang="en-US" dirty="0"/>
              <a:t>Product Categories</a:t>
            </a:r>
          </a:p>
        </p:txBody>
      </p:sp>
      <p:pic>
        <p:nvPicPr>
          <p:cNvPr id="51" name="Picture Placeholder 50" descr="T-shirt icon">
            <a:extLst>
              <a:ext uri="{FF2B5EF4-FFF2-40B4-BE49-F238E27FC236}">
                <a16:creationId xmlns:a16="http://schemas.microsoft.com/office/drawing/2014/main" id="{CE94755E-3E02-4C45-936F-D02A0217AA3B}"/>
              </a:ext>
            </a:extLst>
          </p:cNvPr>
          <p:cNvPicPr>
            <a:picLocks noGrp="1" noChangeAspect="1"/>
          </p:cNvPicPr>
          <p:nvPr>
            <p:ph type="pic" sz="quarter" idx="16"/>
          </p:nvPr>
        </p:nvPicPr>
        <p:blipFill>
          <a:blip r:embed="rId2">
            <a:extLst>
              <a:ext uri="{96DAC541-7B7A-43D3-8B79-37D633B846F1}">
                <asvg:svgBlip xmlns:asvg="http://schemas.microsoft.com/office/drawing/2016/SVG/main" r:embed="rId3"/>
              </a:ext>
            </a:extLst>
          </a:blip>
          <a:srcRect l="3003" r="3003"/>
          <a:stretch>
            <a:fillRect/>
          </a:stretch>
        </p:blipFill>
        <p:spPr>
          <a:xfrm>
            <a:off x="836612" y="1621711"/>
            <a:ext cx="612648" cy="557784"/>
          </a:xfrm>
        </p:spPr>
      </p:pic>
      <p:sp>
        <p:nvSpPr>
          <p:cNvPr id="3" name="Text Placeholder 2">
            <a:extLst>
              <a:ext uri="{FF2B5EF4-FFF2-40B4-BE49-F238E27FC236}">
                <a16:creationId xmlns:a16="http://schemas.microsoft.com/office/drawing/2014/main" id="{7F0191D5-DBF1-43B7-BBB0-730366719FB8}"/>
              </a:ext>
            </a:extLst>
          </p:cNvPr>
          <p:cNvSpPr>
            <a:spLocks noGrp="1"/>
          </p:cNvSpPr>
          <p:nvPr>
            <p:ph type="body" idx="1"/>
          </p:nvPr>
        </p:nvSpPr>
        <p:spPr>
          <a:xfrm>
            <a:off x="836612" y="2288393"/>
            <a:ext cx="4866745" cy="334918"/>
          </a:xfrm>
        </p:spPr>
        <p:txBody>
          <a:bodyPr>
            <a:normAutofit/>
          </a:bodyPr>
          <a:lstStyle/>
          <a:p>
            <a:r>
              <a:rPr lang="en-SG" b="0" dirty="0"/>
              <a:t>Cleaners &amp; Disinfectants</a:t>
            </a:r>
            <a:endParaRPr lang="en-US" dirty="0"/>
          </a:p>
        </p:txBody>
      </p:sp>
      <p:sp>
        <p:nvSpPr>
          <p:cNvPr id="7" name="Text Placeholder 6">
            <a:extLst>
              <a:ext uri="{FF2B5EF4-FFF2-40B4-BE49-F238E27FC236}">
                <a16:creationId xmlns:a16="http://schemas.microsoft.com/office/drawing/2014/main" id="{DB744087-FB5E-49D7-98F3-1A513E463AD8}"/>
              </a:ext>
            </a:extLst>
          </p:cNvPr>
          <p:cNvSpPr>
            <a:spLocks noGrp="1"/>
          </p:cNvSpPr>
          <p:nvPr>
            <p:ph type="body" sz="quarter" idx="13"/>
          </p:nvPr>
        </p:nvSpPr>
        <p:spPr>
          <a:xfrm>
            <a:off x="836612" y="2659835"/>
            <a:ext cx="4866745" cy="1223337"/>
          </a:xfrm>
        </p:spPr>
        <p:txBody>
          <a:bodyPr>
            <a:normAutofit/>
          </a:bodyPr>
          <a:lstStyle/>
          <a:p>
            <a:pPr marL="285750" indent="-285750">
              <a:lnSpc>
                <a:spcPct val="100000"/>
              </a:lnSpc>
              <a:spcBef>
                <a:spcPts val="0"/>
              </a:spcBef>
              <a:buFont typeface="Arial" panose="020B0604020202020204" pitchFamily="34" charset="0"/>
              <a:buChar char="•"/>
            </a:pPr>
            <a:r>
              <a:rPr lang="en-US" dirty="0"/>
              <a:t>Clorox Disinfecting Wipes Value Pack Scented 150 Ct Total</a:t>
            </a:r>
          </a:p>
          <a:p>
            <a:pPr marL="285750" indent="-285750">
              <a:lnSpc>
                <a:spcPct val="100000"/>
              </a:lnSpc>
              <a:spcBef>
                <a:spcPts val="0"/>
              </a:spcBef>
              <a:buFont typeface="Arial" panose="020B0604020202020204" pitchFamily="34" charset="0"/>
              <a:buChar char="•"/>
            </a:pPr>
            <a:r>
              <a:rPr lang="en-US" dirty="0"/>
              <a:t>Tide Original Liquid Laundry Detergent - 100 Oz</a:t>
            </a:r>
          </a:p>
          <a:p>
            <a:pPr marL="285750" indent="-285750">
              <a:lnSpc>
                <a:spcPct val="100000"/>
              </a:lnSpc>
              <a:spcBef>
                <a:spcPts val="0"/>
              </a:spcBef>
              <a:buFont typeface="Arial" panose="020B0604020202020204" pitchFamily="34" charset="0"/>
              <a:buChar char="•"/>
            </a:pPr>
            <a:r>
              <a:rPr lang="en-US" dirty="0"/>
              <a:t>Clorox Disinfecting Bathroom Cleaner</a:t>
            </a:r>
          </a:p>
          <a:p>
            <a:pPr marL="285750" indent="-285750">
              <a:lnSpc>
                <a:spcPct val="100000"/>
              </a:lnSpc>
              <a:spcBef>
                <a:spcPts val="0"/>
              </a:spcBef>
              <a:buFont typeface="Arial" panose="020B0604020202020204" pitchFamily="34" charset="0"/>
              <a:buChar char="•"/>
            </a:pPr>
            <a:r>
              <a:rPr lang="en-US" dirty="0"/>
              <a:t>Tide Pods Detergent, Botanical Rain, 61ct</a:t>
            </a:r>
          </a:p>
        </p:txBody>
      </p:sp>
      <p:pic>
        <p:nvPicPr>
          <p:cNvPr id="39" name="Picture Placeholder 38" descr="Shirt icon">
            <a:extLst>
              <a:ext uri="{FF2B5EF4-FFF2-40B4-BE49-F238E27FC236}">
                <a16:creationId xmlns:a16="http://schemas.microsoft.com/office/drawing/2014/main" id="{F56C6E05-2968-4DE1-9D1C-B5646DF6CB78}"/>
              </a:ext>
            </a:extLst>
          </p:cNvPr>
          <p:cNvPicPr>
            <a:picLocks noGrp="1" noChangeAspect="1"/>
          </p:cNvPicPr>
          <p:nvPr>
            <p:ph type="pic" sz="quarter" idx="17"/>
          </p:nvPr>
        </p:nvPicPr>
        <p:blipFill>
          <a:blip r:embed="rId4">
            <a:extLst>
              <a:ext uri="{96DAC541-7B7A-43D3-8B79-37D633B846F1}">
                <asvg:svgBlip xmlns:asvg="http://schemas.microsoft.com/office/drawing/2016/SVG/main" r:embed="rId5"/>
              </a:ext>
            </a:extLst>
          </a:blip>
          <a:srcRect t="897" b="897"/>
          <a:stretch>
            <a:fillRect/>
          </a:stretch>
        </p:blipFill>
        <p:spPr>
          <a:xfrm>
            <a:off x="836612" y="4027734"/>
            <a:ext cx="612648" cy="557784"/>
          </a:xfrm>
        </p:spPr>
      </p:pic>
      <p:sp>
        <p:nvSpPr>
          <p:cNvPr id="8" name="Text Placeholder 7">
            <a:extLst>
              <a:ext uri="{FF2B5EF4-FFF2-40B4-BE49-F238E27FC236}">
                <a16:creationId xmlns:a16="http://schemas.microsoft.com/office/drawing/2014/main" id="{39A8CC28-6DD2-445E-BB0B-D20300C9A8B0}"/>
              </a:ext>
            </a:extLst>
          </p:cNvPr>
          <p:cNvSpPr>
            <a:spLocks noGrp="1"/>
          </p:cNvSpPr>
          <p:nvPr>
            <p:ph type="body" idx="14"/>
          </p:nvPr>
        </p:nvSpPr>
        <p:spPr>
          <a:xfrm>
            <a:off x="6486746" y="2288393"/>
            <a:ext cx="4866745" cy="334918"/>
          </a:xfrm>
        </p:spPr>
        <p:txBody>
          <a:bodyPr/>
          <a:lstStyle/>
          <a:p>
            <a:r>
              <a:rPr lang="en-SG" b="0"/>
              <a:t>Movies &amp; Music</a:t>
            </a:r>
            <a:endParaRPr lang="en-US" dirty="0"/>
          </a:p>
        </p:txBody>
      </p:sp>
      <p:sp>
        <p:nvSpPr>
          <p:cNvPr id="9" name="Text Placeholder 8">
            <a:extLst>
              <a:ext uri="{FF2B5EF4-FFF2-40B4-BE49-F238E27FC236}">
                <a16:creationId xmlns:a16="http://schemas.microsoft.com/office/drawing/2014/main" id="{6AB53B3A-22A6-4234-A6A3-0873B4C6AE40}"/>
              </a:ext>
            </a:extLst>
          </p:cNvPr>
          <p:cNvSpPr>
            <a:spLocks noGrp="1"/>
          </p:cNvSpPr>
          <p:nvPr>
            <p:ph type="body" sz="quarter" idx="15"/>
          </p:nvPr>
        </p:nvSpPr>
        <p:spPr>
          <a:xfrm>
            <a:off x="6486746" y="2655927"/>
            <a:ext cx="5391123" cy="1223337"/>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a:t>The Secret Life Of Pets (4k/</a:t>
            </a:r>
            <a:r>
              <a:rPr lang="en-US" dirty="0" err="1"/>
              <a:t>uhd</a:t>
            </a:r>
            <a:r>
              <a:rPr lang="en-US" dirty="0"/>
              <a:t> + Blu-Ray + Digital)</a:t>
            </a:r>
          </a:p>
          <a:p>
            <a:pPr marL="285750" indent="-285750">
              <a:lnSpc>
                <a:spcPct val="100000"/>
              </a:lnSpc>
              <a:spcBef>
                <a:spcPts val="0"/>
              </a:spcBef>
              <a:buFont typeface="Arial" panose="020B0604020202020204" pitchFamily="34" charset="0"/>
              <a:buChar char="•"/>
            </a:pPr>
            <a:r>
              <a:rPr lang="en-US" dirty="0"/>
              <a:t>Independence Day Resurgence (4k/</a:t>
            </a:r>
            <a:r>
              <a:rPr lang="en-US" dirty="0" err="1"/>
              <a:t>uhd</a:t>
            </a:r>
            <a:r>
              <a:rPr lang="en-US" dirty="0"/>
              <a:t> + Blu-Ray + Digital)</a:t>
            </a:r>
          </a:p>
          <a:p>
            <a:pPr marL="285750" indent="-285750">
              <a:lnSpc>
                <a:spcPct val="100000"/>
              </a:lnSpc>
              <a:spcBef>
                <a:spcPts val="0"/>
              </a:spcBef>
              <a:buFont typeface="Arial" panose="020B0604020202020204" pitchFamily="34" charset="0"/>
              <a:buChar char="•"/>
            </a:pPr>
            <a:r>
              <a:rPr lang="en-US" dirty="0"/>
              <a:t>Godzilla 3d Includes Digital Copy Ultraviolet 3d/2d Blu-Ray/</a:t>
            </a:r>
            <a:r>
              <a:rPr lang="en-US" dirty="0" err="1"/>
              <a:t>dvd</a:t>
            </a:r>
            <a:endParaRPr lang="en-US" dirty="0"/>
          </a:p>
          <a:p>
            <a:pPr marL="285750" indent="-285750">
              <a:lnSpc>
                <a:spcPct val="100000"/>
              </a:lnSpc>
              <a:spcBef>
                <a:spcPts val="0"/>
              </a:spcBef>
              <a:buFont typeface="Arial" panose="020B0604020202020204" pitchFamily="34" charset="0"/>
              <a:buChar char="•"/>
            </a:pPr>
            <a:r>
              <a:rPr lang="en-US" dirty="0"/>
              <a:t>The Jungle Book (</a:t>
            </a:r>
            <a:r>
              <a:rPr lang="en-US" dirty="0" err="1"/>
              <a:t>blu-Ray</a:t>
            </a:r>
            <a:r>
              <a:rPr lang="en-US" dirty="0"/>
              <a:t>/</a:t>
            </a:r>
            <a:r>
              <a:rPr lang="en-US" dirty="0" err="1"/>
              <a:t>dvd</a:t>
            </a:r>
            <a:r>
              <a:rPr lang="en-US" dirty="0"/>
              <a:t> + Digital)</a:t>
            </a:r>
          </a:p>
        </p:txBody>
      </p:sp>
      <p:pic>
        <p:nvPicPr>
          <p:cNvPr id="47" name="Picture Placeholder 46" descr="Skirt con">
            <a:extLst>
              <a:ext uri="{FF2B5EF4-FFF2-40B4-BE49-F238E27FC236}">
                <a16:creationId xmlns:a16="http://schemas.microsoft.com/office/drawing/2014/main" id="{041AAE65-C7F3-4A67-9997-9F37F234867A}"/>
              </a:ext>
            </a:extLst>
          </p:cNvPr>
          <p:cNvPicPr>
            <a:picLocks noGrp="1" noChangeAspect="1"/>
          </p:cNvPicPr>
          <p:nvPr>
            <p:ph type="pic" sz="quarter" idx="22"/>
          </p:nvPr>
        </p:nvPicPr>
        <p:blipFill>
          <a:blip r:embed="rId6">
            <a:extLst>
              <a:ext uri="{96DAC541-7B7A-43D3-8B79-37D633B846F1}">
                <asvg:svgBlip xmlns:asvg="http://schemas.microsoft.com/office/drawing/2016/SVG/main" r:embed="rId7"/>
              </a:ext>
            </a:extLst>
          </a:blip>
          <a:srcRect l="2346" r="2346"/>
          <a:stretch>
            <a:fillRect/>
          </a:stretch>
        </p:blipFill>
        <p:spPr>
          <a:xfrm>
            <a:off x="6486589" y="4027734"/>
            <a:ext cx="612648" cy="557784"/>
          </a:xfrm>
        </p:spPr>
      </p:pic>
      <p:sp>
        <p:nvSpPr>
          <p:cNvPr id="12" name="Text Placeholder 11">
            <a:extLst>
              <a:ext uri="{FF2B5EF4-FFF2-40B4-BE49-F238E27FC236}">
                <a16:creationId xmlns:a16="http://schemas.microsoft.com/office/drawing/2014/main" id="{527411E9-7586-4E60-A67E-57517F797ECE}"/>
              </a:ext>
            </a:extLst>
          </p:cNvPr>
          <p:cNvSpPr>
            <a:spLocks noGrp="1"/>
          </p:cNvSpPr>
          <p:nvPr>
            <p:ph type="body" idx="18"/>
          </p:nvPr>
        </p:nvSpPr>
        <p:spPr/>
        <p:txBody>
          <a:bodyPr/>
          <a:lstStyle/>
          <a:p>
            <a:r>
              <a:rPr lang="en-SG" b="0" dirty="0"/>
              <a:t>Personal Care</a:t>
            </a:r>
            <a:endParaRPr lang="en-US" dirty="0"/>
          </a:p>
        </p:txBody>
      </p:sp>
      <p:sp>
        <p:nvSpPr>
          <p:cNvPr id="13" name="Text Placeholder 12">
            <a:extLst>
              <a:ext uri="{FF2B5EF4-FFF2-40B4-BE49-F238E27FC236}">
                <a16:creationId xmlns:a16="http://schemas.microsoft.com/office/drawing/2014/main" id="{A0665AA9-7996-4F7E-9EBD-9502039CD3DE}"/>
              </a:ext>
            </a:extLst>
          </p:cNvPr>
          <p:cNvSpPr>
            <a:spLocks noGrp="1"/>
          </p:cNvSpPr>
          <p:nvPr>
            <p:ph type="body" sz="quarter" idx="19"/>
          </p:nvPr>
        </p:nvSpPr>
        <p:spPr>
          <a:xfrm>
            <a:off x="836612" y="5026287"/>
            <a:ext cx="4866745" cy="1477150"/>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err="1"/>
              <a:t>L'oreal</a:t>
            </a:r>
            <a:r>
              <a:rPr lang="en-US" dirty="0"/>
              <a:t> Paris </a:t>
            </a:r>
            <a:r>
              <a:rPr lang="en-US" dirty="0" err="1"/>
              <a:t>Revitalift</a:t>
            </a:r>
            <a:r>
              <a:rPr lang="en-US" dirty="0"/>
              <a:t> Triple Power Deep-Acting Moisturizer</a:t>
            </a:r>
          </a:p>
          <a:p>
            <a:pPr marL="285750" indent="-285750">
              <a:lnSpc>
                <a:spcPct val="100000"/>
              </a:lnSpc>
              <a:spcBef>
                <a:spcPts val="0"/>
              </a:spcBef>
              <a:buFont typeface="Arial" panose="020B0604020202020204" pitchFamily="34" charset="0"/>
              <a:buChar char="•"/>
            </a:pPr>
            <a:r>
              <a:rPr lang="en-US" dirty="0"/>
              <a:t>Nexxus </a:t>
            </a:r>
            <a:r>
              <a:rPr lang="en-US" dirty="0" err="1"/>
              <a:t>Exxtra</a:t>
            </a:r>
            <a:r>
              <a:rPr lang="en-US" dirty="0"/>
              <a:t> Gel Style Creation Sculptor </a:t>
            </a:r>
          </a:p>
          <a:p>
            <a:pPr marL="285750" indent="-285750">
              <a:lnSpc>
                <a:spcPct val="100000"/>
              </a:lnSpc>
              <a:spcBef>
                <a:spcPts val="0"/>
              </a:spcBef>
              <a:buFont typeface="Arial" panose="020B0604020202020204" pitchFamily="34" charset="0"/>
              <a:buChar char="•"/>
            </a:pPr>
            <a:r>
              <a:rPr lang="en-US" dirty="0"/>
              <a:t>Olay </a:t>
            </a:r>
            <a:r>
              <a:rPr lang="en-US" dirty="0" err="1"/>
              <a:t>Regenerist</a:t>
            </a:r>
            <a:r>
              <a:rPr lang="en-US" dirty="0"/>
              <a:t> Deep Hydration Regenerating Cream</a:t>
            </a:r>
          </a:p>
          <a:p>
            <a:pPr marL="285750" indent="-285750">
              <a:lnSpc>
                <a:spcPct val="100000"/>
              </a:lnSpc>
              <a:spcBef>
                <a:spcPts val="0"/>
              </a:spcBef>
              <a:buFont typeface="Arial" panose="020B0604020202020204" pitchFamily="34" charset="0"/>
              <a:buChar char="•"/>
            </a:pPr>
            <a:r>
              <a:rPr lang="en-US" dirty="0"/>
              <a:t>Head &amp; Shoulders Dry Scalp Care Conditioner</a:t>
            </a:r>
          </a:p>
          <a:p>
            <a:pPr marL="285750" indent="-285750">
              <a:lnSpc>
                <a:spcPct val="100000"/>
              </a:lnSpc>
              <a:spcBef>
                <a:spcPts val="0"/>
              </a:spcBef>
              <a:buFont typeface="Arial" panose="020B0604020202020204" pitchFamily="34" charset="0"/>
              <a:buChar char="•"/>
            </a:pPr>
            <a:r>
              <a:rPr lang="en-SG" dirty="0"/>
              <a:t>Just For Men Brush-In </a:t>
            </a:r>
            <a:r>
              <a:rPr lang="en-SG" dirty="0" err="1"/>
              <a:t>Color</a:t>
            </a:r>
            <a:r>
              <a:rPr lang="en-SG" dirty="0"/>
              <a:t> Gel For </a:t>
            </a:r>
            <a:r>
              <a:rPr lang="en-SG" dirty="0" err="1"/>
              <a:t>Mustache</a:t>
            </a:r>
            <a:r>
              <a:rPr lang="en-SG" dirty="0"/>
              <a:t> &amp; Beard, Dark Brown M-45</a:t>
            </a:r>
            <a:endParaRPr lang="en-US" dirty="0"/>
          </a:p>
        </p:txBody>
      </p:sp>
      <p:pic>
        <p:nvPicPr>
          <p:cNvPr id="43" name="Picture Placeholder 42" descr="Jacket icon">
            <a:extLst>
              <a:ext uri="{FF2B5EF4-FFF2-40B4-BE49-F238E27FC236}">
                <a16:creationId xmlns:a16="http://schemas.microsoft.com/office/drawing/2014/main" id="{C58412A8-4CBF-47B3-865A-C17F394AC2C5}"/>
              </a:ext>
            </a:extLst>
          </p:cNvPr>
          <p:cNvPicPr>
            <a:picLocks noGrp="1" noChangeAspect="1"/>
          </p:cNvPicPr>
          <p:nvPr>
            <p:ph type="pic" sz="quarter" idx="23"/>
          </p:nvPr>
        </p:nvPicPr>
        <p:blipFill>
          <a:blip r:embed="rId8">
            <a:extLst>
              <a:ext uri="{96DAC541-7B7A-43D3-8B79-37D633B846F1}">
                <asvg:svgBlip xmlns:asvg="http://schemas.microsoft.com/office/drawing/2016/SVG/main" r:embed="rId9"/>
              </a:ext>
            </a:extLst>
          </a:blip>
          <a:srcRect l="2869" r="2869"/>
          <a:stretch>
            <a:fillRect/>
          </a:stretch>
        </p:blipFill>
        <p:spPr>
          <a:xfrm>
            <a:off x="6486589" y="1621711"/>
            <a:ext cx="612648" cy="557784"/>
          </a:xfrm>
        </p:spPr>
      </p:pic>
      <p:sp>
        <p:nvSpPr>
          <p:cNvPr id="14" name="Text Placeholder 13">
            <a:extLst>
              <a:ext uri="{FF2B5EF4-FFF2-40B4-BE49-F238E27FC236}">
                <a16:creationId xmlns:a16="http://schemas.microsoft.com/office/drawing/2014/main" id="{58C7FCDF-C095-418D-B8A5-3D9E26756B8E}"/>
              </a:ext>
            </a:extLst>
          </p:cNvPr>
          <p:cNvSpPr>
            <a:spLocks noGrp="1"/>
          </p:cNvSpPr>
          <p:nvPr>
            <p:ph type="body" idx="20"/>
          </p:nvPr>
        </p:nvSpPr>
        <p:spPr/>
        <p:txBody>
          <a:bodyPr/>
          <a:lstStyle/>
          <a:p>
            <a:r>
              <a:rPr lang="en-SG" b="0" dirty="0"/>
              <a:t>Household Essentials</a:t>
            </a:r>
            <a:endParaRPr lang="en-US" dirty="0"/>
          </a:p>
        </p:txBody>
      </p:sp>
      <p:sp>
        <p:nvSpPr>
          <p:cNvPr id="15" name="Text Placeholder 14">
            <a:extLst>
              <a:ext uri="{FF2B5EF4-FFF2-40B4-BE49-F238E27FC236}">
                <a16:creationId xmlns:a16="http://schemas.microsoft.com/office/drawing/2014/main" id="{A6A0C06E-2C62-495A-9F3F-E595CFA9276B}"/>
              </a:ext>
            </a:extLst>
          </p:cNvPr>
          <p:cNvSpPr>
            <a:spLocks noGrp="1"/>
          </p:cNvSpPr>
          <p:nvPr>
            <p:ph type="body" sz="quarter" idx="21"/>
          </p:nvPr>
        </p:nvSpPr>
        <p:spPr>
          <a:xfrm>
            <a:off x="6486746" y="5022379"/>
            <a:ext cx="4866745" cy="1265636"/>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a:t>Rubbermaid174 Reveal Spray Mop</a:t>
            </a:r>
          </a:p>
          <a:p>
            <a:pPr marL="285750" indent="-285750">
              <a:lnSpc>
                <a:spcPct val="100000"/>
              </a:lnSpc>
              <a:spcBef>
                <a:spcPts val="0"/>
              </a:spcBef>
              <a:buFont typeface="Arial" panose="020B0604020202020204" pitchFamily="34" charset="0"/>
              <a:buChar char="•"/>
            </a:pPr>
            <a:r>
              <a:rPr lang="en-US" dirty="0"/>
              <a:t>Quilted Northern Ultra Plush Toilet Paper - 18 Mega Rolls</a:t>
            </a:r>
          </a:p>
          <a:p>
            <a:pPr marL="285750" indent="-285750">
              <a:lnSpc>
                <a:spcPct val="100000"/>
              </a:lnSpc>
              <a:spcBef>
                <a:spcPts val="0"/>
              </a:spcBef>
              <a:buFont typeface="Arial" panose="020B0604020202020204" pitchFamily="34" charset="0"/>
              <a:buChar char="•"/>
            </a:pPr>
            <a:r>
              <a:rPr lang="en-SG" dirty="0"/>
              <a:t>The Foodsaver174 10 Cup Fresh Container - Fac10-000</a:t>
            </a:r>
          </a:p>
          <a:p>
            <a:pPr marL="285750" indent="-285750">
              <a:lnSpc>
                <a:spcPct val="100000"/>
              </a:lnSpc>
              <a:spcBef>
                <a:spcPts val="0"/>
              </a:spcBef>
              <a:buFont typeface="Arial" panose="020B0604020202020204" pitchFamily="34" charset="0"/>
              <a:buChar char="•"/>
            </a:pPr>
            <a:r>
              <a:rPr lang="en-SG" dirty="0"/>
              <a:t>Hoover174 Platinum Collection153 Lightweight Bagged Upright Vacuum With Canister - Uh30010com</a:t>
            </a:r>
            <a:endParaRPr lang="en-US" dirty="0"/>
          </a:p>
        </p:txBody>
      </p:sp>
      <p:sp>
        <p:nvSpPr>
          <p:cNvPr id="6" name="Slide Number Placeholder 5">
            <a:extLst>
              <a:ext uri="{FF2B5EF4-FFF2-40B4-BE49-F238E27FC236}">
                <a16:creationId xmlns:a16="http://schemas.microsoft.com/office/drawing/2014/main" id="{A295D9BC-AB8F-4271-8A48-4BAD2E39C8C2}"/>
              </a:ext>
            </a:extLst>
          </p:cNvPr>
          <p:cNvSpPr>
            <a:spLocks noGrp="1"/>
          </p:cNvSpPr>
          <p:nvPr>
            <p:ph type="sldNum" sz="quarter" idx="12"/>
          </p:nvPr>
        </p:nvSpPr>
        <p:spPr/>
        <p:txBody>
          <a:bodyPr/>
          <a:lstStyle/>
          <a:p>
            <a:fld id="{3CE5352E-9B9F-4EDC-8769-7FA3D3F814C7}" type="slidenum">
              <a:rPr lang="en-US" smtClean="0"/>
              <a:t>18</a:t>
            </a:fld>
            <a:endParaRPr lang="en-US" dirty="0"/>
          </a:p>
        </p:txBody>
      </p:sp>
      <p:sp>
        <p:nvSpPr>
          <p:cNvPr id="16" name="Text Placeholder 8">
            <a:extLst>
              <a:ext uri="{FF2B5EF4-FFF2-40B4-BE49-F238E27FC236}">
                <a16:creationId xmlns:a16="http://schemas.microsoft.com/office/drawing/2014/main" id="{635CF9D2-96A9-43D2-82BE-BA24ECBD914A}"/>
              </a:ext>
            </a:extLst>
          </p:cNvPr>
          <p:cNvSpPr>
            <a:spLocks noGrp="1"/>
          </p:cNvSpPr>
          <p:nvPr>
            <p:ph type="body" idx="24"/>
          </p:nvPr>
        </p:nvSpPr>
        <p:spPr>
          <a:xfrm>
            <a:off x="2441196" y="1377833"/>
            <a:ext cx="7434324" cy="540000"/>
          </a:xfrm>
        </p:spPr>
        <p:txBody>
          <a:bodyPr>
            <a:normAutofit/>
          </a:bodyPr>
          <a:lstStyle/>
          <a:p>
            <a:r>
              <a:rPr lang="en-SG" sz="2400" dirty="0"/>
              <a:t>some examples</a:t>
            </a:r>
            <a:endParaRPr lang="en-US" sz="2400" dirty="0"/>
          </a:p>
        </p:txBody>
      </p:sp>
    </p:spTree>
    <p:extLst>
      <p:ext uri="{BB962C8B-B14F-4D97-AF65-F5344CB8AC3E}">
        <p14:creationId xmlns:p14="http://schemas.microsoft.com/office/powerpoint/2010/main" val="132562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B48E78-3170-4F95-8901-4C64BB9FB877}"/>
              </a:ext>
            </a:extLst>
          </p:cNvPr>
          <p:cNvPicPr>
            <a:picLocks noChangeAspect="1"/>
          </p:cNvPicPr>
          <p:nvPr/>
        </p:nvPicPr>
        <p:blipFill>
          <a:blip r:embed="rId2"/>
          <a:stretch>
            <a:fillRect/>
          </a:stretch>
        </p:blipFill>
        <p:spPr>
          <a:xfrm>
            <a:off x="938212" y="1914525"/>
            <a:ext cx="10315575" cy="3028950"/>
          </a:xfrm>
          <a:prstGeom prst="rect">
            <a:avLst/>
          </a:prstGeom>
        </p:spPr>
      </p:pic>
      <p:sp>
        <p:nvSpPr>
          <p:cNvPr id="3" name="Rectangle 2">
            <a:extLst>
              <a:ext uri="{FF2B5EF4-FFF2-40B4-BE49-F238E27FC236}">
                <a16:creationId xmlns:a16="http://schemas.microsoft.com/office/drawing/2014/main" id="{82002F8B-9171-458F-9E93-FB8B135212DF}"/>
              </a:ext>
            </a:extLst>
          </p:cNvPr>
          <p:cNvSpPr/>
          <p:nvPr/>
        </p:nvSpPr>
        <p:spPr>
          <a:xfrm>
            <a:off x="1081829" y="5130145"/>
            <a:ext cx="3024418" cy="1200329"/>
          </a:xfrm>
          <a:prstGeom prst="rect">
            <a:avLst/>
          </a:prstGeom>
        </p:spPr>
        <p:txBody>
          <a:bodyPr wrap="none">
            <a:spAutoFit/>
          </a:bodyPr>
          <a:lstStyle/>
          <a:p>
            <a:r>
              <a:rPr lang="en-SG" dirty="0"/>
              <a:t>Category: movies and music</a:t>
            </a:r>
          </a:p>
          <a:p>
            <a:r>
              <a:rPr lang="en-SG" dirty="0"/>
              <a:t>N = 25,441</a:t>
            </a:r>
          </a:p>
          <a:p>
            <a:endParaRPr lang="en-SG" dirty="0"/>
          </a:p>
          <a:p>
            <a:r>
              <a:rPr lang="en-SG" dirty="0"/>
              <a:t>Number of shoppers = 13,278</a:t>
            </a:r>
          </a:p>
        </p:txBody>
      </p:sp>
      <p:sp>
        <p:nvSpPr>
          <p:cNvPr id="4" name="Rectangle 3">
            <a:extLst>
              <a:ext uri="{FF2B5EF4-FFF2-40B4-BE49-F238E27FC236}">
                <a16:creationId xmlns:a16="http://schemas.microsoft.com/office/drawing/2014/main" id="{51116CE6-4F4B-43C7-AABF-9CDC5E8C8335}"/>
              </a:ext>
            </a:extLst>
          </p:cNvPr>
          <p:cNvSpPr/>
          <p:nvPr/>
        </p:nvSpPr>
        <p:spPr>
          <a:xfrm>
            <a:off x="5014171" y="5214554"/>
            <a:ext cx="6096000" cy="923330"/>
          </a:xfrm>
          <a:prstGeom prst="rect">
            <a:avLst/>
          </a:prstGeom>
        </p:spPr>
        <p:txBody>
          <a:bodyPr>
            <a:spAutoFit/>
          </a:bodyPr>
          <a:lstStyle/>
          <a:p>
            <a:r>
              <a:rPr lang="en-SG" dirty="0"/>
              <a:t>The Secret Life Of Pets (4k/</a:t>
            </a:r>
            <a:r>
              <a:rPr lang="en-SG" dirty="0" err="1"/>
              <a:t>uhd</a:t>
            </a:r>
            <a:r>
              <a:rPr lang="en-SG" dirty="0"/>
              <a:t> + Blu-Ray + Digital) </a:t>
            </a:r>
          </a:p>
          <a:p>
            <a:r>
              <a:rPr lang="en-SG" dirty="0"/>
              <a:t>Rating: 5</a:t>
            </a:r>
          </a:p>
          <a:p>
            <a:r>
              <a:rPr lang="en-SG" dirty="0"/>
              <a:t>N = 4084 / 5510 (74%)</a:t>
            </a:r>
          </a:p>
        </p:txBody>
      </p:sp>
    </p:spTree>
    <p:extLst>
      <p:ext uri="{BB962C8B-B14F-4D97-AF65-F5344CB8AC3E}">
        <p14:creationId xmlns:p14="http://schemas.microsoft.com/office/powerpoint/2010/main" val="375656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Placeholder 8" descr="Boutique interior">
            <a:extLst>
              <a:ext uri="{FF2B5EF4-FFF2-40B4-BE49-F238E27FC236}">
                <a16:creationId xmlns:a16="http://schemas.microsoft.com/office/drawing/2014/main" id="{0A2B7C3C-18DE-42E1-8FBE-E01803BF4372}"/>
              </a:ext>
            </a:extLst>
          </p:cNvPr>
          <p:cNvPicPr>
            <a:picLocks noChangeAspect="1"/>
          </p:cNvPicPr>
          <p:nvPr/>
        </p:nvPicPr>
        <p:blipFill rotWithShape="1">
          <a:blip r:embed="rId2"/>
          <a:srcRect l="32737" r="32736" b="-1"/>
          <a:stretch/>
        </p:blipFill>
        <p:spPr>
          <a:xfrm>
            <a:off x="6096000" y="457199"/>
            <a:ext cx="5637276" cy="5959476"/>
          </a:xfrm>
          <a:prstGeom prst="rect">
            <a:avLst/>
          </a:prstGeom>
          <a:noFill/>
        </p:spPr>
      </p:pic>
      <p:sp>
        <p:nvSpPr>
          <p:cNvPr id="3" name="Title 2">
            <a:extLst>
              <a:ext uri="{FF2B5EF4-FFF2-40B4-BE49-F238E27FC236}">
                <a16:creationId xmlns:a16="http://schemas.microsoft.com/office/drawing/2014/main" id="{80D466B4-6D5D-4915-98E7-9439706C7210}"/>
              </a:ext>
            </a:extLst>
          </p:cNvPr>
          <p:cNvSpPr>
            <a:spLocks noGrp="1"/>
          </p:cNvSpPr>
          <p:nvPr>
            <p:ph type="title"/>
          </p:nvPr>
        </p:nvSpPr>
        <p:spPr>
          <a:xfrm>
            <a:off x="1115353" y="832235"/>
            <a:ext cx="4584212" cy="523198"/>
          </a:xfrm>
          <a:prstGeom prst="rect">
            <a:avLst/>
          </a:prstGeom>
        </p:spPr>
        <p:txBody>
          <a:bodyPr anchor="b">
            <a:noAutofit/>
          </a:bodyPr>
          <a:lstStyle/>
          <a:p>
            <a:r>
              <a:rPr lang="en-US" sz="4400" dirty="0"/>
              <a:t>Project Goals</a:t>
            </a:r>
          </a:p>
        </p:txBody>
      </p:sp>
      <p:sp>
        <p:nvSpPr>
          <p:cNvPr id="4" name="Text Placeholder 3">
            <a:extLst>
              <a:ext uri="{FF2B5EF4-FFF2-40B4-BE49-F238E27FC236}">
                <a16:creationId xmlns:a16="http://schemas.microsoft.com/office/drawing/2014/main" id="{BA1FC362-7CC3-4E02-BAE3-D3C1BC2E0030}"/>
              </a:ext>
            </a:extLst>
          </p:cNvPr>
          <p:cNvSpPr>
            <a:spLocks noGrp="1"/>
          </p:cNvSpPr>
          <p:nvPr>
            <p:ph type="body" idx="1"/>
          </p:nvPr>
        </p:nvSpPr>
        <p:spPr>
          <a:xfrm>
            <a:off x="1115353" y="1714134"/>
            <a:ext cx="4584212" cy="379029"/>
          </a:xfrm>
          <a:prstGeom prst="rect">
            <a:avLst/>
          </a:prstGeom>
        </p:spPr>
        <p:txBody>
          <a:bodyPr>
            <a:noAutofit/>
          </a:bodyPr>
          <a:lstStyle/>
          <a:p>
            <a:r>
              <a:rPr lang="en-US" sz="3200" dirty="0"/>
              <a:t>Business objective</a:t>
            </a:r>
          </a:p>
        </p:txBody>
      </p:sp>
      <p:sp>
        <p:nvSpPr>
          <p:cNvPr id="8" name="Text Placeholder 7">
            <a:extLst>
              <a:ext uri="{FF2B5EF4-FFF2-40B4-BE49-F238E27FC236}">
                <a16:creationId xmlns:a16="http://schemas.microsoft.com/office/drawing/2014/main" id="{D87F14ED-8CB7-4F8B-B026-FEA48E6FD342}"/>
              </a:ext>
            </a:extLst>
          </p:cNvPr>
          <p:cNvSpPr>
            <a:spLocks noGrp="1"/>
          </p:cNvSpPr>
          <p:nvPr>
            <p:ph type="body" idx="13"/>
          </p:nvPr>
        </p:nvSpPr>
        <p:spPr>
          <a:xfrm>
            <a:off x="1123735" y="2185910"/>
            <a:ext cx="4584212" cy="1745768"/>
          </a:xfrm>
          <a:prstGeom prst="rect">
            <a:avLst/>
          </a:prstGeom>
        </p:spPr>
        <p:txBody>
          <a:bodyPr>
            <a:normAutofit/>
          </a:bodyPr>
          <a:lstStyle/>
          <a:p>
            <a:r>
              <a:rPr lang="en-US" sz="2800" dirty="0"/>
              <a:t>Topic modelling for ratings </a:t>
            </a:r>
          </a:p>
          <a:p>
            <a:r>
              <a:rPr lang="en-US" sz="2800" dirty="0"/>
              <a:t>Ratings prediction </a:t>
            </a:r>
          </a:p>
          <a:p>
            <a:r>
              <a:rPr lang="en-US" sz="2800" dirty="0"/>
              <a:t>Product recommendation</a:t>
            </a:r>
          </a:p>
        </p:txBody>
      </p:sp>
      <p:sp>
        <p:nvSpPr>
          <p:cNvPr id="16" name="Text Placeholder 3">
            <a:extLst>
              <a:ext uri="{FF2B5EF4-FFF2-40B4-BE49-F238E27FC236}">
                <a16:creationId xmlns:a16="http://schemas.microsoft.com/office/drawing/2014/main" id="{425BFF8B-665C-41C0-AF29-560C30B8A4CA}"/>
              </a:ext>
            </a:extLst>
          </p:cNvPr>
          <p:cNvSpPr txBox="1">
            <a:spLocks/>
          </p:cNvSpPr>
          <p:nvPr/>
        </p:nvSpPr>
        <p:spPr>
          <a:xfrm>
            <a:off x="1123735" y="4074379"/>
            <a:ext cx="4584212" cy="379029"/>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Algorithm</a:t>
            </a:r>
          </a:p>
        </p:txBody>
      </p:sp>
      <p:sp>
        <p:nvSpPr>
          <p:cNvPr id="18" name="Text Placeholder 7">
            <a:extLst>
              <a:ext uri="{FF2B5EF4-FFF2-40B4-BE49-F238E27FC236}">
                <a16:creationId xmlns:a16="http://schemas.microsoft.com/office/drawing/2014/main" id="{46EC1090-F738-40AA-885A-E37548549720}"/>
              </a:ext>
            </a:extLst>
          </p:cNvPr>
          <p:cNvSpPr txBox="1">
            <a:spLocks/>
          </p:cNvSpPr>
          <p:nvPr/>
        </p:nvSpPr>
        <p:spPr>
          <a:xfrm>
            <a:off x="1132117" y="4546155"/>
            <a:ext cx="4584212" cy="1745768"/>
          </a:xfrm>
          <a:prstGeom prst="rect">
            <a:avLst/>
          </a:prstGeom>
        </p:spPr>
        <p:txBody>
          <a:bodyPr vert="horz" lIns="36000" tIns="0" rIns="0" bIns="0" rtlCol="0">
            <a:normAutofit lnSpcReduction="10000"/>
          </a:bodyPr>
          <a:lstStyle>
            <a:lvl1pPr marL="216000" indent="-216000" algn="l" defTabSz="914400" rtl="0" eaLnBrk="1" latinLnBrk="0" hangingPunct="1">
              <a:lnSpc>
                <a:spcPct val="90000"/>
              </a:lnSpc>
              <a:spcBef>
                <a:spcPts val="600"/>
              </a:spcBef>
              <a:buClr>
                <a:schemeClr val="accent1">
                  <a:lumMod val="40000"/>
                  <a:lumOff val="60000"/>
                </a:schemeClr>
              </a:buClr>
              <a:buSzPct val="125000"/>
              <a:buFont typeface="Wingdings" panose="05000000000000000000" pitchFamily="2" charset="2"/>
              <a:buChar char="§"/>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t>NLP Unsupervised Learning</a:t>
            </a:r>
          </a:p>
          <a:p>
            <a:r>
              <a:rPr lang="en-US" sz="2800" dirty="0"/>
              <a:t>NLP Supervised Learning</a:t>
            </a:r>
          </a:p>
          <a:p>
            <a:r>
              <a:rPr lang="en-US" sz="2800" dirty="0"/>
              <a:t>Cosine Similarity</a:t>
            </a:r>
          </a:p>
          <a:p>
            <a:pPr marL="0" indent="0">
              <a:buFont typeface="Wingdings" panose="05000000000000000000" pitchFamily="2" charset="2"/>
              <a:buNone/>
            </a:pPr>
            <a:r>
              <a:rPr lang="en-US" sz="2800" dirty="0"/>
              <a:t>	</a:t>
            </a:r>
          </a:p>
        </p:txBody>
      </p:sp>
      <p:sp>
        <p:nvSpPr>
          <p:cNvPr id="11" name="Slide Number Placeholder 4">
            <a:extLst>
              <a:ext uri="{FF2B5EF4-FFF2-40B4-BE49-F238E27FC236}">
                <a16:creationId xmlns:a16="http://schemas.microsoft.com/office/drawing/2014/main" id="{D56F4CEB-6856-410F-A255-668E42A85C8B}"/>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2</a:t>
            </a:fld>
            <a:endParaRPr lang="en-US" dirty="0"/>
          </a:p>
        </p:txBody>
      </p:sp>
    </p:spTree>
    <p:extLst>
      <p:ext uri="{BB962C8B-B14F-4D97-AF65-F5344CB8AC3E}">
        <p14:creationId xmlns:p14="http://schemas.microsoft.com/office/powerpoint/2010/main" val="139600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ailor's dummy">
            <a:extLst>
              <a:ext uri="{FF2B5EF4-FFF2-40B4-BE49-F238E27FC236}">
                <a16:creationId xmlns:a16="http://schemas.microsoft.com/office/drawing/2014/main" id="{D11F4D22-66FA-427F-8D2E-245BB0F80755}"/>
              </a:ext>
            </a:extLst>
          </p:cNvPr>
          <p:cNvPicPr>
            <a:picLocks noGrp="1" noChangeAspect="1"/>
          </p:cNvPicPr>
          <p:nvPr>
            <p:ph type="pic" sz="quarter" idx="13"/>
          </p:nvPr>
        </p:nvPicPr>
        <p:blipFill>
          <a:blip r:embed="rId2"/>
          <a:srcRect l="14" r="14"/>
          <a:stretch>
            <a:fillRect/>
          </a:stretch>
        </p:blipFill>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p:txBody>
          <a:bodyPr/>
          <a:lstStyle/>
          <a:p>
            <a:r>
              <a:rPr lang="en-US" dirty="0"/>
              <a:t>Pitch Deck Tagline</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p:txBody>
          <a:bodyPr/>
          <a:lstStyle/>
          <a:p>
            <a:r>
              <a:rPr lang="en-US" dirty="0"/>
              <a:t>Pitch Deck</a:t>
            </a:r>
            <a:br>
              <a:rPr lang="en-US" dirty="0"/>
            </a:br>
            <a:r>
              <a:rPr lang="en-US" dirty="0"/>
              <a:t>Title Slide</a:t>
            </a:r>
            <a:endParaRPr lang="ru-RU" dirty="0"/>
          </a:p>
        </p:txBody>
      </p:sp>
      <p:grpSp>
        <p:nvGrpSpPr>
          <p:cNvPr id="6" name="Group 5" descr="Logo with hanger, text, and mini mountain on the bottom"/>
          <p:cNvGrpSpPr/>
          <p:nvPr/>
        </p:nvGrpSpPr>
        <p:grpSpPr>
          <a:xfrm>
            <a:off x="753552" y="4996855"/>
            <a:ext cx="1771742" cy="1219812"/>
            <a:chOff x="2657977" y="886406"/>
            <a:chExt cx="1771742" cy="1219812"/>
          </a:xfrm>
        </p:grpSpPr>
        <p:sp>
          <p:nvSpPr>
            <p:cNvPr id="8" name="Rounded Rectangle 7">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657977" y="961054"/>
              <a:ext cx="1771742" cy="1145164"/>
              <a:chOff x="4309495" y="-448810"/>
              <a:chExt cx="1771742" cy="1145164"/>
            </a:xfrm>
          </p:grpSpPr>
          <p:sp>
            <p:nvSpPr>
              <p:cNvPr id="10" name="Block Arc 9">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4485259" y="-448810"/>
                <a:ext cx="1461169" cy="627008"/>
                <a:chOff x="4485259" y="-448810"/>
                <a:chExt cx="1461169" cy="627008"/>
              </a:xfrm>
            </p:grpSpPr>
            <p:sp>
              <p:nvSpPr>
                <p:cNvPr id="12" name="TextBox 11"/>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13" name="Group 12"/>
                <p:cNvGrpSpPr/>
                <p:nvPr/>
              </p:nvGrpSpPr>
              <p:grpSpPr>
                <a:xfrm>
                  <a:off x="5120201" y="-448810"/>
                  <a:ext cx="150327" cy="239667"/>
                  <a:chOff x="5212147" y="-425745"/>
                  <a:chExt cx="150327" cy="239667"/>
                </a:xfrm>
              </p:grpSpPr>
              <p:grpSp>
                <p:nvGrpSpPr>
                  <p:cNvPr id="14" name="Group 13"/>
                  <p:cNvGrpSpPr/>
                  <p:nvPr/>
                </p:nvGrpSpPr>
                <p:grpSpPr>
                  <a:xfrm>
                    <a:off x="5212147" y="-425745"/>
                    <a:ext cx="150327" cy="175178"/>
                    <a:chOff x="1721099" y="-394146"/>
                    <a:chExt cx="368989" cy="429987"/>
                  </a:xfrm>
                </p:grpSpPr>
                <p:sp>
                  <p:nvSpPr>
                    <p:cNvPr id="16"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9"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15"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54031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outique interior">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rotWithShape="1">
          <a:blip r:embed="rId2"/>
          <a:srcRect l="80425" r="14"/>
          <a:stretch/>
        </p:blipFill>
        <p:spPr>
          <a:xfrm>
            <a:off x="7327366" y="457199"/>
            <a:ext cx="4405910" cy="5935211"/>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a:xfrm>
            <a:off x="985427" y="457199"/>
            <a:ext cx="4240914" cy="599814"/>
          </a:xfrm>
        </p:spPr>
        <p:txBody>
          <a:bodyPr>
            <a:normAutofit/>
          </a:bodyPr>
          <a:lstStyle/>
          <a:p>
            <a:r>
              <a:rPr lang="en-US" dirty="0"/>
              <a:t>About this data set</a:t>
            </a:r>
          </a:p>
        </p:txBody>
      </p:sp>
      <p:sp>
        <p:nvSpPr>
          <p:cNvPr id="3" name="Text Placeholder 2">
            <a:extLst>
              <a:ext uri="{FF2B5EF4-FFF2-40B4-BE49-F238E27FC236}">
                <a16:creationId xmlns:a16="http://schemas.microsoft.com/office/drawing/2014/main" id="{95114C9E-240D-455D-9C3D-87EAC24F2B62}"/>
              </a:ext>
            </a:extLst>
          </p:cNvPr>
          <p:cNvSpPr>
            <a:spLocks noGrp="1"/>
          </p:cNvSpPr>
          <p:nvPr>
            <p:ph type="body" idx="1"/>
          </p:nvPr>
        </p:nvSpPr>
        <p:spPr>
          <a:xfrm>
            <a:off x="985427" y="5519902"/>
            <a:ext cx="3972943" cy="956399"/>
          </a:xfrm>
          <a:noFill/>
        </p:spPr>
        <p:txBody>
          <a:bodyPr>
            <a:normAutofit/>
          </a:bodyPr>
          <a:lstStyle/>
          <a:p>
            <a:r>
              <a:rPr lang="en-SG" sz="2400" dirty="0"/>
              <a:t>Kaggle</a:t>
            </a:r>
          </a:p>
          <a:p>
            <a:r>
              <a:rPr lang="en-SG" sz="2400" dirty="0">
                <a:hlinkClick r:id="rId3"/>
              </a:rPr>
              <a:t>Datafiniti's Product Database</a:t>
            </a:r>
            <a:endParaRPr lang="en-US" sz="2400" dirty="0"/>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4890782" y="377984"/>
            <a:ext cx="2337834" cy="6098317"/>
          </a:xfrm>
        </p:spPr>
        <p:txBody>
          <a:bodyPr>
            <a:noAutofit/>
          </a:bodyPr>
          <a:lstStyle/>
          <a:p>
            <a:pPr algn="r">
              <a:lnSpc>
                <a:spcPct val="100000"/>
              </a:lnSpc>
              <a:spcBef>
                <a:spcPts val="0"/>
              </a:spcBef>
            </a:pPr>
            <a:r>
              <a:rPr lang="en-US" sz="1600" dirty="0">
                <a:solidFill>
                  <a:schemeClr val="bg1">
                    <a:lumMod val="85000"/>
                  </a:schemeClr>
                </a:solidFill>
              </a:rPr>
              <a:t>id</a:t>
            </a:r>
          </a:p>
          <a:p>
            <a:pPr algn="r">
              <a:lnSpc>
                <a:spcPct val="100000"/>
              </a:lnSpc>
              <a:spcBef>
                <a:spcPts val="0"/>
              </a:spcBef>
            </a:pPr>
            <a:r>
              <a:rPr lang="en-US" sz="1600" dirty="0">
                <a:solidFill>
                  <a:schemeClr val="bg1">
                    <a:lumMod val="85000"/>
                  </a:schemeClr>
                </a:solidFill>
              </a:rPr>
              <a:t>brand</a:t>
            </a:r>
          </a:p>
          <a:p>
            <a:pPr algn="r">
              <a:lnSpc>
                <a:spcPct val="100000"/>
              </a:lnSpc>
              <a:spcBef>
                <a:spcPts val="0"/>
              </a:spcBef>
            </a:pPr>
            <a:r>
              <a:rPr lang="en-US" sz="1600" dirty="0">
                <a:solidFill>
                  <a:schemeClr val="bg1">
                    <a:lumMod val="85000"/>
                  </a:schemeClr>
                </a:solidFill>
              </a:rPr>
              <a:t>categories</a:t>
            </a:r>
          </a:p>
          <a:p>
            <a:pPr algn="r">
              <a:lnSpc>
                <a:spcPct val="100000"/>
              </a:lnSpc>
              <a:spcBef>
                <a:spcPts val="0"/>
              </a:spcBef>
            </a:pPr>
            <a:r>
              <a:rPr lang="en-US" sz="1600" dirty="0" err="1">
                <a:solidFill>
                  <a:schemeClr val="bg1">
                    <a:lumMod val="85000"/>
                  </a:schemeClr>
                </a:solidFill>
              </a:rPr>
              <a:t>dateAdded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dateUpdated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ean</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keys</a:t>
            </a:r>
          </a:p>
          <a:p>
            <a:pPr algn="r">
              <a:lnSpc>
                <a:spcPct val="100000"/>
              </a:lnSpc>
              <a:spcBef>
                <a:spcPts val="0"/>
              </a:spcBef>
            </a:pPr>
            <a:r>
              <a:rPr lang="en-US" sz="1600" dirty="0">
                <a:solidFill>
                  <a:schemeClr val="bg1">
                    <a:lumMod val="85000"/>
                  </a:schemeClr>
                </a:solidFill>
              </a:rPr>
              <a:t>manufacturer</a:t>
            </a:r>
          </a:p>
          <a:p>
            <a:pPr algn="r">
              <a:lnSpc>
                <a:spcPct val="100000"/>
              </a:lnSpc>
              <a:spcBef>
                <a:spcPts val="0"/>
              </a:spcBef>
            </a:pPr>
            <a:r>
              <a:rPr lang="en-US" sz="1600" dirty="0" err="1">
                <a:solidFill>
                  <a:schemeClr val="bg1">
                    <a:lumMod val="85000"/>
                  </a:schemeClr>
                </a:solidFill>
              </a:rPr>
              <a:t>manufacturerNumber</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name</a:t>
            </a:r>
          </a:p>
          <a:p>
            <a:pPr algn="r">
              <a:lnSpc>
                <a:spcPct val="100000"/>
              </a:lnSpc>
              <a:spcBef>
                <a:spcPts val="0"/>
              </a:spcBef>
            </a:pPr>
            <a:r>
              <a:rPr lang="en-US" sz="1600" dirty="0" err="1">
                <a:solidFill>
                  <a:schemeClr val="bg1">
                    <a:lumMod val="85000"/>
                  </a:schemeClr>
                </a:solidFill>
              </a:rPr>
              <a:t>reviews.date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reviews.dateAdded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reviews.dateSeen</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reviews.didPurchase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reviews.doRecommend</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reviews.id</a:t>
            </a:r>
          </a:p>
          <a:p>
            <a:pPr algn="r">
              <a:lnSpc>
                <a:spcPct val="100000"/>
              </a:lnSpc>
              <a:spcBef>
                <a:spcPts val="0"/>
              </a:spcBef>
            </a:pPr>
            <a:r>
              <a:rPr lang="en-US" sz="1600" dirty="0" err="1">
                <a:solidFill>
                  <a:schemeClr val="bg1">
                    <a:lumMod val="85000"/>
                  </a:schemeClr>
                </a:solidFill>
              </a:rPr>
              <a:t>reviews.numHelpful</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reviews.rating</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reviews.sourceURLs</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reviews.text</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reviews.title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reviews.userCity</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reviews.userProvince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reviews.username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upc</a:t>
            </a:r>
            <a:endParaRPr lang="en-US" sz="1600" dirty="0">
              <a:solidFill>
                <a:schemeClr val="bg1">
                  <a:lumMod val="85000"/>
                </a:schemeClr>
              </a:solidFill>
            </a:endParaRPr>
          </a:p>
        </p:txBody>
      </p:sp>
      <p:sp>
        <p:nvSpPr>
          <p:cNvPr id="10" name="Text Placeholder 2">
            <a:extLst>
              <a:ext uri="{FF2B5EF4-FFF2-40B4-BE49-F238E27FC236}">
                <a16:creationId xmlns:a16="http://schemas.microsoft.com/office/drawing/2014/main" id="{63FC18D3-838C-4950-B97B-6372C65AE662}"/>
              </a:ext>
            </a:extLst>
          </p:cNvPr>
          <p:cNvSpPr txBox="1">
            <a:spLocks/>
          </p:cNvSpPr>
          <p:nvPr/>
        </p:nvSpPr>
        <p:spPr>
          <a:xfrm>
            <a:off x="985427" y="1264972"/>
            <a:ext cx="2642616" cy="3614989"/>
          </a:xfrm>
          <a:prstGeom prst="rect">
            <a:avLst/>
          </a:prstGeom>
        </p:spPr>
        <p:txBody>
          <a:bodyPr vert="horz" lIns="3600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sz="7200" dirty="0"/>
              <a:t>71,045 </a:t>
            </a:r>
            <a:r>
              <a:rPr lang="en-SG" sz="4000" dirty="0"/>
              <a:t>reviews</a:t>
            </a:r>
          </a:p>
          <a:p>
            <a:endParaRPr lang="en-SG" sz="4000" dirty="0"/>
          </a:p>
          <a:p>
            <a:r>
              <a:rPr lang="en-SG" sz="7200" dirty="0"/>
              <a:t>1,000 </a:t>
            </a:r>
            <a:r>
              <a:rPr lang="en-SG" sz="4000" dirty="0"/>
              <a:t>products </a:t>
            </a:r>
          </a:p>
        </p:txBody>
      </p:sp>
    </p:spTree>
    <p:extLst>
      <p:ext uri="{BB962C8B-B14F-4D97-AF65-F5344CB8AC3E}">
        <p14:creationId xmlns:p14="http://schemas.microsoft.com/office/powerpoint/2010/main" val="22010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outique interior">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rotWithShape="1">
          <a:blip r:embed="rId2"/>
          <a:srcRect l="80425" r="14"/>
          <a:stretch/>
        </p:blipFill>
        <p:spPr>
          <a:xfrm>
            <a:off x="7327366" y="457199"/>
            <a:ext cx="4405910" cy="5935211"/>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a:xfrm>
            <a:off x="985427" y="457199"/>
            <a:ext cx="4240914" cy="599814"/>
          </a:xfrm>
        </p:spPr>
        <p:txBody>
          <a:bodyPr>
            <a:normAutofit/>
          </a:bodyPr>
          <a:lstStyle/>
          <a:p>
            <a:r>
              <a:rPr lang="en-US" dirty="0"/>
              <a:t>About this data set</a:t>
            </a:r>
          </a:p>
        </p:txBody>
      </p:sp>
      <p:sp>
        <p:nvSpPr>
          <p:cNvPr id="3" name="Text Placeholder 2">
            <a:extLst>
              <a:ext uri="{FF2B5EF4-FFF2-40B4-BE49-F238E27FC236}">
                <a16:creationId xmlns:a16="http://schemas.microsoft.com/office/drawing/2014/main" id="{95114C9E-240D-455D-9C3D-87EAC24F2B62}"/>
              </a:ext>
            </a:extLst>
          </p:cNvPr>
          <p:cNvSpPr>
            <a:spLocks noGrp="1"/>
          </p:cNvSpPr>
          <p:nvPr>
            <p:ph type="body" idx="1"/>
          </p:nvPr>
        </p:nvSpPr>
        <p:spPr>
          <a:xfrm>
            <a:off x="985427" y="5519902"/>
            <a:ext cx="3972943" cy="956399"/>
          </a:xfrm>
          <a:noFill/>
        </p:spPr>
        <p:txBody>
          <a:bodyPr>
            <a:normAutofit/>
          </a:bodyPr>
          <a:lstStyle/>
          <a:p>
            <a:r>
              <a:rPr lang="en-SG" sz="2400" dirty="0"/>
              <a:t>Kaggle</a:t>
            </a:r>
          </a:p>
          <a:p>
            <a:r>
              <a:rPr lang="en-SG" sz="2400" dirty="0">
                <a:hlinkClick r:id="rId3"/>
              </a:rPr>
              <a:t>Datafiniti's Product Database</a:t>
            </a:r>
            <a:endParaRPr lang="en-US" sz="2400" dirty="0"/>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4890782" y="377984"/>
            <a:ext cx="2337834" cy="6098317"/>
          </a:xfrm>
        </p:spPr>
        <p:txBody>
          <a:bodyPr>
            <a:noAutofit/>
          </a:bodyPr>
          <a:lstStyle/>
          <a:p>
            <a:pPr algn="r">
              <a:lnSpc>
                <a:spcPct val="100000"/>
              </a:lnSpc>
              <a:spcBef>
                <a:spcPts val="0"/>
              </a:spcBef>
            </a:pPr>
            <a:r>
              <a:rPr lang="en-US" sz="1600" dirty="0"/>
              <a:t>id</a:t>
            </a:r>
          </a:p>
          <a:p>
            <a:pPr algn="r">
              <a:lnSpc>
                <a:spcPct val="100000"/>
              </a:lnSpc>
              <a:spcBef>
                <a:spcPts val="0"/>
              </a:spcBef>
            </a:pPr>
            <a:r>
              <a:rPr lang="en-US" sz="1600" dirty="0"/>
              <a:t>brand</a:t>
            </a:r>
          </a:p>
          <a:p>
            <a:pPr algn="r">
              <a:lnSpc>
                <a:spcPct val="100000"/>
              </a:lnSpc>
              <a:spcBef>
                <a:spcPts val="0"/>
              </a:spcBef>
            </a:pPr>
            <a:r>
              <a:rPr lang="en-US" sz="1600" dirty="0"/>
              <a:t>categories</a:t>
            </a:r>
          </a:p>
          <a:p>
            <a:pPr algn="r">
              <a:lnSpc>
                <a:spcPct val="100000"/>
              </a:lnSpc>
              <a:spcBef>
                <a:spcPts val="0"/>
              </a:spcBef>
            </a:pPr>
            <a:r>
              <a:rPr lang="en-US" sz="1600" dirty="0" err="1"/>
              <a:t>dateAdded</a:t>
            </a:r>
            <a:endParaRPr lang="en-US" sz="1600" dirty="0"/>
          </a:p>
          <a:p>
            <a:pPr algn="r">
              <a:lnSpc>
                <a:spcPct val="100000"/>
              </a:lnSpc>
              <a:spcBef>
                <a:spcPts val="0"/>
              </a:spcBef>
            </a:pPr>
            <a:r>
              <a:rPr lang="en-US" sz="1600" dirty="0" err="1"/>
              <a:t>dateUpdated</a:t>
            </a:r>
            <a:endParaRPr lang="en-US" sz="1600" dirty="0"/>
          </a:p>
          <a:p>
            <a:pPr algn="r">
              <a:lnSpc>
                <a:spcPct val="100000"/>
              </a:lnSpc>
              <a:spcBef>
                <a:spcPts val="0"/>
              </a:spcBef>
            </a:pPr>
            <a:r>
              <a:rPr lang="en-US" sz="1600" dirty="0" err="1"/>
              <a:t>ean</a:t>
            </a:r>
            <a:endParaRPr lang="en-US" sz="1600" dirty="0"/>
          </a:p>
          <a:p>
            <a:pPr algn="r">
              <a:lnSpc>
                <a:spcPct val="100000"/>
              </a:lnSpc>
              <a:spcBef>
                <a:spcPts val="0"/>
              </a:spcBef>
            </a:pPr>
            <a:r>
              <a:rPr lang="en-US" sz="1600" dirty="0"/>
              <a:t>keys</a:t>
            </a:r>
          </a:p>
          <a:p>
            <a:pPr algn="r">
              <a:lnSpc>
                <a:spcPct val="100000"/>
              </a:lnSpc>
              <a:spcBef>
                <a:spcPts val="0"/>
              </a:spcBef>
            </a:pPr>
            <a:r>
              <a:rPr lang="en-US" sz="1600" dirty="0"/>
              <a:t>manufacturer</a:t>
            </a:r>
          </a:p>
          <a:p>
            <a:pPr algn="r">
              <a:lnSpc>
                <a:spcPct val="100000"/>
              </a:lnSpc>
              <a:spcBef>
                <a:spcPts val="0"/>
              </a:spcBef>
            </a:pPr>
            <a:r>
              <a:rPr lang="en-US" sz="1600" dirty="0" err="1"/>
              <a:t>manufacturerNumber</a:t>
            </a:r>
            <a:endParaRPr lang="en-US" sz="1600" dirty="0"/>
          </a:p>
          <a:p>
            <a:pPr algn="r">
              <a:lnSpc>
                <a:spcPct val="100000"/>
              </a:lnSpc>
              <a:spcBef>
                <a:spcPts val="0"/>
              </a:spcBef>
            </a:pPr>
            <a:r>
              <a:rPr lang="en-US" sz="1600" dirty="0"/>
              <a:t>name</a:t>
            </a:r>
          </a:p>
          <a:p>
            <a:pPr algn="r">
              <a:lnSpc>
                <a:spcPct val="100000"/>
              </a:lnSpc>
              <a:spcBef>
                <a:spcPts val="0"/>
              </a:spcBef>
            </a:pPr>
            <a:r>
              <a:rPr lang="en-US" sz="1600" dirty="0" err="1"/>
              <a:t>reviews.date</a:t>
            </a:r>
            <a:endParaRPr lang="en-US" sz="1600" dirty="0"/>
          </a:p>
          <a:p>
            <a:pPr algn="r">
              <a:lnSpc>
                <a:spcPct val="100000"/>
              </a:lnSpc>
              <a:spcBef>
                <a:spcPts val="0"/>
              </a:spcBef>
            </a:pPr>
            <a:r>
              <a:rPr lang="en-US" sz="1600" dirty="0" err="1"/>
              <a:t>reviews.dateAdded</a:t>
            </a:r>
            <a:endParaRPr lang="en-US" sz="1600" dirty="0"/>
          </a:p>
          <a:p>
            <a:pPr algn="r">
              <a:lnSpc>
                <a:spcPct val="100000"/>
              </a:lnSpc>
              <a:spcBef>
                <a:spcPts val="0"/>
              </a:spcBef>
            </a:pPr>
            <a:r>
              <a:rPr lang="en-US" sz="1600" dirty="0" err="1"/>
              <a:t>reviews.dateSeen</a:t>
            </a:r>
            <a:endParaRPr lang="en-US" sz="1600" dirty="0"/>
          </a:p>
          <a:p>
            <a:pPr algn="r">
              <a:lnSpc>
                <a:spcPct val="100000"/>
              </a:lnSpc>
              <a:spcBef>
                <a:spcPts val="0"/>
              </a:spcBef>
            </a:pPr>
            <a:r>
              <a:rPr lang="en-US" sz="1600" dirty="0" err="1"/>
              <a:t>reviews.didPurchase</a:t>
            </a:r>
            <a:endParaRPr lang="en-US" sz="1600" dirty="0"/>
          </a:p>
          <a:p>
            <a:pPr algn="r">
              <a:lnSpc>
                <a:spcPct val="100000"/>
              </a:lnSpc>
              <a:spcBef>
                <a:spcPts val="0"/>
              </a:spcBef>
            </a:pPr>
            <a:r>
              <a:rPr lang="en-US" sz="1600" dirty="0" err="1"/>
              <a:t>reviews.doRecommend</a:t>
            </a:r>
            <a:endParaRPr lang="en-US" sz="1600" dirty="0"/>
          </a:p>
          <a:p>
            <a:pPr algn="r">
              <a:lnSpc>
                <a:spcPct val="100000"/>
              </a:lnSpc>
              <a:spcBef>
                <a:spcPts val="0"/>
              </a:spcBef>
            </a:pPr>
            <a:r>
              <a:rPr lang="en-US" sz="1600" dirty="0"/>
              <a:t>reviews.id</a:t>
            </a:r>
          </a:p>
          <a:p>
            <a:pPr algn="r">
              <a:lnSpc>
                <a:spcPct val="100000"/>
              </a:lnSpc>
              <a:spcBef>
                <a:spcPts val="0"/>
              </a:spcBef>
            </a:pPr>
            <a:r>
              <a:rPr lang="en-US" sz="1600" dirty="0" err="1"/>
              <a:t>reviews.numHelpful</a:t>
            </a:r>
            <a:endParaRPr lang="en-US" sz="1600" dirty="0"/>
          </a:p>
          <a:p>
            <a:pPr algn="r">
              <a:lnSpc>
                <a:spcPct val="100000"/>
              </a:lnSpc>
              <a:spcBef>
                <a:spcPts val="0"/>
              </a:spcBef>
            </a:pPr>
            <a:r>
              <a:rPr lang="en-US" sz="1600" dirty="0" err="1"/>
              <a:t>reviews.rating</a:t>
            </a:r>
            <a:endParaRPr lang="en-US" sz="1600" dirty="0"/>
          </a:p>
          <a:p>
            <a:pPr algn="r">
              <a:lnSpc>
                <a:spcPct val="100000"/>
              </a:lnSpc>
              <a:spcBef>
                <a:spcPts val="0"/>
              </a:spcBef>
            </a:pPr>
            <a:r>
              <a:rPr lang="en-US" sz="1600" dirty="0" err="1"/>
              <a:t>reviews.sourceURLs</a:t>
            </a:r>
            <a:endParaRPr lang="en-US" sz="1600" dirty="0"/>
          </a:p>
          <a:p>
            <a:pPr algn="r">
              <a:lnSpc>
                <a:spcPct val="100000"/>
              </a:lnSpc>
              <a:spcBef>
                <a:spcPts val="0"/>
              </a:spcBef>
            </a:pPr>
            <a:r>
              <a:rPr lang="en-US" sz="1600" dirty="0" err="1"/>
              <a:t>reviews.text</a:t>
            </a:r>
            <a:endParaRPr lang="en-US" sz="1600" dirty="0"/>
          </a:p>
          <a:p>
            <a:pPr algn="r">
              <a:lnSpc>
                <a:spcPct val="100000"/>
              </a:lnSpc>
              <a:spcBef>
                <a:spcPts val="0"/>
              </a:spcBef>
            </a:pPr>
            <a:r>
              <a:rPr lang="en-US" sz="1600" dirty="0" err="1"/>
              <a:t>reviews.title</a:t>
            </a:r>
            <a:endParaRPr lang="en-US" sz="1600" dirty="0"/>
          </a:p>
          <a:p>
            <a:pPr algn="r">
              <a:lnSpc>
                <a:spcPct val="100000"/>
              </a:lnSpc>
              <a:spcBef>
                <a:spcPts val="0"/>
              </a:spcBef>
            </a:pPr>
            <a:r>
              <a:rPr lang="en-US" sz="1600" dirty="0" err="1"/>
              <a:t>reviews.userCity</a:t>
            </a:r>
            <a:endParaRPr lang="en-US" sz="1600" dirty="0"/>
          </a:p>
          <a:p>
            <a:pPr algn="r">
              <a:lnSpc>
                <a:spcPct val="100000"/>
              </a:lnSpc>
              <a:spcBef>
                <a:spcPts val="0"/>
              </a:spcBef>
            </a:pPr>
            <a:r>
              <a:rPr lang="en-US" sz="1600" dirty="0" err="1"/>
              <a:t>reviews.userProvince</a:t>
            </a:r>
            <a:endParaRPr lang="en-US" sz="1600" dirty="0"/>
          </a:p>
          <a:p>
            <a:pPr algn="r">
              <a:lnSpc>
                <a:spcPct val="100000"/>
              </a:lnSpc>
              <a:spcBef>
                <a:spcPts val="0"/>
              </a:spcBef>
            </a:pPr>
            <a:r>
              <a:rPr lang="en-US" sz="1600" dirty="0" err="1"/>
              <a:t>reviews.username</a:t>
            </a:r>
            <a:endParaRPr lang="en-US" sz="1600" dirty="0"/>
          </a:p>
          <a:p>
            <a:pPr algn="r">
              <a:lnSpc>
                <a:spcPct val="100000"/>
              </a:lnSpc>
              <a:spcBef>
                <a:spcPts val="0"/>
              </a:spcBef>
            </a:pPr>
            <a:r>
              <a:rPr lang="en-US" sz="1600" dirty="0" err="1"/>
              <a:t>upc</a:t>
            </a:r>
            <a:endParaRPr lang="en-US" sz="1600" dirty="0"/>
          </a:p>
        </p:txBody>
      </p:sp>
      <p:sp>
        <p:nvSpPr>
          <p:cNvPr id="10" name="Text Placeholder 2">
            <a:extLst>
              <a:ext uri="{FF2B5EF4-FFF2-40B4-BE49-F238E27FC236}">
                <a16:creationId xmlns:a16="http://schemas.microsoft.com/office/drawing/2014/main" id="{63FC18D3-838C-4950-B97B-6372C65AE662}"/>
              </a:ext>
            </a:extLst>
          </p:cNvPr>
          <p:cNvSpPr txBox="1">
            <a:spLocks/>
          </p:cNvSpPr>
          <p:nvPr/>
        </p:nvSpPr>
        <p:spPr>
          <a:xfrm>
            <a:off x="985427" y="1264972"/>
            <a:ext cx="2642616" cy="3614989"/>
          </a:xfrm>
          <a:prstGeom prst="rect">
            <a:avLst/>
          </a:prstGeom>
        </p:spPr>
        <p:txBody>
          <a:bodyPr vert="horz" lIns="3600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sz="7200" dirty="0"/>
              <a:t>71,045 </a:t>
            </a:r>
            <a:r>
              <a:rPr lang="en-SG" sz="4000" dirty="0"/>
              <a:t>reviews</a:t>
            </a:r>
          </a:p>
          <a:p>
            <a:endParaRPr lang="en-SG" sz="4000" dirty="0"/>
          </a:p>
          <a:p>
            <a:r>
              <a:rPr lang="en-SG" sz="7200" dirty="0"/>
              <a:t>1,000 </a:t>
            </a:r>
            <a:r>
              <a:rPr lang="en-SG" sz="4000" dirty="0"/>
              <a:t>products </a:t>
            </a:r>
          </a:p>
        </p:txBody>
      </p:sp>
      <p:sp>
        <p:nvSpPr>
          <p:cNvPr id="11" name="Rectangle 10">
            <a:extLst>
              <a:ext uri="{FF2B5EF4-FFF2-40B4-BE49-F238E27FC236}">
                <a16:creationId xmlns:a16="http://schemas.microsoft.com/office/drawing/2014/main" id="{028C13F5-A552-4CB9-AF4B-7843CF01192C}"/>
              </a:ext>
            </a:extLst>
          </p:cNvPr>
          <p:cNvSpPr/>
          <p:nvPr/>
        </p:nvSpPr>
        <p:spPr>
          <a:xfrm flipH="1">
            <a:off x="5159229" y="4546833"/>
            <a:ext cx="2240140"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3E58F0D5-1771-44D2-949B-4A0521A6499E}"/>
              </a:ext>
            </a:extLst>
          </p:cNvPr>
          <p:cNvSpPr/>
          <p:nvPr/>
        </p:nvSpPr>
        <p:spPr>
          <a:xfrm flipH="1">
            <a:off x="5159229" y="5022364"/>
            <a:ext cx="2240140"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809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Group of fashion models">
            <a:extLst>
              <a:ext uri="{FF2B5EF4-FFF2-40B4-BE49-F238E27FC236}">
                <a16:creationId xmlns:a16="http://schemas.microsoft.com/office/drawing/2014/main" id="{353FE571-4347-4DF0-891A-568E51CE1C2C}"/>
              </a:ext>
            </a:extLst>
          </p:cNvPr>
          <p:cNvPicPr>
            <a:picLocks noGrp="1" noChangeAspect="1"/>
          </p:cNvPicPr>
          <p:nvPr>
            <p:ph type="pic" sz="quarter" idx="14"/>
          </p:nvPr>
        </p:nvPicPr>
        <p:blipFill rotWithShape="1">
          <a:blip r:embed="rId2"/>
          <a:srcRect t="13879" b="27916"/>
          <a:stretch/>
        </p:blipFill>
        <p:spPr>
          <a:xfrm>
            <a:off x="458724" y="457199"/>
            <a:ext cx="11274552" cy="2394349"/>
          </a:xfrm>
        </p:spPr>
      </p:pic>
      <p:sp>
        <p:nvSpPr>
          <p:cNvPr id="8" name="Text Placeholder 7">
            <a:extLst>
              <a:ext uri="{FF2B5EF4-FFF2-40B4-BE49-F238E27FC236}">
                <a16:creationId xmlns:a16="http://schemas.microsoft.com/office/drawing/2014/main" id="{FA39FA61-4CB9-48A4-BBF4-DA0E0CD08614}"/>
              </a:ext>
            </a:extLst>
          </p:cNvPr>
          <p:cNvSpPr>
            <a:spLocks noGrp="1"/>
          </p:cNvSpPr>
          <p:nvPr>
            <p:ph type="body" idx="1"/>
          </p:nvPr>
        </p:nvSpPr>
        <p:spPr>
          <a:xfrm>
            <a:off x="821460" y="4669674"/>
            <a:ext cx="2642616" cy="1041316"/>
          </a:xfrm>
        </p:spPr>
        <p:txBody>
          <a:bodyPr/>
          <a:lstStyle/>
          <a:p>
            <a:r>
              <a:rPr lang="en-US" dirty="0"/>
              <a:t>Satisfied customers</a:t>
            </a:r>
          </a:p>
        </p:txBody>
      </p:sp>
      <p:sp>
        <p:nvSpPr>
          <p:cNvPr id="5" name="Slide Number Placeholder 4">
            <a:extLst>
              <a:ext uri="{FF2B5EF4-FFF2-40B4-BE49-F238E27FC236}">
                <a16:creationId xmlns:a16="http://schemas.microsoft.com/office/drawing/2014/main" id="{E76FE440-470B-4A07-B866-F0955087DACC}"/>
              </a:ext>
            </a:extLst>
          </p:cNvPr>
          <p:cNvSpPr>
            <a:spLocks noGrp="1"/>
          </p:cNvSpPr>
          <p:nvPr>
            <p:ph type="sldNum" sz="quarter" idx="12"/>
          </p:nvPr>
        </p:nvSpPr>
        <p:spPr/>
        <p:txBody>
          <a:bodyPr/>
          <a:lstStyle/>
          <a:p>
            <a:fld id="{3CE5352E-9B9F-4EDC-8769-7FA3D3F814C7}" type="slidenum">
              <a:rPr lang="en-US" smtClean="0"/>
              <a:pPr/>
              <a:t>5</a:t>
            </a:fld>
            <a:endParaRPr lang="en-US" dirty="0"/>
          </a:p>
        </p:txBody>
      </p:sp>
      <p:sp>
        <p:nvSpPr>
          <p:cNvPr id="6" name="Title 5">
            <a:extLst>
              <a:ext uri="{FF2B5EF4-FFF2-40B4-BE49-F238E27FC236}">
                <a16:creationId xmlns:a16="http://schemas.microsoft.com/office/drawing/2014/main" id="{D59C95B4-ED50-4E25-A391-BA53C3667B86}"/>
              </a:ext>
            </a:extLst>
          </p:cNvPr>
          <p:cNvSpPr>
            <a:spLocks noGrp="1"/>
          </p:cNvSpPr>
          <p:nvPr>
            <p:ph type="title"/>
          </p:nvPr>
        </p:nvSpPr>
        <p:spPr/>
        <p:txBody>
          <a:bodyPr/>
          <a:lstStyle/>
          <a:p>
            <a:r>
              <a:rPr lang="en-US" dirty="0"/>
              <a:t>Ratings distribution</a:t>
            </a:r>
            <a:endParaRPr lang="en-SG" dirty="0"/>
          </a:p>
        </p:txBody>
      </p:sp>
      <p:pic>
        <p:nvPicPr>
          <p:cNvPr id="9" name="Picture 8">
            <a:extLst>
              <a:ext uri="{FF2B5EF4-FFF2-40B4-BE49-F238E27FC236}">
                <a16:creationId xmlns:a16="http://schemas.microsoft.com/office/drawing/2014/main" id="{5F9AE574-42B8-4D2E-B6AD-EA0493487EB5}"/>
              </a:ext>
            </a:extLst>
          </p:cNvPr>
          <p:cNvPicPr>
            <a:picLocks noChangeAspect="1"/>
          </p:cNvPicPr>
          <p:nvPr/>
        </p:nvPicPr>
        <p:blipFill>
          <a:blip r:embed="rId3"/>
          <a:stretch>
            <a:fillRect/>
          </a:stretch>
        </p:blipFill>
        <p:spPr>
          <a:xfrm>
            <a:off x="3365078" y="2910980"/>
            <a:ext cx="8620125" cy="3489820"/>
          </a:xfrm>
          <a:prstGeom prst="rect">
            <a:avLst/>
          </a:prstGeom>
        </p:spPr>
      </p:pic>
      <p:sp>
        <p:nvSpPr>
          <p:cNvPr id="11" name="Picture Placeholder 10">
            <a:extLst>
              <a:ext uri="{FF2B5EF4-FFF2-40B4-BE49-F238E27FC236}">
                <a16:creationId xmlns:a16="http://schemas.microsoft.com/office/drawing/2014/main" id="{8D0D22C3-DEBD-41BA-BBAE-F3197B3D85B5}"/>
              </a:ext>
            </a:extLst>
          </p:cNvPr>
          <p:cNvSpPr>
            <a:spLocks noGrp="1"/>
          </p:cNvSpPr>
          <p:nvPr>
            <p:ph type="pic" sz="quarter" idx="15"/>
          </p:nvPr>
        </p:nvSpPr>
        <p:spPr/>
      </p:sp>
      <p:sp>
        <p:nvSpPr>
          <p:cNvPr id="2" name="Rectangle 1">
            <a:extLst>
              <a:ext uri="{FF2B5EF4-FFF2-40B4-BE49-F238E27FC236}">
                <a16:creationId xmlns:a16="http://schemas.microsoft.com/office/drawing/2014/main" id="{2CADF0AC-3CCB-4FA9-8186-8AFDEB33FB0C}"/>
              </a:ext>
            </a:extLst>
          </p:cNvPr>
          <p:cNvSpPr/>
          <p:nvPr/>
        </p:nvSpPr>
        <p:spPr>
          <a:xfrm>
            <a:off x="9588598" y="3198482"/>
            <a:ext cx="583814" cy="369332"/>
          </a:xfrm>
          <a:prstGeom prst="rect">
            <a:avLst/>
          </a:prstGeom>
        </p:spPr>
        <p:txBody>
          <a:bodyPr wrap="none">
            <a:spAutoFit/>
          </a:bodyPr>
          <a:lstStyle/>
          <a:p>
            <a:r>
              <a:rPr lang="en-US" dirty="0">
                <a:solidFill>
                  <a:schemeClr val="bg1"/>
                </a:solidFill>
              </a:rPr>
              <a:t>66%</a:t>
            </a:r>
            <a:endParaRPr lang="en-SG" dirty="0">
              <a:solidFill>
                <a:schemeClr val="bg1"/>
              </a:solidFill>
            </a:endParaRPr>
          </a:p>
        </p:txBody>
      </p:sp>
      <p:sp>
        <p:nvSpPr>
          <p:cNvPr id="10" name="Rectangle 9">
            <a:extLst>
              <a:ext uri="{FF2B5EF4-FFF2-40B4-BE49-F238E27FC236}">
                <a16:creationId xmlns:a16="http://schemas.microsoft.com/office/drawing/2014/main" id="{16881388-B8AF-4803-93F7-64D3D5744FE6}"/>
              </a:ext>
            </a:extLst>
          </p:cNvPr>
          <p:cNvSpPr/>
          <p:nvPr/>
        </p:nvSpPr>
        <p:spPr>
          <a:xfrm>
            <a:off x="6138925" y="3784085"/>
            <a:ext cx="583814" cy="369332"/>
          </a:xfrm>
          <a:prstGeom prst="rect">
            <a:avLst/>
          </a:prstGeom>
        </p:spPr>
        <p:txBody>
          <a:bodyPr wrap="none">
            <a:spAutoFit/>
          </a:bodyPr>
          <a:lstStyle/>
          <a:p>
            <a:r>
              <a:rPr lang="en-US" dirty="0"/>
              <a:t>20%</a:t>
            </a:r>
            <a:endParaRPr lang="en-SG" dirty="0"/>
          </a:p>
        </p:txBody>
      </p:sp>
      <p:sp>
        <p:nvSpPr>
          <p:cNvPr id="13" name="Rectangle 12">
            <a:extLst>
              <a:ext uri="{FF2B5EF4-FFF2-40B4-BE49-F238E27FC236}">
                <a16:creationId xmlns:a16="http://schemas.microsoft.com/office/drawing/2014/main" id="{768DF24D-A834-4840-BB69-E6B649FDFA74}"/>
              </a:ext>
            </a:extLst>
          </p:cNvPr>
          <p:cNvSpPr/>
          <p:nvPr/>
        </p:nvSpPr>
        <p:spPr>
          <a:xfrm>
            <a:off x="4474914" y="4403301"/>
            <a:ext cx="466794" cy="369332"/>
          </a:xfrm>
          <a:prstGeom prst="rect">
            <a:avLst/>
          </a:prstGeom>
        </p:spPr>
        <p:txBody>
          <a:bodyPr wrap="none">
            <a:spAutoFit/>
          </a:bodyPr>
          <a:lstStyle/>
          <a:p>
            <a:r>
              <a:rPr lang="en-US" dirty="0"/>
              <a:t>6%</a:t>
            </a:r>
            <a:endParaRPr lang="en-SG" dirty="0"/>
          </a:p>
        </p:txBody>
      </p:sp>
      <p:sp>
        <p:nvSpPr>
          <p:cNvPr id="14" name="Rectangle 13">
            <a:extLst>
              <a:ext uri="{FF2B5EF4-FFF2-40B4-BE49-F238E27FC236}">
                <a16:creationId xmlns:a16="http://schemas.microsoft.com/office/drawing/2014/main" id="{C6E40D60-8615-4135-B3CE-8CABA6895225}"/>
              </a:ext>
            </a:extLst>
          </p:cNvPr>
          <p:cNvSpPr/>
          <p:nvPr/>
        </p:nvSpPr>
        <p:spPr>
          <a:xfrm>
            <a:off x="4367762" y="5625609"/>
            <a:ext cx="466794" cy="369332"/>
          </a:xfrm>
          <a:prstGeom prst="rect">
            <a:avLst/>
          </a:prstGeom>
        </p:spPr>
        <p:txBody>
          <a:bodyPr wrap="none">
            <a:spAutoFit/>
          </a:bodyPr>
          <a:lstStyle/>
          <a:p>
            <a:r>
              <a:rPr lang="en-US" dirty="0"/>
              <a:t>5%</a:t>
            </a:r>
            <a:endParaRPr lang="en-SG" dirty="0"/>
          </a:p>
        </p:txBody>
      </p:sp>
      <p:sp>
        <p:nvSpPr>
          <p:cNvPr id="15" name="Rectangle 14">
            <a:extLst>
              <a:ext uri="{FF2B5EF4-FFF2-40B4-BE49-F238E27FC236}">
                <a16:creationId xmlns:a16="http://schemas.microsoft.com/office/drawing/2014/main" id="{D51CA354-1C4A-4A77-8D15-F1FD7ABF6F6F}"/>
              </a:ext>
            </a:extLst>
          </p:cNvPr>
          <p:cNvSpPr/>
          <p:nvPr/>
        </p:nvSpPr>
        <p:spPr>
          <a:xfrm>
            <a:off x="4063198" y="5032129"/>
            <a:ext cx="466794" cy="369332"/>
          </a:xfrm>
          <a:prstGeom prst="rect">
            <a:avLst/>
          </a:prstGeom>
        </p:spPr>
        <p:txBody>
          <a:bodyPr wrap="none">
            <a:spAutoFit/>
          </a:bodyPr>
          <a:lstStyle/>
          <a:p>
            <a:r>
              <a:rPr lang="en-US" dirty="0"/>
              <a:t>3%</a:t>
            </a:r>
            <a:endParaRPr lang="en-SG" dirty="0"/>
          </a:p>
        </p:txBody>
      </p:sp>
    </p:spTree>
    <p:extLst>
      <p:ext uri="{BB962C8B-B14F-4D97-AF65-F5344CB8AC3E}">
        <p14:creationId xmlns:p14="http://schemas.microsoft.com/office/powerpoint/2010/main" val="16761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C92-FA88-4A0C-B400-5D88B6D2029F}"/>
              </a:ext>
            </a:extLst>
          </p:cNvPr>
          <p:cNvSpPr>
            <a:spLocks noGrp="1"/>
          </p:cNvSpPr>
          <p:nvPr>
            <p:ph type="title"/>
          </p:nvPr>
        </p:nvSpPr>
        <p:spPr/>
        <p:txBody>
          <a:bodyPr/>
          <a:lstStyle/>
          <a:p>
            <a:r>
              <a:rPr lang="en-US" dirty="0"/>
              <a:t>Product review description</a:t>
            </a:r>
          </a:p>
        </p:txBody>
      </p:sp>
      <p:sp>
        <p:nvSpPr>
          <p:cNvPr id="9" name="Text Placeholder 8">
            <a:extLst>
              <a:ext uri="{FF2B5EF4-FFF2-40B4-BE49-F238E27FC236}">
                <a16:creationId xmlns:a16="http://schemas.microsoft.com/office/drawing/2014/main" id="{CFF92B29-3AF7-4EF1-A753-98869727CB64}"/>
              </a:ext>
            </a:extLst>
          </p:cNvPr>
          <p:cNvSpPr>
            <a:spLocks noGrp="1"/>
          </p:cNvSpPr>
          <p:nvPr>
            <p:ph type="body" idx="24"/>
          </p:nvPr>
        </p:nvSpPr>
        <p:spPr/>
        <p:txBody>
          <a:bodyPr>
            <a:normAutofit/>
          </a:bodyPr>
          <a:lstStyle/>
          <a:p>
            <a:r>
              <a:rPr lang="en-SG" sz="2400" dirty="0"/>
              <a:t>words used in shoppers’ reviews on products</a:t>
            </a:r>
            <a:endParaRPr lang="en-US" sz="2400" dirty="0"/>
          </a:p>
        </p:txBody>
      </p:sp>
      <p:sp>
        <p:nvSpPr>
          <p:cNvPr id="5" name="Slide Number Placeholder 4">
            <a:extLst>
              <a:ext uri="{FF2B5EF4-FFF2-40B4-BE49-F238E27FC236}">
                <a16:creationId xmlns:a16="http://schemas.microsoft.com/office/drawing/2014/main" id="{22E98698-98C2-42EB-AA76-F053D543C053}"/>
              </a:ext>
            </a:extLst>
          </p:cNvPr>
          <p:cNvSpPr>
            <a:spLocks noGrp="1"/>
          </p:cNvSpPr>
          <p:nvPr>
            <p:ph type="sldNum" sz="quarter" idx="12"/>
          </p:nvPr>
        </p:nvSpPr>
        <p:spPr>
          <a:xfrm>
            <a:off x="641168" y="6072308"/>
            <a:ext cx="394063" cy="234000"/>
          </a:xfrm>
        </p:spPr>
        <p:txBody>
          <a:bodyPr/>
          <a:lstStyle/>
          <a:p>
            <a:fld id="{3CE5352E-9B9F-4EDC-8769-7FA3D3F814C7}" type="slidenum">
              <a:rPr lang="en-US" smtClean="0"/>
              <a:t>6</a:t>
            </a:fld>
            <a:endParaRPr lang="en-US" dirty="0"/>
          </a:p>
        </p:txBody>
      </p:sp>
      <p:pic>
        <p:nvPicPr>
          <p:cNvPr id="3" name="Picture 2">
            <a:extLst>
              <a:ext uri="{FF2B5EF4-FFF2-40B4-BE49-F238E27FC236}">
                <a16:creationId xmlns:a16="http://schemas.microsoft.com/office/drawing/2014/main" id="{8FB22427-97DC-4201-B594-CFFA353694CB}"/>
              </a:ext>
            </a:extLst>
          </p:cNvPr>
          <p:cNvPicPr>
            <a:picLocks noChangeAspect="1"/>
          </p:cNvPicPr>
          <p:nvPr/>
        </p:nvPicPr>
        <p:blipFill>
          <a:blip r:embed="rId2"/>
          <a:stretch>
            <a:fillRect/>
          </a:stretch>
        </p:blipFill>
        <p:spPr>
          <a:xfrm>
            <a:off x="993189" y="2416999"/>
            <a:ext cx="4701077" cy="2653058"/>
          </a:xfrm>
          <a:prstGeom prst="rect">
            <a:avLst/>
          </a:prstGeom>
        </p:spPr>
      </p:pic>
      <p:pic>
        <p:nvPicPr>
          <p:cNvPr id="23" name="Picture 22">
            <a:extLst>
              <a:ext uri="{FF2B5EF4-FFF2-40B4-BE49-F238E27FC236}">
                <a16:creationId xmlns:a16="http://schemas.microsoft.com/office/drawing/2014/main" id="{060D9DCD-C289-43A9-84FC-9B65D35C0BD1}"/>
              </a:ext>
            </a:extLst>
          </p:cNvPr>
          <p:cNvPicPr>
            <a:picLocks noChangeAspect="1"/>
          </p:cNvPicPr>
          <p:nvPr/>
        </p:nvPicPr>
        <p:blipFill>
          <a:blip r:embed="rId3"/>
          <a:stretch>
            <a:fillRect/>
          </a:stretch>
        </p:blipFill>
        <p:spPr>
          <a:xfrm>
            <a:off x="6291742" y="2226272"/>
            <a:ext cx="5163511" cy="4302926"/>
          </a:xfrm>
          <a:prstGeom prst="rect">
            <a:avLst/>
          </a:prstGeom>
        </p:spPr>
      </p:pic>
      <p:pic>
        <p:nvPicPr>
          <p:cNvPr id="8" name="Picture 7">
            <a:extLst>
              <a:ext uri="{FF2B5EF4-FFF2-40B4-BE49-F238E27FC236}">
                <a16:creationId xmlns:a16="http://schemas.microsoft.com/office/drawing/2014/main" id="{363DB062-9454-49F7-B466-C62094B61C52}"/>
              </a:ext>
            </a:extLst>
          </p:cNvPr>
          <p:cNvPicPr>
            <a:picLocks noChangeAspect="1"/>
          </p:cNvPicPr>
          <p:nvPr/>
        </p:nvPicPr>
        <p:blipFill>
          <a:blip r:embed="rId4"/>
          <a:stretch>
            <a:fillRect/>
          </a:stretch>
        </p:blipFill>
        <p:spPr>
          <a:xfrm>
            <a:off x="6522958" y="2416999"/>
            <a:ext cx="4701077" cy="2653058"/>
          </a:xfrm>
          <a:prstGeom prst="rect">
            <a:avLst/>
          </a:prstGeom>
        </p:spPr>
      </p:pic>
      <p:sp>
        <p:nvSpPr>
          <p:cNvPr id="27" name="Text Placeholder 8">
            <a:extLst>
              <a:ext uri="{FF2B5EF4-FFF2-40B4-BE49-F238E27FC236}">
                <a16:creationId xmlns:a16="http://schemas.microsoft.com/office/drawing/2014/main" id="{B0087057-1CE4-4757-9F99-04392D1DC032}"/>
              </a:ext>
            </a:extLst>
          </p:cNvPr>
          <p:cNvSpPr txBox="1">
            <a:spLocks/>
          </p:cNvSpPr>
          <p:nvPr/>
        </p:nvSpPr>
        <p:spPr>
          <a:xfrm>
            <a:off x="3051437" y="6196799"/>
            <a:ext cx="584579" cy="332399"/>
          </a:xfrm>
          <a:prstGeom prst="rect">
            <a:avLst/>
          </a:prstGeom>
        </p:spPr>
        <p:txBody>
          <a:bodyPr vert="horz" wrap="none" lIns="3600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400" dirty="0"/>
              <a:t>Title</a:t>
            </a:r>
          </a:p>
        </p:txBody>
      </p:sp>
      <p:sp>
        <p:nvSpPr>
          <p:cNvPr id="28" name="Text Placeholder 8">
            <a:extLst>
              <a:ext uri="{FF2B5EF4-FFF2-40B4-BE49-F238E27FC236}">
                <a16:creationId xmlns:a16="http://schemas.microsoft.com/office/drawing/2014/main" id="{DC90FC58-3C0E-4192-8B33-C48C3DF6E444}"/>
              </a:ext>
            </a:extLst>
          </p:cNvPr>
          <p:cNvSpPr txBox="1">
            <a:spLocks/>
          </p:cNvSpPr>
          <p:nvPr/>
        </p:nvSpPr>
        <p:spPr>
          <a:xfrm>
            <a:off x="8141058" y="6194568"/>
            <a:ext cx="1464884" cy="332399"/>
          </a:xfrm>
          <a:prstGeom prst="rect">
            <a:avLst/>
          </a:prstGeom>
        </p:spPr>
        <p:txBody>
          <a:bodyPr vert="horz" wrap="none" lIns="3600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400" dirty="0"/>
              <a:t>Description</a:t>
            </a:r>
          </a:p>
        </p:txBody>
      </p:sp>
    </p:spTree>
    <p:extLst>
      <p:ext uri="{BB962C8B-B14F-4D97-AF65-F5344CB8AC3E}">
        <p14:creationId xmlns:p14="http://schemas.microsoft.com/office/powerpoint/2010/main" val="1426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B5C3D58-8F76-4108-AB2E-EA24CEEEE581}"/>
              </a:ext>
            </a:extLst>
          </p:cNvPr>
          <p:cNvGrpSpPr/>
          <p:nvPr/>
        </p:nvGrpSpPr>
        <p:grpSpPr>
          <a:xfrm>
            <a:off x="4570433" y="1369444"/>
            <a:ext cx="6305550" cy="4943475"/>
            <a:chOff x="4570433" y="1377833"/>
            <a:chExt cx="6305550" cy="4943475"/>
          </a:xfrm>
        </p:grpSpPr>
        <p:pic>
          <p:nvPicPr>
            <p:cNvPr id="11" name="Picture 10">
              <a:extLst>
                <a:ext uri="{FF2B5EF4-FFF2-40B4-BE49-F238E27FC236}">
                  <a16:creationId xmlns:a16="http://schemas.microsoft.com/office/drawing/2014/main" id="{700B1610-1809-4E9E-8553-9BB31B99C025}"/>
                </a:ext>
              </a:extLst>
            </p:cNvPr>
            <p:cNvPicPr>
              <a:picLocks noChangeAspect="1"/>
            </p:cNvPicPr>
            <p:nvPr/>
          </p:nvPicPr>
          <p:blipFill>
            <a:blip r:embed="rId2"/>
            <a:stretch>
              <a:fillRect/>
            </a:stretch>
          </p:blipFill>
          <p:spPr>
            <a:xfrm>
              <a:off x="4570433" y="1377833"/>
              <a:ext cx="6305550" cy="4943475"/>
            </a:xfrm>
            <a:prstGeom prst="rect">
              <a:avLst/>
            </a:prstGeom>
          </p:spPr>
        </p:pic>
        <p:pic>
          <p:nvPicPr>
            <p:cNvPr id="15" name="Picture 14">
              <a:extLst>
                <a:ext uri="{FF2B5EF4-FFF2-40B4-BE49-F238E27FC236}">
                  <a16:creationId xmlns:a16="http://schemas.microsoft.com/office/drawing/2014/main" id="{892C893A-C2DC-489D-9F0D-8E7ABBDE18BA}"/>
                </a:ext>
              </a:extLst>
            </p:cNvPr>
            <p:cNvPicPr>
              <a:picLocks noChangeAspect="1"/>
            </p:cNvPicPr>
            <p:nvPr/>
          </p:nvPicPr>
          <p:blipFill>
            <a:blip r:embed="rId3"/>
            <a:stretch>
              <a:fillRect/>
            </a:stretch>
          </p:blipFill>
          <p:spPr>
            <a:xfrm>
              <a:off x="5407868" y="5885300"/>
              <a:ext cx="1600200" cy="190500"/>
            </a:xfrm>
            <a:prstGeom prst="rect">
              <a:avLst/>
            </a:prstGeom>
          </p:spPr>
        </p:pic>
      </p:grpSp>
      <p:sp>
        <p:nvSpPr>
          <p:cNvPr id="2" name="Title 1">
            <a:extLst>
              <a:ext uri="{FF2B5EF4-FFF2-40B4-BE49-F238E27FC236}">
                <a16:creationId xmlns:a16="http://schemas.microsoft.com/office/drawing/2014/main" id="{21EF6F86-0D7E-4256-941A-55DA4EAE8E84}"/>
              </a:ext>
            </a:extLst>
          </p:cNvPr>
          <p:cNvSpPr>
            <a:spLocks noGrp="1"/>
          </p:cNvSpPr>
          <p:nvPr>
            <p:ph type="title"/>
          </p:nvPr>
        </p:nvSpPr>
        <p:spPr>
          <a:xfrm>
            <a:off x="836614" y="740998"/>
            <a:ext cx="4331004" cy="568800"/>
          </a:xfrm>
        </p:spPr>
        <p:txBody>
          <a:bodyPr/>
          <a:lstStyle/>
          <a:p>
            <a:r>
              <a:rPr lang="en-US" dirty="0"/>
              <a:t>Genuine reviews</a:t>
            </a:r>
          </a:p>
        </p:txBody>
      </p:sp>
      <p:sp>
        <p:nvSpPr>
          <p:cNvPr id="7" name="Text Placeholder 6">
            <a:extLst>
              <a:ext uri="{FF2B5EF4-FFF2-40B4-BE49-F238E27FC236}">
                <a16:creationId xmlns:a16="http://schemas.microsoft.com/office/drawing/2014/main" id="{9BD8F954-9938-43DE-B7DE-6ABE7B7CA9C5}"/>
              </a:ext>
            </a:extLst>
          </p:cNvPr>
          <p:cNvSpPr>
            <a:spLocks noGrp="1"/>
          </p:cNvSpPr>
          <p:nvPr>
            <p:ph type="body" idx="24"/>
          </p:nvPr>
        </p:nvSpPr>
        <p:spPr>
          <a:xfrm>
            <a:off x="836614" y="1377833"/>
            <a:ext cx="3005543" cy="1630062"/>
          </a:xfrm>
        </p:spPr>
        <p:txBody>
          <a:bodyPr>
            <a:normAutofit/>
          </a:bodyPr>
          <a:lstStyle/>
          <a:p>
            <a:r>
              <a:rPr lang="en-US" sz="2400" dirty="0"/>
              <a:t>only 3,681 products are genuinely purchased by shoppers</a:t>
            </a:r>
          </a:p>
        </p:txBody>
      </p:sp>
      <p:sp>
        <p:nvSpPr>
          <p:cNvPr id="5" name="Slide Number Placeholder 4">
            <a:extLst>
              <a:ext uri="{FF2B5EF4-FFF2-40B4-BE49-F238E27FC236}">
                <a16:creationId xmlns:a16="http://schemas.microsoft.com/office/drawing/2014/main" id="{3F86044B-E427-4C72-B0DD-461D2D9F599F}"/>
              </a:ext>
            </a:extLst>
          </p:cNvPr>
          <p:cNvSpPr>
            <a:spLocks noGrp="1"/>
          </p:cNvSpPr>
          <p:nvPr>
            <p:ph type="sldNum" sz="quarter" idx="12"/>
          </p:nvPr>
        </p:nvSpPr>
        <p:spPr/>
        <p:txBody>
          <a:bodyPr/>
          <a:lstStyle/>
          <a:p>
            <a:fld id="{3CE5352E-9B9F-4EDC-8769-7FA3D3F814C7}" type="slidenum">
              <a:rPr lang="en-US" smtClean="0"/>
              <a:pPr/>
              <a:t>7</a:t>
            </a:fld>
            <a:endParaRPr lang="en-US" dirty="0"/>
          </a:p>
        </p:txBody>
      </p:sp>
      <p:sp>
        <p:nvSpPr>
          <p:cNvPr id="13" name="Rectangle 12">
            <a:extLst>
              <a:ext uri="{FF2B5EF4-FFF2-40B4-BE49-F238E27FC236}">
                <a16:creationId xmlns:a16="http://schemas.microsoft.com/office/drawing/2014/main" id="{30BC9653-D0E1-4542-BEF0-898B73D79269}"/>
              </a:ext>
            </a:extLst>
          </p:cNvPr>
          <p:cNvSpPr/>
          <p:nvPr/>
        </p:nvSpPr>
        <p:spPr>
          <a:xfrm flipH="1">
            <a:off x="7249885" y="5355772"/>
            <a:ext cx="1614458" cy="711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9797E5F3-B066-40E8-AEB8-7DA73F5C728C}"/>
              </a:ext>
            </a:extLst>
          </p:cNvPr>
          <p:cNvSpPr/>
          <p:nvPr/>
        </p:nvSpPr>
        <p:spPr>
          <a:xfrm>
            <a:off x="7765207" y="4898390"/>
            <a:ext cx="466794" cy="369332"/>
          </a:xfrm>
          <a:prstGeom prst="rect">
            <a:avLst/>
          </a:prstGeom>
        </p:spPr>
        <p:txBody>
          <a:bodyPr wrap="none">
            <a:spAutoFit/>
          </a:bodyPr>
          <a:lstStyle/>
          <a:p>
            <a:r>
              <a:rPr lang="en-US" dirty="0"/>
              <a:t>5%</a:t>
            </a:r>
            <a:endParaRPr lang="en-SG" dirty="0"/>
          </a:p>
        </p:txBody>
      </p:sp>
    </p:spTree>
    <p:extLst>
      <p:ext uri="{BB962C8B-B14F-4D97-AF65-F5344CB8AC3E}">
        <p14:creationId xmlns:p14="http://schemas.microsoft.com/office/powerpoint/2010/main" val="113224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726213" y="2990573"/>
            <a:ext cx="4584212" cy="2891154"/>
          </a:xfrm>
        </p:spPr>
        <p:txBody>
          <a:bodyPr>
            <a:normAutofit fontScale="92500" lnSpcReduction="10000"/>
          </a:bodyPr>
          <a:lstStyle/>
          <a:p>
            <a:r>
              <a:rPr lang="en-SG" dirty="0"/>
              <a:t>Topic 1</a:t>
            </a:r>
          </a:p>
          <a:p>
            <a:pPr marL="0" indent="0">
              <a:buNone/>
            </a:pPr>
            <a:r>
              <a:rPr lang="en-SG" dirty="0"/>
              <a:t>containers, food, fresh, use, container, seal, </a:t>
            </a:r>
            <a:r>
              <a:rPr lang="en-SG" dirty="0" err="1"/>
              <a:t>foodsaver</a:t>
            </a:r>
            <a:r>
              <a:rPr lang="en-SG" dirty="0"/>
              <a:t>, love, vacuum, saver, great, food saver, longer, like, bought, one, new, much, review, used </a:t>
            </a:r>
          </a:p>
          <a:p>
            <a:pPr marL="0" indent="0">
              <a:buNone/>
            </a:pPr>
            <a:endParaRPr lang="en-SG" dirty="0"/>
          </a:p>
          <a:p>
            <a:r>
              <a:rPr lang="en-SG" dirty="0"/>
              <a:t>Topic 2</a:t>
            </a:r>
          </a:p>
          <a:p>
            <a:pPr marL="0" indent="0">
              <a:buNone/>
            </a:pPr>
            <a:r>
              <a:rPr lang="en-SG" dirty="0"/>
              <a:t>containers, vacuum, seal, </a:t>
            </a:r>
            <a:r>
              <a:rPr lang="en-SG" dirty="0" err="1"/>
              <a:t>foodsaver</a:t>
            </a:r>
            <a:r>
              <a:rPr lang="en-SG" dirty="0"/>
              <a:t>, review, lid, storage, much, sizes, little, make, also, canisters, would, received, sealer, collected, part, collected part promotion, review collected</a:t>
            </a:r>
          </a:p>
          <a:p>
            <a:pPr marL="0" indent="0">
              <a:buNone/>
            </a:pPr>
            <a:r>
              <a:rPr lang="en-SG" dirty="0"/>
              <a:t> </a:t>
            </a:r>
          </a:p>
          <a:p>
            <a:r>
              <a:rPr lang="en-SG" dirty="0"/>
              <a:t>Topic 3</a:t>
            </a:r>
          </a:p>
          <a:p>
            <a:pPr marL="0" indent="0">
              <a:buNone/>
            </a:pPr>
            <a:r>
              <a:rPr lang="en-SG" dirty="0"/>
              <a:t>one, fresh, </a:t>
            </a:r>
            <a:r>
              <a:rPr lang="en-SG" dirty="0" err="1"/>
              <a:t>foodsaver</a:t>
            </a:r>
            <a:r>
              <a:rPr lang="en-SG" dirty="0"/>
              <a:t>, days, bought, long, new, still, salad, celery, time, week, peppers, weeks, bell, bell peppers, dry, like, washed, lettuce</a:t>
            </a:r>
          </a:p>
          <a:p>
            <a:endParaRPr lang="en-US" dirty="0"/>
          </a:p>
        </p:txBody>
      </p:sp>
      <p:pic>
        <p:nvPicPr>
          <p:cNvPr id="22" name="Picture 21">
            <a:extLst>
              <a:ext uri="{FF2B5EF4-FFF2-40B4-BE49-F238E27FC236}">
                <a16:creationId xmlns:a16="http://schemas.microsoft.com/office/drawing/2014/main" id="{D674BAE6-943A-4494-9BB8-B0194D9EF9CC}"/>
              </a:ext>
            </a:extLst>
          </p:cNvPr>
          <p:cNvPicPr>
            <a:picLocks noChangeAspect="1"/>
          </p:cNvPicPr>
          <p:nvPr/>
        </p:nvPicPr>
        <p:blipFill>
          <a:blip r:embed="rId2"/>
          <a:stretch>
            <a:fillRect/>
          </a:stretch>
        </p:blipFill>
        <p:spPr>
          <a:xfrm>
            <a:off x="130859" y="1936648"/>
            <a:ext cx="6182992" cy="2762250"/>
          </a:xfrm>
          <a:prstGeom prst="rect">
            <a:avLst/>
          </a:prstGeom>
        </p:spPr>
      </p:pic>
      <p:sp>
        <p:nvSpPr>
          <p:cNvPr id="23" name="Rectangle 22">
            <a:extLst>
              <a:ext uri="{FF2B5EF4-FFF2-40B4-BE49-F238E27FC236}">
                <a16:creationId xmlns:a16="http://schemas.microsoft.com/office/drawing/2014/main" id="{7B75A699-C6C7-48E1-BCCB-D9244A86A1DC}"/>
              </a:ext>
            </a:extLst>
          </p:cNvPr>
          <p:cNvSpPr/>
          <p:nvPr/>
        </p:nvSpPr>
        <p:spPr>
          <a:xfrm flipH="1">
            <a:off x="688514" y="1999269"/>
            <a:ext cx="5536689"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344BFCD-4DB2-4C48-83F4-8CF9DDD96F29}"/>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
        <p:nvSpPr>
          <p:cNvPr id="10" name="Title 1">
            <a:extLst>
              <a:ext uri="{FF2B5EF4-FFF2-40B4-BE49-F238E27FC236}">
                <a16:creationId xmlns:a16="http://schemas.microsoft.com/office/drawing/2014/main" id="{679518CE-FC62-44E5-A0F2-E717F09DBF23}"/>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11" name="Text Placeholder 3">
            <a:extLst>
              <a:ext uri="{FF2B5EF4-FFF2-40B4-BE49-F238E27FC236}">
                <a16:creationId xmlns:a16="http://schemas.microsoft.com/office/drawing/2014/main" id="{E5096CE6-E466-4727-B962-AC01623AA4C6}"/>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2" name="Slide Number Placeholder 4">
            <a:extLst>
              <a:ext uri="{FF2B5EF4-FFF2-40B4-BE49-F238E27FC236}">
                <a16:creationId xmlns:a16="http://schemas.microsoft.com/office/drawing/2014/main" id="{3A2E5BA9-594B-4A62-BE00-883D0924B974}"/>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8</a:t>
            </a:fld>
            <a:endParaRPr lang="en-US" dirty="0"/>
          </a:p>
        </p:txBody>
      </p:sp>
    </p:spTree>
    <p:extLst>
      <p:ext uri="{BB962C8B-B14F-4D97-AF65-F5344CB8AC3E}">
        <p14:creationId xmlns:p14="http://schemas.microsoft.com/office/powerpoint/2010/main" val="1301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726213" y="2990573"/>
            <a:ext cx="4584212" cy="2891154"/>
          </a:xfrm>
        </p:spPr>
        <p:txBody>
          <a:bodyPr>
            <a:normAutofit fontScale="92500" lnSpcReduction="10000"/>
          </a:bodyPr>
          <a:lstStyle/>
          <a:p>
            <a:r>
              <a:rPr lang="en-SG" dirty="0"/>
              <a:t>Topic 1</a:t>
            </a:r>
          </a:p>
          <a:p>
            <a:pPr marL="0" indent="0">
              <a:buNone/>
            </a:pPr>
            <a:r>
              <a:rPr lang="en-SG" dirty="0"/>
              <a:t>containers, food, fresh, use, container, seal, </a:t>
            </a:r>
            <a:r>
              <a:rPr lang="en-SG" dirty="0" err="1"/>
              <a:t>foodsaver</a:t>
            </a:r>
            <a:r>
              <a:rPr lang="en-SG" dirty="0"/>
              <a:t>, love, vacuum, saver, great, food saver, longer, like, bought, one, new, much, review, used </a:t>
            </a:r>
          </a:p>
          <a:p>
            <a:pPr marL="0" indent="0">
              <a:buNone/>
            </a:pPr>
            <a:endParaRPr lang="en-SG" dirty="0"/>
          </a:p>
          <a:p>
            <a:r>
              <a:rPr lang="en-SG" dirty="0"/>
              <a:t>Topic 2</a:t>
            </a:r>
          </a:p>
          <a:p>
            <a:pPr marL="0" indent="0">
              <a:buNone/>
            </a:pPr>
            <a:r>
              <a:rPr lang="en-SG" dirty="0"/>
              <a:t>containers, vacuum, seal, </a:t>
            </a:r>
            <a:r>
              <a:rPr lang="en-SG" dirty="0" err="1"/>
              <a:t>foodsaver</a:t>
            </a:r>
            <a:r>
              <a:rPr lang="en-SG" dirty="0"/>
              <a:t>, review, lid, storage, much, sizes, little, make, also, canisters, would, received, sealer, collected, part, collected part promotion, review collected</a:t>
            </a:r>
          </a:p>
          <a:p>
            <a:pPr marL="0" indent="0">
              <a:buNone/>
            </a:pPr>
            <a:r>
              <a:rPr lang="en-SG" dirty="0"/>
              <a:t> </a:t>
            </a:r>
          </a:p>
          <a:p>
            <a:r>
              <a:rPr lang="en-SG" dirty="0"/>
              <a:t>Topic 3</a:t>
            </a:r>
          </a:p>
          <a:p>
            <a:pPr marL="0" indent="0">
              <a:buNone/>
            </a:pPr>
            <a:r>
              <a:rPr lang="en-SG" dirty="0"/>
              <a:t>one, fresh, </a:t>
            </a:r>
            <a:r>
              <a:rPr lang="en-SG" dirty="0" err="1"/>
              <a:t>foodsaver</a:t>
            </a:r>
            <a:r>
              <a:rPr lang="en-SG" dirty="0"/>
              <a:t>, days, bought, long, new, still, salad, celery, time, week, peppers, weeks, bell, bell peppers, dry, like, washed, lettuce</a:t>
            </a:r>
          </a:p>
          <a:p>
            <a:endParaRPr lang="en-US" dirty="0"/>
          </a:p>
        </p:txBody>
      </p:sp>
      <p:sp>
        <p:nvSpPr>
          <p:cNvPr id="21" name="Rectangle 20">
            <a:extLst>
              <a:ext uri="{FF2B5EF4-FFF2-40B4-BE49-F238E27FC236}">
                <a16:creationId xmlns:a16="http://schemas.microsoft.com/office/drawing/2014/main" id="{2D9D2F8B-36A0-4F0F-B218-7FD955F7FAB5}"/>
              </a:ext>
            </a:extLst>
          </p:cNvPr>
          <p:cNvSpPr/>
          <p:nvPr/>
        </p:nvSpPr>
        <p:spPr>
          <a:xfrm>
            <a:off x="708013" y="5881727"/>
            <a:ext cx="4809137" cy="523220"/>
          </a:xfrm>
          <a:prstGeom prst="rect">
            <a:avLst/>
          </a:prstGeom>
        </p:spPr>
        <p:txBody>
          <a:bodyPr wrap="none">
            <a:spAutoFit/>
          </a:bodyPr>
          <a:lstStyle/>
          <a:p>
            <a:r>
              <a:rPr lang="en-SG" sz="1400" dirty="0"/>
              <a:t>Product: The Foodsaver174 10 Cup Fresh Container - Fac10-000</a:t>
            </a:r>
          </a:p>
          <a:p>
            <a:r>
              <a:rPr lang="en-SG" sz="1400" dirty="0"/>
              <a:t>Category: food and household items</a:t>
            </a:r>
          </a:p>
        </p:txBody>
      </p:sp>
      <p:pic>
        <p:nvPicPr>
          <p:cNvPr id="20" name="Picture 19">
            <a:extLst>
              <a:ext uri="{FF2B5EF4-FFF2-40B4-BE49-F238E27FC236}">
                <a16:creationId xmlns:a16="http://schemas.microsoft.com/office/drawing/2014/main" id="{1B13A4FB-02F0-4BE1-8A56-9396BEBDF624}"/>
              </a:ext>
            </a:extLst>
          </p:cNvPr>
          <p:cNvPicPr>
            <a:picLocks noChangeAspect="1"/>
          </p:cNvPicPr>
          <p:nvPr/>
        </p:nvPicPr>
        <p:blipFill>
          <a:blip r:embed="rId2"/>
          <a:stretch>
            <a:fillRect/>
          </a:stretch>
        </p:blipFill>
        <p:spPr>
          <a:xfrm>
            <a:off x="985542" y="1736900"/>
            <a:ext cx="4274929" cy="4090068"/>
          </a:xfrm>
          <a:prstGeom prst="rect">
            <a:avLst/>
          </a:prstGeom>
        </p:spPr>
      </p:pic>
      <p:sp>
        <p:nvSpPr>
          <p:cNvPr id="11" name="Title 1">
            <a:extLst>
              <a:ext uri="{FF2B5EF4-FFF2-40B4-BE49-F238E27FC236}">
                <a16:creationId xmlns:a16="http://schemas.microsoft.com/office/drawing/2014/main" id="{FF5606AB-74FC-42E5-925B-6A4132221A35}"/>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12" name="Text Placeholder 3">
            <a:extLst>
              <a:ext uri="{FF2B5EF4-FFF2-40B4-BE49-F238E27FC236}">
                <a16:creationId xmlns:a16="http://schemas.microsoft.com/office/drawing/2014/main" id="{D0846D2E-65CD-42CF-A299-81B6A720D3F3}"/>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3" name="Rectangle 12">
            <a:extLst>
              <a:ext uri="{FF2B5EF4-FFF2-40B4-BE49-F238E27FC236}">
                <a16:creationId xmlns:a16="http://schemas.microsoft.com/office/drawing/2014/main" id="{B59A9787-A196-4D16-864E-C6A7E1319115}"/>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Tree>
    <p:extLst>
      <p:ext uri="{BB962C8B-B14F-4D97-AF65-F5344CB8AC3E}">
        <p14:creationId xmlns:p14="http://schemas.microsoft.com/office/powerpoint/2010/main" val="3295914612"/>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2.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7391F-2502-4070-B520-AB23643635E8}">
  <ds:schemaRefs>
    <ds:schemaRef ds:uri="http://schemas.microsoft.com/office/2006/documentManagement/types"/>
    <ds:schemaRef ds:uri="http://schemas.microsoft.com/office/2006/metadata/properties"/>
    <ds:schemaRef ds:uri="71af3243-3dd4-4a8d-8c0d-dd76da1f02a5"/>
    <ds:schemaRef ds:uri="http://schemas.microsoft.com/office/infopath/2007/PartnerControls"/>
    <ds:schemaRef ds:uri="http://schemas.openxmlformats.org/package/2006/metadata/core-properties"/>
    <ds:schemaRef ds:uri="http://purl.org/dc/elements/1.1/"/>
    <ds:schemaRef ds:uri="http://www.w3.org/XML/1998/namespace"/>
    <ds:schemaRef ds:uri="16c05727-aa75-4e4a-9b5f-8a80a116589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Widescreen</PresentationFormat>
  <Paragraphs>269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Wingdings</vt:lpstr>
      <vt:lpstr>Office Theme</vt:lpstr>
      <vt:lpstr>Product Review</vt:lpstr>
      <vt:lpstr>Project Goals</vt:lpstr>
      <vt:lpstr>About this data set</vt:lpstr>
      <vt:lpstr>About this data set</vt:lpstr>
      <vt:lpstr>Ratings distribution</vt:lpstr>
      <vt:lpstr>Product review description</vt:lpstr>
      <vt:lpstr>Genuine reviews</vt:lpstr>
      <vt:lpstr>Rating: 5</vt:lpstr>
      <vt:lpstr>Rating: 5</vt:lpstr>
      <vt:lpstr>Rating: 5</vt:lpstr>
      <vt:lpstr>Rating: 1</vt:lpstr>
      <vt:lpstr>Rating: 1</vt:lpstr>
      <vt:lpstr>Ratings prediction</vt:lpstr>
      <vt:lpstr>Product Recommendation</vt:lpstr>
      <vt:lpstr>Online shopper:  “Jess”</vt:lpstr>
      <vt:lpstr>Summary</vt:lpstr>
      <vt:lpstr>Thank you!</vt:lpstr>
      <vt:lpstr>Product Categories</vt:lpstr>
      <vt:lpstr>PowerPoint Presentation</vt:lpstr>
      <vt:lpstr>Pitch Deck Title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2019-09-04T16:55:08Z</dcterms:created>
  <dcterms:modified xsi:type="dcterms:W3CDTF">2019-09-07T13:50:36Z</dcterms:modified>
</cp:coreProperties>
</file>