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2" r:id="rId13"/>
    <p:sldId id="273" r:id="rId14"/>
    <p:sldId id="274" r:id="rId15"/>
    <p:sldId id="275" r:id="rId16"/>
    <p:sldId id="262" r:id="rId17"/>
    <p:sldId id="263" r:id="rId18"/>
    <p:sldId id="264" r:id="rId19"/>
    <p:sldId id="27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38" autoAdjust="0"/>
    <p:restoredTop sz="94660"/>
  </p:normalViewPr>
  <p:slideViewPr>
    <p:cSldViewPr snapToGrid="0">
      <p:cViewPr varScale="1">
        <p:scale>
          <a:sx n="72" d="100"/>
          <a:sy n="72" d="100"/>
        </p:scale>
        <p:origin x="4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reyansh%20Jain\Documents\postman\results.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Daily</a:t>
            </a:r>
            <a:r>
              <a:rPr lang="en-US" baseline="0" dirty="0"/>
              <a:t> Trend of </a:t>
            </a:r>
            <a:r>
              <a:rPr lang="en-US" dirty="0"/>
              <a:t>No. of Transactions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results!$B$1</c:f>
              <c:strCache>
                <c:ptCount val="1"/>
                <c:pt idx="0">
                  <c:v>No. of Transactions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results!$A$2:$A$306</c:f>
              <c:numCache>
                <c:formatCode>m/d/yyyy</c:formatCode>
                <c:ptCount val="305"/>
                <c:pt idx="0">
                  <c:v>40513</c:v>
                </c:pt>
                <c:pt idx="1">
                  <c:v>40514</c:v>
                </c:pt>
                <c:pt idx="2">
                  <c:v>40515</c:v>
                </c:pt>
                <c:pt idx="3">
                  <c:v>40517</c:v>
                </c:pt>
                <c:pt idx="4">
                  <c:v>40518</c:v>
                </c:pt>
                <c:pt idx="5">
                  <c:v>40519</c:v>
                </c:pt>
                <c:pt idx="6">
                  <c:v>40520</c:v>
                </c:pt>
                <c:pt idx="7">
                  <c:v>40521</c:v>
                </c:pt>
                <c:pt idx="8">
                  <c:v>40522</c:v>
                </c:pt>
                <c:pt idx="9">
                  <c:v>40524</c:v>
                </c:pt>
                <c:pt idx="10">
                  <c:v>40525</c:v>
                </c:pt>
                <c:pt idx="11">
                  <c:v>40526</c:v>
                </c:pt>
                <c:pt idx="12">
                  <c:v>40527</c:v>
                </c:pt>
                <c:pt idx="13">
                  <c:v>40528</c:v>
                </c:pt>
                <c:pt idx="14">
                  <c:v>40529</c:v>
                </c:pt>
                <c:pt idx="15">
                  <c:v>40531</c:v>
                </c:pt>
                <c:pt idx="16">
                  <c:v>40532</c:v>
                </c:pt>
                <c:pt idx="17">
                  <c:v>40533</c:v>
                </c:pt>
                <c:pt idx="18">
                  <c:v>40534</c:v>
                </c:pt>
                <c:pt idx="19">
                  <c:v>40535</c:v>
                </c:pt>
                <c:pt idx="20">
                  <c:v>40547</c:v>
                </c:pt>
                <c:pt idx="21">
                  <c:v>40548</c:v>
                </c:pt>
                <c:pt idx="22">
                  <c:v>40549</c:v>
                </c:pt>
                <c:pt idx="23">
                  <c:v>40550</c:v>
                </c:pt>
                <c:pt idx="24">
                  <c:v>40552</c:v>
                </c:pt>
                <c:pt idx="25">
                  <c:v>40553</c:v>
                </c:pt>
                <c:pt idx="26">
                  <c:v>40554</c:v>
                </c:pt>
                <c:pt idx="27">
                  <c:v>40555</c:v>
                </c:pt>
                <c:pt idx="28">
                  <c:v>40556</c:v>
                </c:pt>
                <c:pt idx="29">
                  <c:v>40557</c:v>
                </c:pt>
                <c:pt idx="30">
                  <c:v>40559</c:v>
                </c:pt>
                <c:pt idx="31">
                  <c:v>40560</c:v>
                </c:pt>
                <c:pt idx="32">
                  <c:v>40561</c:v>
                </c:pt>
                <c:pt idx="33">
                  <c:v>40562</c:v>
                </c:pt>
                <c:pt idx="34">
                  <c:v>40563</c:v>
                </c:pt>
                <c:pt idx="35">
                  <c:v>40564</c:v>
                </c:pt>
                <c:pt idx="36">
                  <c:v>40566</c:v>
                </c:pt>
                <c:pt idx="37">
                  <c:v>40567</c:v>
                </c:pt>
                <c:pt idx="38">
                  <c:v>40568</c:v>
                </c:pt>
                <c:pt idx="39">
                  <c:v>40569</c:v>
                </c:pt>
                <c:pt idx="40">
                  <c:v>40570</c:v>
                </c:pt>
                <c:pt idx="41">
                  <c:v>40571</c:v>
                </c:pt>
                <c:pt idx="42">
                  <c:v>40573</c:v>
                </c:pt>
                <c:pt idx="43">
                  <c:v>40574</c:v>
                </c:pt>
                <c:pt idx="44">
                  <c:v>40575</c:v>
                </c:pt>
                <c:pt idx="45">
                  <c:v>40576</c:v>
                </c:pt>
                <c:pt idx="46">
                  <c:v>40577</c:v>
                </c:pt>
                <c:pt idx="47">
                  <c:v>40578</c:v>
                </c:pt>
                <c:pt idx="48">
                  <c:v>40580</c:v>
                </c:pt>
                <c:pt idx="49">
                  <c:v>40581</c:v>
                </c:pt>
                <c:pt idx="50">
                  <c:v>40582</c:v>
                </c:pt>
                <c:pt idx="51">
                  <c:v>40583</c:v>
                </c:pt>
                <c:pt idx="52">
                  <c:v>40584</c:v>
                </c:pt>
                <c:pt idx="53">
                  <c:v>40585</c:v>
                </c:pt>
                <c:pt idx="54">
                  <c:v>40587</c:v>
                </c:pt>
                <c:pt idx="55">
                  <c:v>40588</c:v>
                </c:pt>
                <c:pt idx="56">
                  <c:v>40589</c:v>
                </c:pt>
                <c:pt idx="57">
                  <c:v>40590</c:v>
                </c:pt>
                <c:pt idx="58">
                  <c:v>40591</c:v>
                </c:pt>
                <c:pt idx="59">
                  <c:v>40592</c:v>
                </c:pt>
                <c:pt idx="60">
                  <c:v>40594</c:v>
                </c:pt>
                <c:pt idx="61">
                  <c:v>40595</c:v>
                </c:pt>
                <c:pt idx="62">
                  <c:v>40596</c:v>
                </c:pt>
                <c:pt idx="63">
                  <c:v>40597</c:v>
                </c:pt>
                <c:pt idx="64">
                  <c:v>40598</c:v>
                </c:pt>
                <c:pt idx="65">
                  <c:v>40599</c:v>
                </c:pt>
                <c:pt idx="66">
                  <c:v>40601</c:v>
                </c:pt>
                <c:pt idx="67">
                  <c:v>40602</c:v>
                </c:pt>
                <c:pt idx="68">
                  <c:v>40603</c:v>
                </c:pt>
                <c:pt idx="69">
                  <c:v>40604</c:v>
                </c:pt>
                <c:pt idx="70">
                  <c:v>40605</c:v>
                </c:pt>
                <c:pt idx="71">
                  <c:v>40606</c:v>
                </c:pt>
                <c:pt idx="72">
                  <c:v>40608</c:v>
                </c:pt>
                <c:pt idx="73">
                  <c:v>40609</c:v>
                </c:pt>
                <c:pt idx="74">
                  <c:v>40610</c:v>
                </c:pt>
                <c:pt idx="75">
                  <c:v>40611</c:v>
                </c:pt>
                <c:pt idx="76">
                  <c:v>40612</c:v>
                </c:pt>
                <c:pt idx="77">
                  <c:v>40613</c:v>
                </c:pt>
                <c:pt idx="78">
                  <c:v>40615</c:v>
                </c:pt>
                <c:pt idx="79">
                  <c:v>40616</c:v>
                </c:pt>
                <c:pt idx="80">
                  <c:v>40617</c:v>
                </c:pt>
                <c:pt idx="81">
                  <c:v>40618</c:v>
                </c:pt>
                <c:pt idx="82">
                  <c:v>40619</c:v>
                </c:pt>
                <c:pt idx="83">
                  <c:v>40620</c:v>
                </c:pt>
                <c:pt idx="84">
                  <c:v>40622</c:v>
                </c:pt>
                <c:pt idx="85">
                  <c:v>40623</c:v>
                </c:pt>
                <c:pt idx="86">
                  <c:v>40624</c:v>
                </c:pt>
                <c:pt idx="87">
                  <c:v>40625</c:v>
                </c:pt>
                <c:pt idx="88">
                  <c:v>40626</c:v>
                </c:pt>
                <c:pt idx="89">
                  <c:v>40627</c:v>
                </c:pt>
                <c:pt idx="90">
                  <c:v>40629</c:v>
                </c:pt>
                <c:pt idx="91">
                  <c:v>40630</c:v>
                </c:pt>
                <c:pt idx="92">
                  <c:v>40631</c:v>
                </c:pt>
                <c:pt idx="93">
                  <c:v>40632</c:v>
                </c:pt>
                <c:pt idx="94">
                  <c:v>40633</c:v>
                </c:pt>
                <c:pt idx="95">
                  <c:v>40634</c:v>
                </c:pt>
                <c:pt idx="96">
                  <c:v>40636</c:v>
                </c:pt>
                <c:pt idx="97">
                  <c:v>40637</c:v>
                </c:pt>
                <c:pt idx="98">
                  <c:v>40638</c:v>
                </c:pt>
                <c:pt idx="99">
                  <c:v>40639</c:v>
                </c:pt>
                <c:pt idx="100">
                  <c:v>40640</c:v>
                </c:pt>
                <c:pt idx="101">
                  <c:v>40641</c:v>
                </c:pt>
                <c:pt idx="102">
                  <c:v>40643</c:v>
                </c:pt>
                <c:pt idx="103">
                  <c:v>40644</c:v>
                </c:pt>
                <c:pt idx="104">
                  <c:v>40645</c:v>
                </c:pt>
                <c:pt idx="105">
                  <c:v>40646</c:v>
                </c:pt>
                <c:pt idx="106">
                  <c:v>40647</c:v>
                </c:pt>
                <c:pt idx="107">
                  <c:v>40648</c:v>
                </c:pt>
                <c:pt idx="108">
                  <c:v>40650</c:v>
                </c:pt>
                <c:pt idx="109">
                  <c:v>40651</c:v>
                </c:pt>
                <c:pt idx="110">
                  <c:v>40652</c:v>
                </c:pt>
                <c:pt idx="111">
                  <c:v>40653</c:v>
                </c:pt>
                <c:pt idx="112">
                  <c:v>40654</c:v>
                </c:pt>
                <c:pt idx="113">
                  <c:v>40659</c:v>
                </c:pt>
                <c:pt idx="114">
                  <c:v>40660</c:v>
                </c:pt>
                <c:pt idx="115">
                  <c:v>40661</c:v>
                </c:pt>
                <c:pt idx="116">
                  <c:v>40664</c:v>
                </c:pt>
                <c:pt idx="117">
                  <c:v>40666</c:v>
                </c:pt>
                <c:pt idx="118">
                  <c:v>40667</c:v>
                </c:pt>
                <c:pt idx="119">
                  <c:v>40668</c:v>
                </c:pt>
                <c:pt idx="120">
                  <c:v>40669</c:v>
                </c:pt>
                <c:pt idx="121">
                  <c:v>40671</c:v>
                </c:pt>
                <c:pt idx="122">
                  <c:v>40672</c:v>
                </c:pt>
                <c:pt idx="123">
                  <c:v>40673</c:v>
                </c:pt>
                <c:pt idx="124">
                  <c:v>40674</c:v>
                </c:pt>
                <c:pt idx="125">
                  <c:v>40675</c:v>
                </c:pt>
                <c:pt idx="126">
                  <c:v>40676</c:v>
                </c:pt>
                <c:pt idx="127">
                  <c:v>40678</c:v>
                </c:pt>
                <c:pt idx="128">
                  <c:v>40679</c:v>
                </c:pt>
                <c:pt idx="129">
                  <c:v>40680</c:v>
                </c:pt>
                <c:pt idx="130">
                  <c:v>40681</c:v>
                </c:pt>
                <c:pt idx="131">
                  <c:v>40682</c:v>
                </c:pt>
                <c:pt idx="132">
                  <c:v>40683</c:v>
                </c:pt>
                <c:pt idx="133">
                  <c:v>40685</c:v>
                </c:pt>
                <c:pt idx="134">
                  <c:v>40686</c:v>
                </c:pt>
                <c:pt idx="135">
                  <c:v>40687</c:v>
                </c:pt>
                <c:pt idx="136">
                  <c:v>40688</c:v>
                </c:pt>
                <c:pt idx="137">
                  <c:v>40689</c:v>
                </c:pt>
                <c:pt idx="138">
                  <c:v>40690</c:v>
                </c:pt>
                <c:pt idx="139">
                  <c:v>40692</c:v>
                </c:pt>
                <c:pt idx="140">
                  <c:v>40694</c:v>
                </c:pt>
                <c:pt idx="141">
                  <c:v>40695</c:v>
                </c:pt>
                <c:pt idx="142">
                  <c:v>40696</c:v>
                </c:pt>
                <c:pt idx="143">
                  <c:v>40697</c:v>
                </c:pt>
                <c:pt idx="144">
                  <c:v>40699</c:v>
                </c:pt>
                <c:pt idx="145">
                  <c:v>40700</c:v>
                </c:pt>
                <c:pt idx="146">
                  <c:v>40701</c:v>
                </c:pt>
                <c:pt idx="147">
                  <c:v>40702</c:v>
                </c:pt>
                <c:pt idx="148">
                  <c:v>40703</c:v>
                </c:pt>
                <c:pt idx="149">
                  <c:v>40704</c:v>
                </c:pt>
                <c:pt idx="150">
                  <c:v>40706</c:v>
                </c:pt>
                <c:pt idx="151">
                  <c:v>40707</c:v>
                </c:pt>
                <c:pt idx="152">
                  <c:v>40708</c:v>
                </c:pt>
                <c:pt idx="153">
                  <c:v>40709</c:v>
                </c:pt>
                <c:pt idx="154">
                  <c:v>40710</c:v>
                </c:pt>
                <c:pt idx="155">
                  <c:v>40711</c:v>
                </c:pt>
                <c:pt idx="156">
                  <c:v>40713</c:v>
                </c:pt>
                <c:pt idx="157">
                  <c:v>40714</c:v>
                </c:pt>
                <c:pt idx="158">
                  <c:v>40715</c:v>
                </c:pt>
                <c:pt idx="159">
                  <c:v>40716</c:v>
                </c:pt>
                <c:pt idx="160">
                  <c:v>40717</c:v>
                </c:pt>
                <c:pt idx="161">
                  <c:v>40718</c:v>
                </c:pt>
                <c:pt idx="162">
                  <c:v>40720</c:v>
                </c:pt>
                <c:pt idx="163">
                  <c:v>40721</c:v>
                </c:pt>
                <c:pt idx="164">
                  <c:v>40722</c:v>
                </c:pt>
                <c:pt idx="165">
                  <c:v>40723</c:v>
                </c:pt>
                <c:pt idx="166">
                  <c:v>40724</c:v>
                </c:pt>
                <c:pt idx="167">
                  <c:v>40725</c:v>
                </c:pt>
                <c:pt idx="168">
                  <c:v>40727</c:v>
                </c:pt>
                <c:pt idx="169">
                  <c:v>40728</c:v>
                </c:pt>
                <c:pt idx="170">
                  <c:v>40729</c:v>
                </c:pt>
                <c:pt idx="171">
                  <c:v>40730</c:v>
                </c:pt>
                <c:pt idx="172">
                  <c:v>40731</c:v>
                </c:pt>
                <c:pt idx="173">
                  <c:v>40732</c:v>
                </c:pt>
                <c:pt idx="174">
                  <c:v>40734</c:v>
                </c:pt>
                <c:pt idx="175">
                  <c:v>40735</c:v>
                </c:pt>
                <c:pt idx="176">
                  <c:v>40736</c:v>
                </c:pt>
                <c:pt idx="177">
                  <c:v>40737</c:v>
                </c:pt>
                <c:pt idx="178">
                  <c:v>40738</c:v>
                </c:pt>
                <c:pt idx="179">
                  <c:v>40739</c:v>
                </c:pt>
                <c:pt idx="180">
                  <c:v>40741</c:v>
                </c:pt>
                <c:pt idx="181">
                  <c:v>40742</c:v>
                </c:pt>
                <c:pt idx="182">
                  <c:v>40743</c:v>
                </c:pt>
                <c:pt idx="183">
                  <c:v>40744</c:v>
                </c:pt>
                <c:pt idx="184">
                  <c:v>40745</c:v>
                </c:pt>
                <c:pt idx="185">
                  <c:v>40746</c:v>
                </c:pt>
                <c:pt idx="186">
                  <c:v>40748</c:v>
                </c:pt>
                <c:pt idx="187">
                  <c:v>40749</c:v>
                </c:pt>
                <c:pt idx="188">
                  <c:v>40750</c:v>
                </c:pt>
                <c:pt idx="189">
                  <c:v>40751</c:v>
                </c:pt>
                <c:pt idx="190">
                  <c:v>40752</c:v>
                </c:pt>
                <c:pt idx="191">
                  <c:v>40753</c:v>
                </c:pt>
                <c:pt idx="192">
                  <c:v>40755</c:v>
                </c:pt>
                <c:pt idx="193">
                  <c:v>40756</c:v>
                </c:pt>
                <c:pt idx="194">
                  <c:v>40757</c:v>
                </c:pt>
                <c:pt idx="195">
                  <c:v>40758</c:v>
                </c:pt>
                <c:pt idx="196">
                  <c:v>40759</c:v>
                </c:pt>
                <c:pt idx="197">
                  <c:v>40760</c:v>
                </c:pt>
                <c:pt idx="198">
                  <c:v>40762</c:v>
                </c:pt>
                <c:pt idx="199">
                  <c:v>40763</c:v>
                </c:pt>
                <c:pt idx="200">
                  <c:v>40764</c:v>
                </c:pt>
                <c:pt idx="201">
                  <c:v>40765</c:v>
                </c:pt>
                <c:pt idx="202">
                  <c:v>40766</c:v>
                </c:pt>
                <c:pt idx="203">
                  <c:v>40767</c:v>
                </c:pt>
                <c:pt idx="204">
                  <c:v>40769</c:v>
                </c:pt>
                <c:pt idx="205">
                  <c:v>40770</c:v>
                </c:pt>
                <c:pt idx="206">
                  <c:v>40771</c:v>
                </c:pt>
                <c:pt idx="207">
                  <c:v>40772</c:v>
                </c:pt>
                <c:pt idx="208">
                  <c:v>40773</c:v>
                </c:pt>
                <c:pt idx="209">
                  <c:v>40774</c:v>
                </c:pt>
                <c:pt idx="210">
                  <c:v>40776</c:v>
                </c:pt>
                <c:pt idx="211">
                  <c:v>40777</c:v>
                </c:pt>
                <c:pt idx="212">
                  <c:v>40778</c:v>
                </c:pt>
                <c:pt idx="213">
                  <c:v>40779</c:v>
                </c:pt>
                <c:pt idx="214">
                  <c:v>40780</c:v>
                </c:pt>
                <c:pt idx="215">
                  <c:v>40781</c:v>
                </c:pt>
                <c:pt idx="216">
                  <c:v>40783</c:v>
                </c:pt>
                <c:pt idx="217">
                  <c:v>40785</c:v>
                </c:pt>
                <c:pt idx="218">
                  <c:v>40786</c:v>
                </c:pt>
                <c:pt idx="219">
                  <c:v>40787</c:v>
                </c:pt>
                <c:pt idx="220">
                  <c:v>40788</c:v>
                </c:pt>
                <c:pt idx="221">
                  <c:v>40790</c:v>
                </c:pt>
                <c:pt idx="222">
                  <c:v>40791</c:v>
                </c:pt>
                <c:pt idx="223">
                  <c:v>40792</c:v>
                </c:pt>
                <c:pt idx="224">
                  <c:v>40793</c:v>
                </c:pt>
                <c:pt idx="225">
                  <c:v>40794</c:v>
                </c:pt>
                <c:pt idx="226">
                  <c:v>40795</c:v>
                </c:pt>
                <c:pt idx="227">
                  <c:v>40797</c:v>
                </c:pt>
                <c:pt idx="228">
                  <c:v>40798</c:v>
                </c:pt>
                <c:pt idx="229">
                  <c:v>40799</c:v>
                </c:pt>
                <c:pt idx="230">
                  <c:v>40800</c:v>
                </c:pt>
                <c:pt idx="231">
                  <c:v>40801</c:v>
                </c:pt>
                <c:pt idx="232">
                  <c:v>40802</c:v>
                </c:pt>
                <c:pt idx="233">
                  <c:v>40804</c:v>
                </c:pt>
                <c:pt idx="234">
                  <c:v>40805</c:v>
                </c:pt>
                <c:pt idx="235">
                  <c:v>40806</c:v>
                </c:pt>
                <c:pt idx="236">
                  <c:v>40807</c:v>
                </c:pt>
                <c:pt idx="237">
                  <c:v>40808</c:v>
                </c:pt>
                <c:pt idx="238">
                  <c:v>40809</c:v>
                </c:pt>
                <c:pt idx="239">
                  <c:v>40811</c:v>
                </c:pt>
                <c:pt idx="240">
                  <c:v>40812</c:v>
                </c:pt>
                <c:pt idx="241">
                  <c:v>40813</c:v>
                </c:pt>
                <c:pt idx="242">
                  <c:v>40814</c:v>
                </c:pt>
                <c:pt idx="243">
                  <c:v>40815</c:v>
                </c:pt>
                <c:pt idx="244">
                  <c:v>40816</c:v>
                </c:pt>
                <c:pt idx="245">
                  <c:v>40818</c:v>
                </c:pt>
                <c:pt idx="246">
                  <c:v>40819</c:v>
                </c:pt>
                <c:pt idx="247">
                  <c:v>40820</c:v>
                </c:pt>
                <c:pt idx="248">
                  <c:v>40821</c:v>
                </c:pt>
                <c:pt idx="249">
                  <c:v>40822</c:v>
                </c:pt>
                <c:pt idx="250">
                  <c:v>40823</c:v>
                </c:pt>
                <c:pt idx="251">
                  <c:v>40825</c:v>
                </c:pt>
                <c:pt idx="252">
                  <c:v>40826</c:v>
                </c:pt>
                <c:pt idx="253">
                  <c:v>40827</c:v>
                </c:pt>
                <c:pt idx="254">
                  <c:v>40828</c:v>
                </c:pt>
                <c:pt idx="255">
                  <c:v>40829</c:v>
                </c:pt>
                <c:pt idx="256">
                  <c:v>40830</c:v>
                </c:pt>
                <c:pt idx="257">
                  <c:v>40832</c:v>
                </c:pt>
                <c:pt idx="258">
                  <c:v>40833</c:v>
                </c:pt>
                <c:pt idx="259">
                  <c:v>40834</c:v>
                </c:pt>
                <c:pt idx="260">
                  <c:v>40835</c:v>
                </c:pt>
                <c:pt idx="261">
                  <c:v>40836</c:v>
                </c:pt>
                <c:pt idx="262">
                  <c:v>40837</c:v>
                </c:pt>
                <c:pt idx="263">
                  <c:v>40839</c:v>
                </c:pt>
                <c:pt idx="264">
                  <c:v>40840</c:v>
                </c:pt>
                <c:pt idx="265">
                  <c:v>40841</c:v>
                </c:pt>
                <c:pt idx="266">
                  <c:v>40842</c:v>
                </c:pt>
                <c:pt idx="267">
                  <c:v>40843</c:v>
                </c:pt>
                <c:pt idx="268">
                  <c:v>40844</c:v>
                </c:pt>
                <c:pt idx="269">
                  <c:v>40846</c:v>
                </c:pt>
                <c:pt idx="270">
                  <c:v>40847</c:v>
                </c:pt>
                <c:pt idx="271">
                  <c:v>40848</c:v>
                </c:pt>
                <c:pt idx="272">
                  <c:v>40849</c:v>
                </c:pt>
                <c:pt idx="273">
                  <c:v>40850</c:v>
                </c:pt>
                <c:pt idx="274">
                  <c:v>40851</c:v>
                </c:pt>
                <c:pt idx="275">
                  <c:v>40853</c:v>
                </c:pt>
                <c:pt idx="276">
                  <c:v>40854</c:v>
                </c:pt>
                <c:pt idx="277">
                  <c:v>40855</c:v>
                </c:pt>
                <c:pt idx="278">
                  <c:v>40856</c:v>
                </c:pt>
                <c:pt idx="279">
                  <c:v>40857</c:v>
                </c:pt>
                <c:pt idx="280">
                  <c:v>40858</c:v>
                </c:pt>
                <c:pt idx="281">
                  <c:v>40860</c:v>
                </c:pt>
                <c:pt idx="282">
                  <c:v>40861</c:v>
                </c:pt>
                <c:pt idx="283">
                  <c:v>40862</c:v>
                </c:pt>
                <c:pt idx="284">
                  <c:v>40863</c:v>
                </c:pt>
                <c:pt idx="285">
                  <c:v>40864</c:v>
                </c:pt>
                <c:pt idx="286">
                  <c:v>40865</c:v>
                </c:pt>
                <c:pt idx="287">
                  <c:v>40867</c:v>
                </c:pt>
                <c:pt idx="288">
                  <c:v>40868</c:v>
                </c:pt>
                <c:pt idx="289">
                  <c:v>40869</c:v>
                </c:pt>
                <c:pt idx="290">
                  <c:v>40870</c:v>
                </c:pt>
                <c:pt idx="291">
                  <c:v>40871</c:v>
                </c:pt>
                <c:pt idx="292">
                  <c:v>40872</c:v>
                </c:pt>
                <c:pt idx="293">
                  <c:v>40874</c:v>
                </c:pt>
                <c:pt idx="294">
                  <c:v>40875</c:v>
                </c:pt>
                <c:pt idx="295">
                  <c:v>40876</c:v>
                </c:pt>
                <c:pt idx="296">
                  <c:v>40877</c:v>
                </c:pt>
                <c:pt idx="297">
                  <c:v>40878</c:v>
                </c:pt>
                <c:pt idx="298">
                  <c:v>40879</c:v>
                </c:pt>
                <c:pt idx="299">
                  <c:v>40881</c:v>
                </c:pt>
                <c:pt idx="300">
                  <c:v>40882</c:v>
                </c:pt>
                <c:pt idx="301">
                  <c:v>40883</c:v>
                </c:pt>
                <c:pt idx="302">
                  <c:v>40884</c:v>
                </c:pt>
                <c:pt idx="303">
                  <c:v>40885</c:v>
                </c:pt>
                <c:pt idx="304">
                  <c:v>40886</c:v>
                </c:pt>
              </c:numCache>
            </c:numRef>
          </c:cat>
          <c:val>
            <c:numRef>
              <c:f>results!$B$2:$B$306</c:f>
              <c:numCache>
                <c:formatCode>General</c:formatCode>
                <c:ptCount val="305"/>
                <c:pt idx="0">
                  <c:v>127</c:v>
                </c:pt>
                <c:pt idx="1">
                  <c:v>160</c:v>
                </c:pt>
                <c:pt idx="2">
                  <c:v>64</c:v>
                </c:pt>
                <c:pt idx="3">
                  <c:v>94</c:v>
                </c:pt>
                <c:pt idx="4">
                  <c:v>111</c:v>
                </c:pt>
                <c:pt idx="5">
                  <c:v>79</c:v>
                </c:pt>
                <c:pt idx="6">
                  <c:v>134</c:v>
                </c:pt>
                <c:pt idx="7">
                  <c:v>132</c:v>
                </c:pt>
                <c:pt idx="8">
                  <c:v>78</c:v>
                </c:pt>
                <c:pt idx="9">
                  <c:v>50</c:v>
                </c:pt>
                <c:pt idx="10">
                  <c:v>75</c:v>
                </c:pt>
                <c:pt idx="11">
                  <c:v>131</c:v>
                </c:pt>
                <c:pt idx="12">
                  <c:v>93</c:v>
                </c:pt>
                <c:pt idx="13">
                  <c:v>142</c:v>
                </c:pt>
                <c:pt idx="14">
                  <c:v>60</c:v>
                </c:pt>
                <c:pt idx="15">
                  <c:v>20</c:v>
                </c:pt>
                <c:pt idx="16">
                  <c:v>77</c:v>
                </c:pt>
                <c:pt idx="17">
                  <c:v>36</c:v>
                </c:pt>
                <c:pt idx="18">
                  <c:v>19</c:v>
                </c:pt>
                <c:pt idx="19">
                  <c:v>26</c:v>
                </c:pt>
                <c:pt idx="20">
                  <c:v>42</c:v>
                </c:pt>
                <c:pt idx="21">
                  <c:v>62</c:v>
                </c:pt>
                <c:pt idx="22">
                  <c:v>71</c:v>
                </c:pt>
                <c:pt idx="23">
                  <c:v>52</c:v>
                </c:pt>
                <c:pt idx="24">
                  <c:v>51</c:v>
                </c:pt>
                <c:pt idx="25">
                  <c:v>38</c:v>
                </c:pt>
                <c:pt idx="26">
                  <c:v>73</c:v>
                </c:pt>
                <c:pt idx="27">
                  <c:v>55</c:v>
                </c:pt>
                <c:pt idx="28">
                  <c:v>47</c:v>
                </c:pt>
                <c:pt idx="29">
                  <c:v>47</c:v>
                </c:pt>
                <c:pt idx="30">
                  <c:v>29</c:v>
                </c:pt>
                <c:pt idx="31">
                  <c:v>50</c:v>
                </c:pt>
                <c:pt idx="32">
                  <c:v>39</c:v>
                </c:pt>
                <c:pt idx="33">
                  <c:v>38</c:v>
                </c:pt>
                <c:pt idx="34">
                  <c:v>43</c:v>
                </c:pt>
                <c:pt idx="35">
                  <c:v>57</c:v>
                </c:pt>
                <c:pt idx="36">
                  <c:v>30</c:v>
                </c:pt>
                <c:pt idx="37">
                  <c:v>50</c:v>
                </c:pt>
                <c:pt idx="38">
                  <c:v>78</c:v>
                </c:pt>
                <c:pt idx="39">
                  <c:v>66</c:v>
                </c:pt>
                <c:pt idx="40">
                  <c:v>68</c:v>
                </c:pt>
                <c:pt idx="41">
                  <c:v>45</c:v>
                </c:pt>
                <c:pt idx="42">
                  <c:v>25</c:v>
                </c:pt>
                <c:pt idx="43">
                  <c:v>80</c:v>
                </c:pt>
                <c:pt idx="44">
                  <c:v>71</c:v>
                </c:pt>
                <c:pt idx="45">
                  <c:v>63</c:v>
                </c:pt>
                <c:pt idx="46">
                  <c:v>50</c:v>
                </c:pt>
                <c:pt idx="47">
                  <c:v>50</c:v>
                </c:pt>
                <c:pt idx="48">
                  <c:v>11</c:v>
                </c:pt>
                <c:pt idx="49">
                  <c:v>46</c:v>
                </c:pt>
                <c:pt idx="50">
                  <c:v>45</c:v>
                </c:pt>
                <c:pt idx="51">
                  <c:v>23</c:v>
                </c:pt>
                <c:pt idx="52">
                  <c:v>64</c:v>
                </c:pt>
                <c:pt idx="53">
                  <c:v>82</c:v>
                </c:pt>
                <c:pt idx="54">
                  <c:v>24</c:v>
                </c:pt>
                <c:pt idx="55">
                  <c:v>48</c:v>
                </c:pt>
                <c:pt idx="56">
                  <c:v>58</c:v>
                </c:pt>
                <c:pt idx="57">
                  <c:v>68</c:v>
                </c:pt>
                <c:pt idx="58">
                  <c:v>59</c:v>
                </c:pt>
                <c:pt idx="59">
                  <c:v>54</c:v>
                </c:pt>
                <c:pt idx="60">
                  <c:v>29</c:v>
                </c:pt>
                <c:pt idx="61">
                  <c:v>44</c:v>
                </c:pt>
                <c:pt idx="62">
                  <c:v>60</c:v>
                </c:pt>
                <c:pt idx="63">
                  <c:v>57</c:v>
                </c:pt>
                <c:pt idx="64">
                  <c:v>62</c:v>
                </c:pt>
                <c:pt idx="65">
                  <c:v>47</c:v>
                </c:pt>
                <c:pt idx="66">
                  <c:v>35</c:v>
                </c:pt>
                <c:pt idx="67">
                  <c:v>52</c:v>
                </c:pt>
                <c:pt idx="68">
                  <c:v>60</c:v>
                </c:pt>
                <c:pt idx="69">
                  <c:v>64</c:v>
                </c:pt>
                <c:pt idx="70">
                  <c:v>66</c:v>
                </c:pt>
                <c:pt idx="71">
                  <c:v>47</c:v>
                </c:pt>
                <c:pt idx="72">
                  <c:v>34</c:v>
                </c:pt>
                <c:pt idx="73">
                  <c:v>92</c:v>
                </c:pt>
                <c:pt idx="74">
                  <c:v>47</c:v>
                </c:pt>
                <c:pt idx="75">
                  <c:v>57</c:v>
                </c:pt>
                <c:pt idx="76">
                  <c:v>79</c:v>
                </c:pt>
                <c:pt idx="77">
                  <c:v>56</c:v>
                </c:pt>
                <c:pt idx="78">
                  <c:v>17</c:v>
                </c:pt>
                <c:pt idx="79">
                  <c:v>58</c:v>
                </c:pt>
                <c:pt idx="80">
                  <c:v>49</c:v>
                </c:pt>
                <c:pt idx="81">
                  <c:v>55</c:v>
                </c:pt>
                <c:pt idx="82">
                  <c:v>82</c:v>
                </c:pt>
                <c:pt idx="83">
                  <c:v>58</c:v>
                </c:pt>
                <c:pt idx="84">
                  <c:v>60</c:v>
                </c:pt>
                <c:pt idx="85">
                  <c:v>64</c:v>
                </c:pt>
                <c:pt idx="86">
                  <c:v>46</c:v>
                </c:pt>
                <c:pt idx="87">
                  <c:v>64</c:v>
                </c:pt>
                <c:pt idx="88">
                  <c:v>77</c:v>
                </c:pt>
                <c:pt idx="89">
                  <c:v>60</c:v>
                </c:pt>
                <c:pt idx="90">
                  <c:v>45</c:v>
                </c:pt>
                <c:pt idx="91">
                  <c:v>63</c:v>
                </c:pt>
                <c:pt idx="92">
                  <c:v>58</c:v>
                </c:pt>
                <c:pt idx="93">
                  <c:v>81</c:v>
                </c:pt>
                <c:pt idx="94">
                  <c:v>80</c:v>
                </c:pt>
                <c:pt idx="95">
                  <c:v>79</c:v>
                </c:pt>
                <c:pt idx="96">
                  <c:v>21</c:v>
                </c:pt>
                <c:pt idx="97">
                  <c:v>70</c:v>
                </c:pt>
                <c:pt idx="98">
                  <c:v>60</c:v>
                </c:pt>
                <c:pt idx="99">
                  <c:v>43</c:v>
                </c:pt>
                <c:pt idx="100">
                  <c:v>71</c:v>
                </c:pt>
                <c:pt idx="101">
                  <c:v>75</c:v>
                </c:pt>
                <c:pt idx="102">
                  <c:v>37</c:v>
                </c:pt>
                <c:pt idx="103">
                  <c:v>68</c:v>
                </c:pt>
                <c:pt idx="104">
                  <c:v>76</c:v>
                </c:pt>
                <c:pt idx="105">
                  <c:v>74</c:v>
                </c:pt>
                <c:pt idx="106">
                  <c:v>103</c:v>
                </c:pt>
                <c:pt idx="107">
                  <c:v>42</c:v>
                </c:pt>
                <c:pt idx="108">
                  <c:v>44</c:v>
                </c:pt>
                <c:pt idx="109">
                  <c:v>86</c:v>
                </c:pt>
                <c:pt idx="110">
                  <c:v>69</c:v>
                </c:pt>
                <c:pt idx="111">
                  <c:v>78</c:v>
                </c:pt>
                <c:pt idx="112">
                  <c:v>77</c:v>
                </c:pt>
                <c:pt idx="113">
                  <c:v>70</c:v>
                </c:pt>
                <c:pt idx="114">
                  <c:v>73</c:v>
                </c:pt>
                <c:pt idx="115">
                  <c:v>68</c:v>
                </c:pt>
                <c:pt idx="116">
                  <c:v>21</c:v>
                </c:pt>
                <c:pt idx="117">
                  <c:v>77</c:v>
                </c:pt>
                <c:pt idx="118">
                  <c:v>71</c:v>
                </c:pt>
                <c:pt idx="119">
                  <c:v>100</c:v>
                </c:pt>
                <c:pt idx="120">
                  <c:v>86</c:v>
                </c:pt>
                <c:pt idx="121">
                  <c:v>67</c:v>
                </c:pt>
                <c:pt idx="122">
                  <c:v>70</c:v>
                </c:pt>
                <c:pt idx="123">
                  <c:v>89</c:v>
                </c:pt>
                <c:pt idx="124">
                  <c:v>85</c:v>
                </c:pt>
                <c:pt idx="125">
                  <c:v>103</c:v>
                </c:pt>
                <c:pt idx="126">
                  <c:v>68</c:v>
                </c:pt>
                <c:pt idx="127">
                  <c:v>30</c:v>
                </c:pt>
                <c:pt idx="128">
                  <c:v>67</c:v>
                </c:pt>
                <c:pt idx="129">
                  <c:v>103</c:v>
                </c:pt>
                <c:pt idx="130">
                  <c:v>78</c:v>
                </c:pt>
                <c:pt idx="131">
                  <c:v>109</c:v>
                </c:pt>
                <c:pt idx="132">
                  <c:v>82</c:v>
                </c:pt>
                <c:pt idx="133">
                  <c:v>62</c:v>
                </c:pt>
                <c:pt idx="134">
                  <c:v>96</c:v>
                </c:pt>
                <c:pt idx="135">
                  <c:v>89</c:v>
                </c:pt>
                <c:pt idx="136">
                  <c:v>70</c:v>
                </c:pt>
                <c:pt idx="137">
                  <c:v>70</c:v>
                </c:pt>
                <c:pt idx="138">
                  <c:v>72</c:v>
                </c:pt>
                <c:pt idx="139">
                  <c:v>25</c:v>
                </c:pt>
                <c:pt idx="140">
                  <c:v>59</c:v>
                </c:pt>
                <c:pt idx="141">
                  <c:v>60</c:v>
                </c:pt>
                <c:pt idx="142">
                  <c:v>66</c:v>
                </c:pt>
                <c:pt idx="143">
                  <c:v>46</c:v>
                </c:pt>
                <c:pt idx="144">
                  <c:v>70</c:v>
                </c:pt>
                <c:pt idx="145">
                  <c:v>72</c:v>
                </c:pt>
                <c:pt idx="146">
                  <c:v>86</c:v>
                </c:pt>
                <c:pt idx="147">
                  <c:v>88</c:v>
                </c:pt>
                <c:pt idx="148">
                  <c:v>95</c:v>
                </c:pt>
                <c:pt idx="149">
                  <c:v>57</c:v>
                </c:pt>
                <c:pt idx="150">
                  <c:v>39</c:v>
                </c:pt>
                <c:pt idx="151">
                  <c:v>80</c:v>
                </c:pt>
                <c:pt idx="152">
                  <c:v>57</c:v>
                </c:pt>
                <c:pt idx="153">
                  <c:v>64</c:v>
                </c:pt>
                <c:pt idx="154">
                  <c:v>94</c:v>
                </c:pt>
                <c:pt idx="155">
                  <c:v>53</c:v>
                </c:pt>
                <c:pt idx="156">
                  <c:v>64</c:v>
                </c:pt>
                <c:pt idx="157">
                  <c:v>79</c:v>
                </c:pt>
                <c:pt idx="158">
                  <c:v>71</c:v>
                </c:pt>
                <c:pt idx="159">
                  <c:v>61</c:v>
                </c:pt>
                <c:pt idx="160">
                  <c:v>84</c:v>
                </c:pt>
                <c:pt idx="161">
                  <c:v>51</c:v>
                </c:pt>
                <c:pt idx="162">
                  <c:v>36</c:v>
                </c:pt>
                <c:pt idx="163">
                  <c:v>48</c:v>
                </c:pt>
                <c:pt idx="164">
                  <c:v>58</c:v>
                </c:pt>
                <c:pt idx="165">
                  <c:v>54</c:v>
                </c:pt>
                <c:pt idx="166">
                  <c:v>74</c:v>
                </c:pt>
                <c:pt idx="167">
                  <c:v>53</c:v>
                </c:pt>
                <c:pt idx="168">
                  <c:v>27</c:v>
                </c:pt>
                <c:pt idx="169">
                  <c:v>47</c:v>
                </c:pt>
                <c:pt idx="170">
                  <c:v>75</c:v>
                </c:pt>
                <c:pt idx="171">
                  <c:v>72</c:v>
                </c:pt>
                <c:pt idx="172">
                  <c:v>87</c:v>
                </c:pt>
                <c:pt idx="173">
                  <c:v>58</c:v>
                </c:pt>
                <c:pt idx="174">
                  <c:v>29</c:v>
                </c:pt>
                <c:pt idx="175">
                  <c:v>60</c:v>
                </c:pt>
                <c:pt idx="176">
                  <c:v>56</c:v>
                </c:pt>
                <c:pt idx="177">
                  <c:v>61</c:v>
                </c:pt>
                <c:pt idx="178">
                  <c:v>82</c:v>
                </c:pt>
                <c:pt idx="179">
                  <c:v>46</c:v>
                </c:pt>
                <c:pt idx="180">
                  <c:v>52</c:v>
                </c:pt>
                <c:pt idx="181">
                  <c:v>66</c:v>
                </c:pt>
                <c:pt idx="182">
                  <c:v>79</c:v>
                </c:pt>
                <c:pt idx="183">
                  <c:v>65</c:v>
                </c:pt>
                <c:pt idx="184">
                  <c:v>90</c:v>
                </c:pt>
                <c:pt idx="185">
                  <c:v>47</c:v>
                </c:pt>
                <c:pt idx="186">
                  <c:v>62</c:v>
                </c:pt>
                <c:pt idx="187">
                  <c:v>59</c:v>
                </c:pt>
                <c:pt idx="188">
                  <c:v>63</c:v>
                </c:pt>
                <c:pt idx="189">
                  <c:v>47</c:v>
                </c:pt>
                <c:pt idx="190">
                  <c:v>102</c:v>
                </c:pt>
                <c:pt idx="191">
                  <c:v>66</c:v>
                </c:pt>
                <c:pt idx="192">
                  <c:v>42</c:v>
                </c:pt>
                <c:pt idx="193">
                  <c:v>42</c:v>
                </c:pt>
                <c:pt idx="194">
                  <c:v>56</c:v>
                </c:pt>
                <c:pt idx="195">
                  <c:v>77</c:v>
                </c:pt>
                <c:pt idx="196">
                  <c:v>86</c:v>
                </c:pt>
                <c:pt idx="197">
                  <c:v>57</c:v>
                </c:pt>
                <c:pt idx="198">
                  <c:v>32</c:v>
                </c:pt>
                <c:pt idx="199">
                  <c:v>52</c:v>
                </c:pt>
                <c:pt idx="200">
                  <c:v>57</c:v>
                </c:pt>
                <c:pt idx="201">
                  <c:v>55</c:v>
                </c:pt>
                <c:pt idx="202">
                  <c:v>78</c:v>
                </c:pt>
                <c:pt idx="203">
                  <c:v>48</c:v>
                </c:pt>
                <c:pt idx="204">
                  <c:v>37</c:v>
                </c:pt>
                <c:pt idx="205">
                  <c:v>52</c:v>
                </c:pt>
                <c:pt idx="206">
                  <c:v>55</c:v>
                </c:pt>
                <c:pt idx="207">
                  <c:v>57</c:v>
                </c:pt>
                <c:pt idx="208">
                  <c:v>91</c:v>
                </c:pt>
                <c:pt idx="209">
                  <c:v>60</c:v>
                </c:pt>
                <c:pt idx="210">
                  <c:v>41</c:v>
                </c:pt>
                <c:pt idx="211">
                  <c:v>66</c:v>
                </c:pt>
                <c:pt idx="212">
                  <c:v>68</c:v>
                </c:pt>
                <c:pt idx="213">
                  <c:v>94</c:v>
                </c:pt>
                <c:pt idx="214">
                  <c:v>86</c:v>
                </c:pt>
                <c:pt idx="215">
                  <c:v>48</c:v>
                </c:pt>
                <c:pt idx="216">
                  <c:v>39</c:v>
                </c:pt>
                <c:pt idx="217">
                  <c:v>30</c:v>
                </c:pt>
                <c:pt idx="218">
                  <c:v>80</c:v>
                </c:pt>
                <c:pt idx="219">
                  <c:v>80</c:v>
                </c:pt>
                <c:pt idx="220">
                  <c:v>78</c:v>
                </c:pt>
                <c:pt idx="221">
                  <c:v>52</c:v>
                </c:pt>
                <c:pt idx="222">
                  <c:v>73</c:v>
                </c:pt>
                <c:pt idx="223">
                  <c:v>67</c:v>
                </c:pt>
                <c:pt idx="224">
                  <c:v>52</c:v>
                </c:pt>
                <c:pt idx="225">
                  <c:v>79</c:v>
                </c:pt>
                <c:pt idx="226">
                  <c:v>81</c:v>
                </c:pt>
                <c:pt idx="227">
                  <c:v>78</c:v>
                </c:pt>
                <c:pt idx="228">
                  <c:v>89</c:v>
                </c:pt>
                <c:pt idx="229">
                  <c:v>69</c:v>
                </c:pt>
                <c:pt idx="230">
                  <c:v>80</c:v>
                </c:pt>
                <c:pt idx="231">
                  <c:v>108</c:v>
                </c:pt>
                <c:pt idx="232">
                  <c:v>54</c:v>
                </c:pt>
                <c:pt idx="233">
                  <c:v>28</c:v>
                </c:pt>
                <c:pt idx="234">
                  <c:v>88</c:v>
                </c:pt>
                <c:pt idx="235">
                  <c:v>71</c:v>
                </c:pt>
                <c:pt idx="236">
                  <c:v>92</c:v>
                </c:pt>
                <c:pt idx="237">
                  <c:v>132</c:v>
                </c:pt>
                <c:pt idx="238">
                  <c:v>77</c:v>
                </c:pt>
                <c:pt idx="239">
                  <c:v>78</c:v>
                </c:pt>
                <c:pt idx="240">
                  <c:v>73</c:v>
                </c:pt>
                <c:pt idx="241">
                  <c:v>98</c:v>
                </c:pt>
                <c:pt idx="242">
                  <c:v>105</c:v>
                </c:pt>
                <c:pt idx="243">
                  <c:v>112</c:v>
                </c:pt>
                <c:pt idx="244">
                  <c:v>84</c:v>
                </c:pt>
                <c:pt idx="245">
                  <c:v>35</c:v>
                </c:pt>
                <c:pt idx="246">
                  <c:v>73</c:v>
                </c:pt>
                <c:pt idx="247">
                  <c:v>88</c:v>
                </c:pt>
                <c:pt idx="248">
                  <c:v>99</c:v>
                </c:pt>
                <c:pt idx="249">
                  <c:v>180</c:v>
                </c:pt>
                <c:pt idx="250">
                  <c:v>95</c:v>
                </c:pt>
                <c:pt idx="251">
                  <c:v>40</c:v>
                </c:pt>
                <c:pt idx="252">
                  <c:v>113</c:v>
                </c:pt>
                <c:pt idx="253">
                  <c:v>92</c:v>
                </c:pt>
                <c:pt idx="254">
                  <c:v>94</c:v>
                </c:pt>
                <c:pt idx="255">
                  <c:v>89</c:v>
                </c:pt>
                <c:pt idx="256">
                  <c:v>75</c:v>
                </c:pt>
                <c:pt idx="257">
                  <c:v>39</c:v>
                </c:pt>
                <c:pt idx="258">
                  <c:v>100</c:v>
                </c:pt>
                <c:pt idx="259">
                  <c:v>89</c:v>
                </c:pt>
                <c:pt idx="260">
                  <c:v>97</c:v>
                </c:pt>
                <c:pt idx="261">
                  <c:v>103</c:v>
                </c:pt>
                <c:pt idx="262">
                  <c:v>66</c:v>
                </c:pt>
                <c:pt idx="263">
                  <c:v>45</c:v>
                </c:pt>
                <c:pt idx="264">
                  <c:v>103</c:v>
                </c:pt>
                <c:pt idx="265">
                  <c:v>78</c:v>
                </c:pt>
                <c:pt idx="266">
                  <c:v>99</c:v>
                </c:pt>
                <c:pt idx="267">
                  <c:v>129</c:v>
                </c:pt>
                <c:pt idx="268">
                  <c:v>77</c:v>
                </c:pt>
                <c:pt idx="269">
                  <c:v>97</c:v>
                </c:pt>
                <c:pt idx="270">
                  <c:v>68</c:v>
                </c:pt>
                <c:pt idx="271">
                  <c:v>92</c:v>
                </c:pt>
                <c:pt idx="272">
                  <c:v>99</c:v>
                </c:pt>
                <c:pt idx="273">
                  <c:v>111</c:v>
                </c:pt>
                <c:pt idx="274">
                  <c:v>125</c:v>
                </c:pt>
                <c:pt idx="275">
                  <c:v>103</c:v>
                </c:pt>
                <c:pt idx="276">
                  <c:v>104</c:v>
                </c:pt>
                <c:pt idx="277">
                  <c:v>132</c:v>
                </c:pt>
                <c:pt idx="278">
                  <c:v>124</c:v>
                </c:pt>
                <c:pt idx="279">
                  <c:v>161</c:v>
                </c:pt>
                <c:pt idx="280">
                  <c:v>103</c:v>
                </c:pt>
                <c:pt idx="281">
                  <c:v>89</c:v>
                </c:pt>
                <c:pt idx="282">
                  <c:v>134</c:v>
                </c:pt>
                <c:pt idx="283">
                  <c:v>114</c:v>
                </c:pt>
                <c:pt idx="284">
                  <c:v>137</c:v>
                </c:pt>
                <c:pt idx="285">
                  <c:v>154</c:v>
                </c:pt>
                <c:pt idx="286">
                  <c:v>142</c:v>
                </c:pt>
                <c:pt idx="287">
                  <c:v>103</c:v>
                </c:pt>
                <c:pt idx="288">
                  <c:v>111</c:v>
                </c:pt>
                <c:pt idx="289">
                  <c:v>149</c:v>
                </c:pt>
                <c:pt idx="290">
                  <c:v>148</c:v>
                </c:pt>
                <c:pt idx="291">
                  <c:v>119</c:v>
                </c:pt>
                <c:pt idx="292">
                  <c:v>78</c:v>
                </c:pt>
                <c:pt idx="293">
                  <c:v>58</c:v>
                </c:pt>
                <c:pt idx="294">
                  <c:v>125</c:v>
                </c:pt>
                <c:pt idx="295">
                  <c:v>137</c:v>
                </c:pt>
                <c:pt idx="296">
                  <c:v>134</c:v>
                </c:pt>
                <c:pt idx="297">
                  <c:v>164</c:v>
                </c:pt>
                <c:pt idx="298">
                  <c:v>124</c:v>
                </c:pt>
                <c:pt idx="299">
                  <c:v>66</c:v>
                </c:pt>
                <c:pt idx="300">
                  <c:v>130</c:v>
                </c:pt>
                <c:pt idx="301">
                  <c:v>141</c:v>
                </c:pt>
                <c:pt idx="302">
                  <c:v>117</c:v>
                </c:pt>
                <c:pt idx="303">
                  <c:v>133</c:v>
                </c:pt>
                <c:pt idx="304">
                  <c:v>46</c:v>
                </c:pt>
              </c:numCache>
            </c:numRef>
          </c:val>
          <c:smooth val="0"/>
          <c:extLst>
            <c:ext xmlns:c16="http://schemas.microsoft.com/office/drawing/2014/chart" uri="{C3380CC4-5D6E-409C-BE32-E72D297353CC}">
              <c16:uniqueId val="{00000000-5E74-409D-90B8-5568809A3B1A}"/>
            </c:ext>
          </c:extLst>
        </c:ser>
        <c:dLbls>
          <c:showLegendKey val="0"/>
          <c:showVal val="0"/>
          <c:showCatName val="0"/>
          <c:showSerName val="0"/>
          <c:showPercent val="0"/>
          <c:showBubbleSize val="0"/>
        </c:dLbls>
        <c:smooth val="0"/>
        <c:axId val="396916656"/>
        <c:axId val="396916984"/>
      </c:lineChart>
      <c:dateAx>
        <c:axId val="3969166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dirty="0">
                    <a:solidFill>
                      <a:schemeClr val="bg2"/>
                    </a:solidFill>
                    <a:latin typeface="+mj-lt"/>
                  </a:rPr>
                  <a:t>date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m/d/yy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6916984"/>
        <c:crosses val="autoZero"/>
        <c:auto val="1"/>
        <c:lblOffset val="100"/>
        <c:baseTimeUnit val="days"/>
      </c:dateAx>
      <c:valAx>
        <c:axId val="3969169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dirty="0">
                    <a:solidFill>
                      <a:schemeClr val="bg2"/>
                    </a:solidFill>
                    <a:latin typeface="+mj-lt"/>
                  </a:rPr>
                  <a:t>No</a:t>
                </a:r>
                <a:r>
                  <a:rPr lang="en-IN" sz="1200" baseline="0" dirty="0">
                    <a:solidFill>
                      <a:schemeClr val="bg2"/>
                    </a:solidFill>
                    <a:latin typeface="+mj-lt"/>
                  </a:rPr>
                  <a:t> of transactions</a:t>
                </a:r>
                <a:endParaRPr lang="en-IN" sz="1200" dirty="0">
                  <a:solidFill>
                    <a:schemeClr val="bg2"/>
                  </a:solidFill>
                  <a:latin typeface="+mj-lt"/>
                </a:endParaRP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6916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Monthly Trend of</a:t>
            </a:r>
            <a:r>
              <a:rPr lang="en-US" baseline="0"/>
              <a:t> </a:t>
            </a:r>
            <a:r>
              <a:rPr lang="en-US"/>
              <a:t>No. of Transactions</a:t>
            </a:r>
          </a:p>
        </c:rich>
      </c:tx>
      <c:layout>
        <c:manualLayout>
          <c:xMode val="edge"/>
          <c:yMode val="edge"/>
          <c:x val="0.13633304139797534"/>
          <c:y val="0.11200464171743545"/>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154396325459318"/>
          <c:y val="0.28611111111111109"/>
          <c:w val="0.88012270341207344"/>
          <c:h val="0.55630358705161853"/>
        </c:manualLayout>
      </c:layout>
      <c:lineChart>
        <c:grouping val="standard"/>
        <c:varyColors val="0"/>
        <c:ser>
          <c:idx val="0"/>
          <c:order val="0"/>
          <c:tx>
            <c:strRef>
              <c:f>results!$B$1</c:f>
              <c:strCache>
                <c:ptCount val="1"/>
                <c:pt idx="0">
                  <c:v>Cancelled Transactions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results!$A$2:$A$14</c:f>
              <c:numCache>
                <c:formatCode>mmm\-yy</c:formatCode>
                <c:ptCount val="13"/>
                <c:pt idx="0">
                  <c:v>40544</c:v>
                </c:pt>
                <c:pt idx="1">
                  <c:v>40575</c:v>
                </c:pt>
                <c:pt idx="2">
                  <c:v>40603</c:v>
                </c:pt>
                <c:pt idx="3">
                  <c:v>40634</c:v>
                </c:pt>
                <c:pt idx="4">
                  <c:v>40664</c:v>
                </c:pt>
                <c:pt idx="5">
                  <c:v>40695</c:v>
                </c:pt>
                <c:pt idx="6">
                  <c:v>40725</c:v>
                </c:pt>
                <c:pt idx="7">
                  <c:v>40756</c:v>
                </c:pt>
                <c:pt idx="8">
                  <c:v>40787</c:v>
                </c:pt>
                <c:pt idx="9">
                  <c:v>40817</c:v>
                </c:pt>
                <c:pt idx="10">
                  <c:v>40848</c:v>
                </c:pt>
                <c:pt idx="11">
                  <c:v>40513</c:v>
                </c:pt>
                <c:pt idx="12">
                  <c:v>40878</c:v>
                </c:pt>
              </c:numCache>
            </c:numRef>
          </c:cat>
          <c:val>
            <c:numRef>
              <c:f>results!$B$2:$B$14</c:f>
              <c:numCache>
                <c:formatCode>General</c:formatCode>
                <c:ptCount val="13"/>
                <c:pt idx="0">
                  <c:v>679</c:v>
                </c:pt>
                <c:pt idx="1">
                  <c:v>431</c:v>
                </c:pt>
                <c:pt idx="2">
                  <c:v>644</c:v>
                </c:pt>
                <c:pt idx="3">
                  <c:v>553</c:v>
                </c:pt>
                <c:pt idx="4">
                  <c:v>586</c:v>
                </c:pt>
                <c:pt idx="5">
                  <c:v>650</c:v>
                </c:pt>
                <c:pt idx="6">
                  <c:v>674</c:v>
                </c:pt>
                <c:pt idx="7">
                  <c:v>648</c:v>
                </c:pt>
                <c:pt idx="8">
                  <c:v>788</c:v>
                </c:pt>
                <c:pt idx="9">
                  <c:v>1132</c:v>
                </c:pt>
                <c:pt idx="10">
                  <c:v>1050</c:v>
                </c:pt>
                <c:pt idx="11">
                  <c:v>681</c:v>
                </c:pt>
                <c:pt idx="12">
                  <c:v>356</c:v>
                </c:pt>
              </c:numCache>
            </c:numRef>
          </c:val>
          <c:smooth val="0"/>
          <c:extLst>
            <c:ext xmlns:c16="http://schemas.microsoft.com/office/drawing/2014/chart" uri="{C3380CC4-5D6E-409C-BE32-E72D297353CC}">
              <c16:uniqueId val="{00000000-8117-4683-801B-4E2C3785A25B}"/>
            </c:ext>
          </c:extLst>
        </c:ser>
        <c:dLbls>
          <c:dLblPos val="t"/>
          <c:showLegendKey val="0"/>
          <c:showVal val="1"/>
          <c:showCatName val="0"/>
          <c:showSerName val="0"/>
          <c:showPercent val="0"/>
          <c:showBubbleSize val="0"/>
        </c:dLbls>
        <c:smooth val="0"/>
        <c:axId val="393688288"/>
        <c:axId val="393679760"/>
      </c:lineChart>
      <c:dateAx>
        <c:axId val="3936882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dirty="0">
                    <a:solidFill>
                      <a:schemeClr val="bg2"/>
                    </a:solidFill>
                    <a:latin typeface="+mj-lt"/>
                  </a:rPr>
                  <a:t>month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3679760"/>
        <c:crosses val="autoZero"/>
        <c:auto val="1"/>
        <c:lblOffset val="100"/>
        <c:baseTimeUnit val="months"/>
      </c:dateAx>
      <c:valAx>
        <c:axId val="3936797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dirty="0">
                    <a:solidFill>
                      <a:schemeClr val="bg2"/>
                    </a:solidFill>
                    <a:latin typeface="+mj-lt"/>
                  </a:rPr>
                  <a:t>No. of transactions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36882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 Monthly</a:t>
            </a:r>
            <a:r>
              <a:rPr lang="en-US" baseline="0"/>
              <a:t> Trend of </a:t>
            </a:r>
            <a:r>
              <a:rPr lang="en-US"/>
              <a:t>Revenue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3703630796150475E-2"/>
          <c:y val="0.18805555555555553"/>
          <c:w val="0.87296303587051616"/>
          <c:h val="0.61895268299795858"/>
        </c:manualLayout>
      </c:layout>
      <c:barChart>
        <c:barDir val="col"/>
        <c:grouping val="clustered"/>
        <c:varyColors val="0"/>
        <c:ser>
          <c:idx val="0"/>
          <c:order val="0"/>
          <c:tx>
            <c:strRef>
              <c:f>results!$B$1</c:f>
              <c:strCache>
                <c:ptCount val="1"/>
                <c:pt idx="0">
                  <c:v>Cancelled Transactions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f>results!$A$2:$A$14</c:f>
              <c:numCache>
                <c:formatCode>mmm\-yy</c:formatCode>
                <c:ptCount val="13"/>
                <c:pt idx="0">
                  <c:v>40544</c:v>
                </c:pt>
                <c:pt idx="1">
                  <c:v>40575</c:v>
                </c:pt>
                <c:pt idx="2">
                  <c:v>40603</c:v>
                </c:pt>
                <c:pt idx="3">
                  <c:v>40634</c:v>
                </c:pt>
                <c:pt idx="4">
                  <c:v>40664</c:v>
                </c:pt>
                <c:pt idx="5">
                  <c:v>40695</c:v>
                </c:pt>
                <c:pt idx="6">
                  <c:v>40725</c:v>
                </c:pt>
                <c:pt idx="7">
                  <c:v>40756</c:v>
                </c:pt>
                <c:pt idx="8">
                  <c:v>40787</c:v>
                </c:pt>
                <c:pt idx="9">
                  <c:v>40817</c:v>
                </c:pt>
                <c:pt idx="10">
                  <c:v>40848</c:v>
                </c:pt>
                <c:pt idx="11">
                  <c:v>40513</c:v>
                </c:pt>
                <c:pt idx="12">
                  <c:v>40878</c:v>
                </c:pt>
              </c:numCache>
            </c:numRef>
          </c:cat>
          <c:val>
            <c:numRef>
              <c:f>results!$B$2:$B$14</c:f>
              <c:numCache>
                <c:formatCode>General</c:formatCode>
                <c:ptCount val="13"/>
                <c:pt idx="0">
                  <c:v>679</c:v>
                </c:pt>
                <c:pt idx="1">
                  <c:v>431</c:v>
                </c:pt>
                <c:pt idx="2">
                  <c:v>644</c:v>
                </c:pt>
                <c:pt idx="3">
                  <c:v>553</c:v>
                </c:pt>
                <c:pt idx="4">
                  <c:v>586</c:v>
                </c:pt>
                <c:pt idx="5">
                  <c:v>650</c:v>
                </c:pt>
                <c:pt idx="6">
                  <c:v>674</c:v>
                </c:pt>
                <c:pt idx="7">
                  <c:v>648</c:v>
                </c:pt>
                <c:pt idx="8">
                  <c:v>788</c:v>
                </c:pt>
                <c:pt idx="9">
                  <c:v>1132</c:v>
                </c:pt>
                <c:pt idx="10">
                  <c:v>1050</c:v>
                </c:pt>
                <c:pt idx="11">
                  <c:v>681</c:v>
                </c:pt>
                <c:pt idx="12">
                  <c:v>356</c:v>
                </c:pt>
              </c:numCache>
            </c:numRef>
          </c:val>
          <c:extLst>
            <c:ext xmlns:c16="http://schemas.microsoft.com/office/drawing/2014/chart" uri="{C3380CC4-5D6E-409C-BE32-E72D297353CC}">
              <c16:uniqueId val="{00000000-0920-4257-8676-C26A15575504}"/>
            </c:ext>
          </c:extLst>
        </c:ser>
        <c:dLbls>
          <c:showLegendKey val="0"/>
          <c:showVal val="0"/>
          <c:showCatName val="0"/>
          <c:showSerName val="0"/>
          <c:showPercent val="0"/>
          <c:showBubbleSize val="0"/>
        </c:dLbls>
        <c:gapWidth val="100"/>
        <c:overlap val="-24"/>
        <c:axId val="398513312"/>
        <c:axId val="398510688"/>
      </c:barChart>
      <c:dateAx>
        <c:axId val="398513312"/>
        <c:scaling>
          <c:orientation val="minMax"/>
        </c:scaling>
        <c:delete val="0"/>
        <c:axPos val="b"/>
        <c:numFmt formatCode="mmm\-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8510688"/>
        <c:crosses val="autoZero"/>
        <c:auto val="1"/>
        <c:lblOffset val="100"/>
        <c:baseTimeUnit val="months"/>
      </c:dateAx>
      <c:valAx>
        <c:axId val="3985106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851331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 Daily</a:t>
            </a:r>
            <a:r>
              <a:rPr lang="en-IN" baseline="0" dirty="0"/>
              <a:t> trend of </a:t>
            </a:r>
            <a:r>
              <a:rPr lang="en-IN" dirty="0"/>
              <a:t>Revenue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areaChart>
        <c:grouping val="standard"/>
        <c:varyColors val="0"/>
        <c:ser>
          <c:idx val="0"/>
          <c:order val="0"/>
          <c:tx>
            <c:strRef>
              <c:f>results!$B$1</c:f>
              <c:strCache>
                <c:ptCount val="1"/>
                <c:pt idx="0">
                  <c:v> Revenue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cat>
            <c:numRef>
              <c:f>results!$A$2:$A$306</c:f>
              <c:numCache>
                <c:formatCode>m/d/yyyy</c:formatCode>
                <c:ptCount val="305"/>
                <c:pt idx="0">
                  <c:v>40513</c:v>
                </c:pt>
                <c:pt idx="1">
                  <c:v>40514</c:v>
                </c:pt>
                <c:pt idx="2">
                  <c:v>40515</c:v>
                </c:pt>
                <c:pt idx="3">
                  <c:v>40517</c:v>
                </c:pt>
                <c:pt idx="4">
                  <c:v>40518</c:v>
                </c:pt>
                <c:pt idx="5">
                  <c:v>40519</c:v>
                </c:pt>
                <c:pt idx="6">
                  <c:v>40520</c:v>
                </c:pt>
                <c:pt idx="7">
                  <c:v>40521</c:v>
                </c:pt>
                <c:pt idx="8">
                  <c:v>40522</c:v>
                </c:pt>
                <c:pt idx="9">
                  <c:v>40524</c:v>
                </c:pt>
                <c:pt idx="10">
                  <c:v>40525</c:v>
                </c:pt>
                <c:pt idx="11">
                  <c:v>40526</c:v>
                </c:pt>
                <c:pt idx="12">
                  <c:v>40527</c:v>
                </c:pt>
                <c:pt idx="13">
                  <c:v>40528</c:v>
                </c:pt>
                <c:pt idx="14">
                  <c:v>40529</c:v>
                </c:pt>
                <c:pt idx="15">
                  <c:v>40531</c:v>
                </c:pt>
                <c:pt idx="16">
                  <c:v>40532</c:v>
                </c:pt>
                <c:pt idx="17">
                  <c:v>40533</c:v>
                </c:pt>
                <c:pt idx="18">
                  <c:v>40534</c:v>
                </c:pt>
                <c:pt idx="19">
                  <c:v>40535</c:v>
                </c:pt>
                <c:pt idx="20">
                  <c:v>40547</c:v>
                </c:pt>
                <c:pt idx="21">
                  <c:v>40548</c:v>
                </c:pt>
                <c:pt idx="22">
                  <c:v>40549</c:v>
                </c:pt>
                <c:pt idx="23">
                  <c:v>40550</c:v>
                </c:pt>
                <c:pt idx="24">
                  <c:v>40552</c:v>
                </c:pt>
                <c:pt idx="25">
                  <c:v>40553</c:v>
                </c:pt>
                <c:pt idx="26">
                  <c:v>40554</c:v>
                </c:pt>
                <c:pt idx="27">
                  <c:v>40555</c:v>
                </c:pt>
                <c:pt idx="28">
                  <c:v>40556</c:v>
                </c:pt>
                <c:pt idx="29">
                  <c:v>40557</c:v>
                </c:pt>
                <c:pt idx="30">
                  <c:v>40559</c:v>
                </c:pt>
                <c:pt idx="31">
                  <c:v>40560</c:v>
                </c:pt>
                <c:pt idx="32">
                  <c:v>40561</c:v>
                </c:pt>
                <c:pt idx="33">
                  <c:v>40562</c:v>
                </c:pt>
                <c:pt idx="34">
                  <c:v>40563</c:v>
                </c:pt>
                <c:pt idx="35">
                  <c:v>40564</c:v>
                </c:pt>
                <c:pt idx="36">
                  <c:v>40566</c:v>
                </c:pt>
                <c:pt idx="37">
                  <c:v>40567</c:v>
                </c:pt>
                <c:pt idx="38">
                  <c:v>40568</c:v>
                </c:pt>
                <c:pt idx="39">
                  <c:v>40569</c:v>
                </c:pt>
                <c:pt idx="40">
                  <c:v>40570</c:v>
                </c:pt>
                <c:pt idx="41">
                  <c:v>40571</c:v>
                </c:pt>
                <c:pt idx="42">
                  <c:v>40573</c:v>
                </c:pt>
                <c:pt idx="43">
                  <c:v>40574</c:v>
                </c:pt>
                <c:pt idx="44">
                  <c:v>40575</c:v>
                </c:pt>
                <c:pt idx="45">
                  <c:v>40576</c:v>
                </c:pt>
                <c:pt idx="46">
                  <c:v>40577</c:v>
                </c:pt>
                <c:pt idx="47">
                  <c:v>40578</c:v>
                </c:pt>
                <c:pt idx="48">
                  <c:v>40580</c:v>
                </c:pt>
                <c:pt idx="49">
                  <c:v>40581</c:v>
                </c:pt>
                <c:pt idx="50">
                  <c:v>40582</c:v>
                </c:pt>
                <c:pt idx="51">
                  <c:v>40583</c:v>
                </c:pt>
                <c:pt idx="52">
                  <c:v>40584</c:v>
                </c:pt>
                <c:pt idx="53">
                  <c:v>40585</c:v>
                </c:pt>
                <c:pt idx="54">
                  <c:v>40587</c:v>
                </c:pt>
                <c:pt idx="55">
                  <c:v>40588</c:v>
                </c:pt>
                <c:pt idx="56">
                  <c:v>40589</c:v>
                </c:pt>
                <c:pt idx="57">
                  <c:v>40590</c:v>
                </c:pt>
                <c:pt idx="58">
                  <c:v>40591</c:v>
                </c:pt>
                <c:pt idx="59">
                  <c:v>40592</c:v>
                </c:pt>
                <c:pt idx="60">
                  <c:v>40594</c:v>
                </c:pt>
                <c:pt idx="61">
                  <c:v>40595</c:v>
                </c:pt>
                <c:pt idx="62">
                  <c:v>40596</c:v>
                </c:pt>
                <c:pt idx="63">
                  <c:v>40597</c:v>
                </c:pt>
                <c:pt idx="64">
                  <c:v>40598</c:v>
                </c:pt>
                <c:pt idx="65">
                  <c:v>40599</c:v>
                </c:pt>
                <c:pt idx="66">
                  <c:v>40601</c:v>
                </c:pt>
                <c:pt idx="67">
                  <c:v>40602</c:v>
                </c:pt>
                <c:pt idx="68">
                  <c:v>40603</c:v>
                </c:pt>
                <c:pt idx="69">
                  <c:v>40604</c:v>
                </c:pt>
                <c:pt idx="70">
                  <c:v>40605</c:v>
                </c:pt>
                <c:pt idx="71">
                  <c:v>40606</c:v>
                </c:pt>
                <c:pt idx="72">
                  <c:v>40608</c:v>
                </c:pt>
                <c:pt idx="73">
                  <c:v>40609</c:v>
                </c:pt>
                <c:pt idx="74">
                  <c:v>40610</c:v>
                </c:pt>
                <c:pt idx="75">
                  <c:v>40611</c:v>
                </c:pt>
                <c:pt idx="76">
                  <c:v>40612</c:v>
                </c:pt>
                <c:pt idx="77">
                  <c:v>40613</c:v>
                </c:pt>
                <c:pt idx="78">
                  <c:v>40615</c:v>
                </c:pt>
                <c:pt idx="79">
                  <c:v>40616</c:v>
                </c:pt>
                <c:pt idx="80">
                  <c:v>40617</c:v>
                </c:pt>
                <c:pt idx="81">
                  <c:v>40618</c:v>
                </c:pt>
                <c:pt idx="82">
                  <c:v>40619</c:v>
                </c:pt>
                <c:pt idx="83">
                  <c:v>40620</c:v>
                </c:pt>
                <c:pt idx="84">
                  <c:v>40622</c:v>
                </c:pt>
                <c:pt idx="85">
                  <c:v>40623</c:v>
                </c:pt>
                <c:pt idx="86">
                  <c:v>40624</c:v>
                </c:pt>
                <c:pt idx="87">
                  <c:v>40625</c:v>
                </c:pt>
                <c:pt idx="88">
                  <c:v>40626</c:v>
                </c:pt>
                <c:pt idx="89">
                  <c:v>40627</c:v>
                </c:pt>
                <c:pt idx="90">
                  <c:v>40629</c:v>
                </c:pt>
                <c:pt idx="91">
                  <c:v>40630</c:v>
                </c:pt>
                <c:pt idx="92">
                  <c:v>40631</c:v>
                </c:pt>
                <c:pt idx="93">
                  <c:v>40632</c:v>
                </c:pt>
                <c:pt idx="94">
                  <c:v>40633</c:v>
                </c:pt>
                <c:pt idx="95">
                  <c:v>40634</c:v>
                </c:pt>
                <c:pt idx="96">
                  <c:v>40636</c:v>
                </c:pt>
                <c:pt idx="97">
                  <c:v>40637</c:v>
                </c:pt>
                <c:pt idx="98">
                  <c:v>40638</c:v>
                </c:pt>
                <c:pt idx="99">
                  <c:v>40639</c:v>
                </c:pt>
                <c:pt idx="100">
                  <c:v>40640</c:v>
                </c:pt>
                <c:pt idx="101">
                  <c:v>40641</c:v>
                </c:pt>
                <c:pt idx="102">
                  <c:v>40643</c:v>
                </c:pt>
                <c:pt idx="103">
                  <c:v>40644</c:v>
                </c:pt>
                <c:pt idx="104">
                  <c:v>40645</c:v>
                </c:pt>
                <c:pt idx="105">
                  <c:v>40646</c:v>
                </c:pt>
                <c:pt idx="106">
                  <c:v>40647</c:v>
                </c:pt>
                <c:pt idx="107">
                  <c:v>40648</c:v>
                </c:pt>
                <c:pt idx="108">
                  <c:v>40650</c:v>
                </c:pt>
                <c:pt idx="109">
                  <c:v>40651</c:v>
                </c:pt>
                <c:pt idx="110">
                  <c:v>40652</c:v>
                </c:pt>
                <c:pt idx="111">
                  <c:v>40653</c:v>
                </c:pt>
                <c:pt idx="112">
                  <c:v>40654</c:v>
                </c:pt>
                <c:pt idx="113">
                  <c:v>40659</c:v>
                </c:pt>
                <c:pt idx="114">
                  <c:v>40660</c:v>
                </c:pt>
                <c:pt idx="115">
                  <c:v>40661</c:v>
                </c:pt>
                <c:pt idx="116">
                  <c:v>40664</c:v>
                </c:pt>
                <c:pt idx="117">
                  <c:v>40666</c:v>
                </c:pt>
                <c:pt idx="118">
                  <c:v>40667</c:v>
                </c:pt>
                <c:pt idx="119">
                  <c:v>40668</c:v>
                </c:pt>
                <c:pt idx="120">
                  <c:v>40669</c:v>
                </c:pt>
                <c:pt idx="121">
                  <c:v>40671</c:v>
                </c:pt>
                <c:pt idx="122">
                  <c:v>40672</c:v>
                </c:pt>
                <c:pt idx="123">
                  <c:v>40673</c:v>
                </c:pt>
                <c:pt idx="124">
                  <c:v>40674</c:v>
                </c:pt>
                <c:pt idx="125">
                  <c:v>40675</c:v>
                </c:pt>
                <c:pt idx="126">
                  <c:v>40676</c:v>
                </c:pt>
                <c:pt idx="127">
                  <c:v>40678</c:v>
                </c:pt>
                <c:pt idx="128">
                  <c:v>40679</c:v>
                </c:pt>
                <c:pt idx="129">
                  <c:v>40680</c:v>
                </c:pt>
                <c:pt idx="130">
                  <c:v>40681</c:v>
                </c:pt>
                <c:pt idx="131">
                  <c:v>40682</c:v>
                </c:pt>
                <c:pt idx="132">
                  <c:v>40683</c:v>
                </c:pt>
                <c:pt idx="133">
                  <c:v>40685</c:v>
                </c:pt>
                <c:pt idx="134">
                  <c:v>40686</c:v>
                </c:pt>
                <c:pt idx="135">
                  <c:v>40687</c:v>
                </c:pt>
                <c:pt idx="136">
                  <c:v>40688</c:v>
                </c:pt>
                <c:pt idx="137">
                  <c:v>40689</c:v>
                </c:pt>
                <c:pt idx="138">
                  <c:v>40690</c:v>
                </c:pt>
                <c:pt idx="139">
                  <c:v>40692</c:v>
                </c:pt>
                <c:pt idx="140">
                  <c:v>40694</c:v>
                </c:pt>
                <c:pt idx="141">
                  <c:v>40695</c:v>
                </c:pt>
                <c:pt idx="142">
                  <c:v>40696</c:v>
                </c:pt>
                <c:pt idx="143">
                  <c:v>40697</c:v>
                </c:pt>
                <c:pt idx="144">
                  <c:v>40699</c:v>
                </c:pt>
                <c:pt idx="145">
                  <c:v>40700</c:v>
                </c:pt>
                <c:pt idx="146">
                  <c:v>40701</c:v>
                </c:pt>
                <c:pt idx="147">
                  <c:v>40702</c:v>
                </c:pt>
                <c:pt idx="148">
                  <c:v>40703</c:v>
                </c:pt>
                <c:pt idx="149">
                  <c:v>40704</c:v>
                </c:pt>
                <c:pt idx="150">
                  <c:v>40706</c:v>
                </c:pt>
                <c:pt idx="151">
                  <c:v>40707</c:v>
                </c:pt>
                <c:pt idx="152">
                  <c:v>40708</c:v>
                </c:pt>
                <c:pt idx="153">
                  <c:v>40709</c:v>
                </c:pt>
                <c:pt idx="154">
                  <c:v>40710</c:v>
                </c:pt>
                <c:pt idx="155">
                  <c:v>40711</c:v>
                </c:pt>
                <c:pt idx="156">
                  <c:v>40713</c:v>
                </c:pt>
                <c:pt idx="157">
                  <c:v>40714</c:v>
                </c:pt>
                <c:pt idx="158">
                  <c:v>40715</c:v>
                </c:pt>
                <c:pt idx="159">
                  <c:v>40716</c:v>
                </c:pt>
                <c:pt idx="160">
                  <c:v>40717</c:v>
                </c:pt>
                <c:pt idx="161">
                  <c:v>40718</c:v>
                </c:pt>
                <c:pt idx="162">
                  <c:v>40720</c:v>
                </c:pt>
                <c:pt idx="163">
                  <c:v>40721</c:v>
                </c:pt>
                <c:pt idx="164">
                  <c:v>40722</c:v>
                </c:pt>
                <c:pt idx="165">
                  <c:v>40723</c:v>
                </c:pt>
                <c:pt idx="166">
                  <c:v>40724</c:v>
                </c:pt>
                <c:pt idx="167">
                  <c:v>40725</c:v>
                </c:pt>
                <c:pt idx="168">
                  <c:v>40727</c:v>
                </c:pt>
                <c:pt idx="169">
                  <c:v>40728</c:v>
                </c:pt>
                <c:pt idx="170">
                  <c:v>40729</c:v>
                </c:pt>
                <c:pt idx="171">
                  <c:v>40730</c:v>
                </c:pt>
                <c:pt idx="172">
                  <c:v>40731</c:v>
                </c:pt>
                <c:pt idx="173">
                  <c:v>40732</c:v>
                </c:pt>
                <c:pt idx="174">
                  <c:v>40734</c:v>
                </c:pt>
                <c:pt idx="175">
                  <c:v>40735</c:v>
                </c:pt>
                <c:pt idx="176">
                  <c:v>40736</c:v>
                </c:pt>
                <c:pt idx="177">
                  <c:v>40737</c:v>
                </c:pt>
                <c:pt idx="178">
                  <c:v>40738</c:v>
                </c:pt>
                <c:pt idx="179">
                  <c:v>40739</c:v>
                </c:pt>
                <c:pt idx="180">
                  <c:v>40741</c:v>
                </c:pt>
                <c:pt idx="181">
                  <c:v>40742</c:v>
                </c:pt>
                <c:pt idx="182">
                  <c:v>40743</c:v>
                </c:pt>
                <c:pt idx="183">
                  <c:v>40744</c:v>
                </c:pt>
                <c:pt idx="184">
                  <c:v>40745</c:v>
                </c:pt>
                <c:pt idx="185">
                  <c:v>40746</c:v>
                </c:pt>
                <c:pt idx="186">
                  <c:v>40748</c:v>
                </c:pt>
                <c:pt idx="187">
                  <c:v>40749</c:v>
                </c:pt>
                <c:pt idx="188">
                  <c:v>40750</c:v>
                </c:pt>
                <c:pt idx="189">
                  <c:v>40751</c:v>
                </c:pt>
                <c:pt idx="190">
                  <c:v>40752</c:v>
                </c:pt>
                <c:pt idx="191">
                  <c:v>40753</c:v>
                </c:pt>
                <c:pt idx="192">
                  <c:v>40755</c:v>
                </c:pt>
                <c:pt idx="193">
                  <c:v>40756</c:v>
                </c:pt>
                <c:pt idx="194">
                  <c:v>40757</c:v>
                </c:pt>
                <c:pt idx="195">
                  <c:v>40758</c:v>
                </c:pt>
                <c:pt idx="196">
                  <c:v>40759</c:v>
                </c:pt>
                <c:pt idx="197">
                  <c:v>40760</c:v>
                </c:pt>
                <c:pt idx="198">
                  <c:v>40762</c:v>
                </c:pt>
                <c:pt idx="199">
                  <c:v>40763</c:v>
                </c:pt>
                <c:pt idx="200">
                  <c:v>40764</c:v>
                </c:pt>
                <c:pt idx="201">
                  <c:v>40765</c:v>
                </c:pt>
                <c:pt idx="202">
                  <c:v>40766</c:v>
                </c:pt>
                <c:pt idx="203">
                  <c:v>40767</c:v>
                </c:pt>
                <c:pt idx="204">
                  <c:v>40769</c:v>
                </c:pt>
                <c:pt idx="205">
                  <c:v>40770</c:v>
                </c:pt>
                <c:pt idx="206">
                  <c:v>40771</c:v>
                </c:pt>
                <c:pt idx="207">
                  <c:v>40772</c:v>
                </c:pt>
                <c:pt idx="208">
                  <c:v>40773</c:v>
                </c:pt>
                <c:pt idx="209">
                  <c:v>40774</c:v>
                </c:pt>
                <c:pt idx="210">
                  <c:v>40776</c:v>
                </c:pt>
                <c:pt idx="211">
                  <c:v>40777</c:v>
                </c:pt>
                <c:pt idx="212">
                  <c:v>40778</c:v>
                </c:pt>
                <c:pt idx="213">
                  <c:v>40779</c:v>
                </c:pt>
                <c:pt idx="214">
                  <c:v>40780</c:v>
                </c:pt>
                <c:pt idx="215">
                  <c:v>40781</c:v>
                </c:pt>
                <c:pt idx="216">
                  <c:v>40783</c:v>
                </c:pt>
                <c:pt idx="217">
                  <c:v>40785</c:v>
                </c:pt>
                <c:pt idx="218">
                  <c:v>40786</c:v>
                </c:pt>
                <c:pt idx="219">
                  <c:v>40787</c:v>
                </c:pt>
                <c:pt idx="220">
                  <c:v>40788</c:v>
                </c:pt>
                <c:pt idx="221">
                  <c:v>40790</c:v>
                </c:pt>
                <c:pt idx="222">
                  <c:v>40791</c:v>
                </c:pt>
                <c:pt idx="223">
                  <c:v>40792</c:v>
                </c:pt>
                <c:pt idx="224">
                  <c:v>40793</c:v>
                </c:pt>
                <c:pt idx="225">
                  <c:v>40794</c:v>
                </c:pt>
                <c:pt idx="226">
                  <c:v>40795</c:v>
                </c:pt>
                <c:pt idx="227">
                  <c:v>40797</c:v>
                </c:pt>
                <c:pt idx="228">
                  <c:v>40798</c:v>
                </c:pt>
                <c:pt idx="229">
                  <c:v>40799</c:v>
                </c:pt>
                <c:pt idx="230">
                  <c:v>40800</c:v>
                </c:pt>
                <c:pt idx="231">
                  <c:v>40801</c:v>
                </c:pt>
                <c:pt idx="232">
                  <c:v>40802</c:v>
                </c:pt>
                <c:pt idx="233">
                  <c:v>40804</c:v>
                </c:pt>
                <c:pt idx="234">
                  <c:v>40805</c:v>
                </c:pt>
                <c:pt idx="235">
                  <c:v>40806</c:v>
                </c:pt>
                <c:pt idx="236">
                  <c:v>40807</c:v>
                </c:pt>
                <c:pt idx="237">
                  <c:v>40808</c:v>
                </c:pt>
                <c:pt idx="238">
                  <c:v>40809</c:v>
                </c:pt>
                <c:pt idx="239">
                  <c:v>40811</c:v>
                </c:pt>
                <c:pt idx="240">
                  <c:v>40812</c:v>
                </c:pt>
                <c:pt idx="241">
                  <c:v>40813</c:v>
                </c:pt>
                <c:pt idx="242">
                  <c:v>40814</c:v>
                </c:pt>
                <c:pt idx="243">
                  <c:v>40815</c:v>
                </c:pt>
                <c:pt idx="244">
                  <c:v>40816</c:v>
                </c:pt>
                <c:pt idx="245">
                  <c:v>40818</c:v>
                </c:pt>
                <c:pt idx="246">
                  <c:v>40819</c:v>
                </c:pt>
                <c:pt idx="247">
                  <c:v>40820</c:v>
                </c:pt>
                <c:pt idx="248">
                  <c:v>40821</c:v>
                </c:pt>
                <c:pt idx="249">
                  <c:v>40822</c:v>
                </c:pt>
                <c:pt idx="250">
                  <c:v>40823</c:v>
                </c:pt>
                <c:pt idx="251">
                  <c:v>40825</c:v>
                </c:pt>
                <c:pt idx="252">
                  <c:v>40826</c:v>
                </c:pt>
                <c:pt idx="253">
                  <c:v>40827</c:v>
                </c:pt>
                <c:pt idx="254">
                  <c:v>40828</c:v>
                </c:pt>
                <c:pt idx="255">
                  <c:v>40829</c:v>
                </c:pt>
                <c:pt idx="256">
                  <c:v>40830</c:v>
                </c:pt>
                <c:pt idx="257">
                  <c:v>40832</c:v>
                </c:pt>
                <c:pt idx="258">
                  <c:v>40833</c:v>
                </c:pt>
                <c:pt idx="259">
                  <c:v>40834</c:v>
                </c:pt>
                <c:pt idx="260">
                  <c:v>40835</c:v>
                </c:pt>
                <c:pt idx="261">
                  <c:v>40836</c:v>
                </c:pt>
                <c:pt idx="262">
                  <c:v>40837</c:v>
                </c:pt>
                <c:pt idx="263">
                  <c:v>40839</c:v>
                </c:pt>
                <c:pt idx="264">
                  <c:v>40840</c:v>
                </c:pt>
                <c:pt idx="265">
                  <c:v>40841</c:v>
                </c:pt>
                <c:pt idx="266">
                  <c:v>40842</c:v>
                </c:pt>
                <c:pt idx="267">
                  <c:v>40843</c:v>
                </c:pt>
                <c:pt idx="268">
                  <c:v>40844</c:v>
                </c:pt>
                <c:pt idx="269">
                  <c:v>40846</c:v>
                </c:pt>
                <c:pt idx="270">
                  <c:v>40847</c:v>
                </c:pt>
                <c:pt idx="271">
                  <c:v>40848</c:v>
                </c:pt>
                <c:pt idx="272">
                  <c:v>40849</c:v>
                </c:pt>
                <c:pt idx="273">
                  <c:v>40850</c:v>
                </c:pt>
                <c:pt idx="274">
                  <c:v>40851</c:v>
                </c:pt>
                <c:pt idx="275">
                  <c:v>40853</c:v>
                </c:pt>
                <c:pt idx="276">
                  <c:v>40854</c:v>
                </c:pt>
                <c:pt idx="277">
                  <c:v>40855</c:v>
                </c:pt>
                <c:pt idx="278">
                  <c:v>40856</c:v>
                </c:pt>
                <c:pt idx="279">
                  <c:v>40857</c:v>
                </c:pt>
                <c:pt idx="280">
                  <c:v>40858</c:v>
                </c:pt>
                <c:pt idx="281">
                  <c:v>40860</c:v>
                </c:pt>
                <c:pt idx="282">
                  <c:v>40861</c:v>
                </c:pt>
                <c:pt idx="283">
                  <c:v>40862</c:v>
                </c:pt>
                <c:pt idx="284">
                  <c:v>40863</c:v>
                </c:pt>
                <c:pt idx="285">
                  <c:v>40864</c:v>
                </c:pt>
                <c:pt idx="286">
                  <c:v>40865</c:v>
                </c:pt>
                <c:pt idx="287">
                  <c:v>40867</c:v>
                </c:pt>
                <c:pt idx="288">
                  <c:v>40868</c:v>
                </c:pt>
                <c:pt idx="289">
                  <c:v>40869</c:v>
                </c:pt>
                <c:pt idx="290">
                  <c:v>40870</c:v>
                </c:pt>
                <c:pt idx="291">
                  <c:v>40871</c:v>
                </c:pt>
                <c:pt idx="292">
                  <c:v>40872</c:v>
                </c:pt>
                <c:pt idx="293">
                  <c:v>40874</c:v>
                </c:pt>
                <c:pt idx="294">
                  <c:v>40875</c:v>
                </c:pt>
                <c:pt idx="295">
                  <c:v>40876</c:v>
                </c:pt>
                <c:pt idx="296">
                  <c:v>40877</c:v>
                </c:pt>
                <c:pt idx="297">
                  <c:v>40878</c:v>
                </c:pt>
                <c:pt idx="298">
                  <c:v>40879</c:v>
                </c:pt>
                <c:pt idx="299">
                  <c:v>40881</c:v>
                </c:pt>
                <c:pt idx="300">
                  <c:v>40882</c:v>
                </c:pt>
                <c:pt idx="301">
                  <c:v>40883</c:v>
                </c:pt>
                <c:pt idx="302">
                  <c:v>40884</c:v>
                </c:pt>
                <c:pt idx="303">
                  <c:v>40885</c:v>
                </c:pt>
                <c:pt idx="304">
                  <c:v>40886</c:v>
                </c:pt>
              </c:numCache>
            </c:numRef>
          </c:cat>
          <c:val>
            <c:numRef>
              <c:f>results!$B$2:$B$306</c:f>
              <c:numCache>
                <c:formatCode>_("₹"* #,##0.00_);_("₹"* \(#,##0.00\);_("₹"* "-"??_);_(@_)</c:formatCode>
                <c:ptCount val="305"/>
                <c:pt idx="0">
                  <c:v>45867.26</c:v>
                </c:pt>
                <c:pt idx="1">
                  <c:v>45656.47</c:v>
                </c:pt>
                <c:pt idx="2">
                  <c:v>22553.38</c:v>
                </c:pt>
                <c:pt idx="3">
                  <c:v>30970.28</c:v>
                </c:pt>
                <c:pt idx="4">
                  <c:v>30258.77</c:v>
                </c:pt>
                <c:pt idx="5">
                  <c:v>53061.64</c:v>
                </c:pt>
                <c:pt idx="6">
                  <c:v>37894.06</c:v>
                </c:pt>
                <c:pt idx="7">
                  <c:v>37139.86</c:v>
                </c:pt>
                <c:pt idx="8">
                  <c:v>31903.45</c:v>
                </c:pt>
                <c:pt idx="9">
                  <c:v>17014.2</c:v>
                </c:pt>
                <c:pt idx="10">
                  <c:v>27365.09</c:v>
                </c:pt>
                <c:pt idx="11">
                  <c:v>26826.240000000002</c:v>
                </c:pt>
                <c:pt idx="12">
                  <c:v>29250.54</c:v>
                </c:pt>
                <c:pt idx="13">
                  <c:v>47773.32</c:v>
                </c:pt>
                <c:pt idx="14">
                  <c:v>18082.22</c:v>
                </c:pt>
                <c:pt idx="15">
                  <c:v>7275.35</c:v>
                </c:pt>
                <c:pt idx="16">
                  <c:v>17551.68</c:v>
                </c:pt>
                <c:pt idx="17">
                  <c:v>15727.96</c:v>
                </c:pt>
                <c:pt idx="18">
                  <c:v>4821.12</c:v>
                </c:pt>
                <c:pt idx="19">
                  <c:v>5379.97</c:v>
                </c:pt>
                <c:pt idx="20">
                  <c:v>11029.51</c:v>
                </c:pt>
                <c:pt idx="21">
                  <c:v>28146.2</c:v>
                </c:pt>
                <c:pt idx="22">
                  <c:v>31847.06</c:v>
                </c:pt>
                <c:pt idx="23">
                  <c:v>22194.34</c:v>
                </c:pt>
                <c:pt idx="24">
                  <c:v>15524.53</c:v>
                </c:pt>
                <c:pt idx="25">
                  <c:v>14968.4</c:v>
                </c:pt>
                <c:pt idx="26">
                  <c:v>59405.27</c:v>
                </c:pt>
                <c:pt idx="27">
                  <c:v>16402.490000000002</c:v>
                </c:pt>
                <c:pt idx="28">
                  <c:v>15068.36</c:v>
                </c:pt>
                <c:pt idx="29">
                  <c:v>39310.06</c:v>
                </c:pt>
                <c:pt idx="30">
                  <c:v>6850.94</c:v>
                </c:pt>
                <c:pt idx="31">
                  <c:v>16450.03</c:v>
                </c:pt>
                <c:pt idx="32">
                  <c:v>10292.66</c:v>
                </c:pt>
                <c:pt idx="33">
                  <c:v>21238.02</c:v>
                </c:pt>
                <c:pt idx="34">
                  <c:v>14824.35</c:v>
                </c:pt>
                <c:pt idx="35">
                  <c:v>23614.15</c:v>
                </c:pt>
                <c:pt idx="36">
                  <c:v>10191.799999999999</c:v>
                </c:pt>
                <c:pt idx="37">
                  <c:v>17423.7</c:v>
                </c:pt>
                <c:pt idx="38">
                  <c:v>22888.43</c:v>
                </c:pt>
                <c:pt idx="39">
                  <c:v>16995.48</c:v>
                </c:pt>
                <c:pt idx="40">
                  <c:v>19411.79</c:v>
                </c:pt>
                <c:pt idx="41">
                  <c:v>15740.31</c:v>
                </c:pt>
                <c:pt idx="42">
                  <c:v>6383.3</c:v>
                </c:pt>
                <c:pt idx="43">
                  <c:v>17530.72</c:v>
                </c:pt>
                <c:pt idx="44">
                  <c:v>25762.880000000001</c:v>
                </c:pt>
                <c:pt idx="45">
                  <c:v>16923.400000000001</c:v>
                </c:pt>
                <c:pt idx="46">
                  <c:v>22036.65</c:v>
                </c:pt>
                <c:pt idx="47">
                  <c:v>17966.14</c:v>
                </c:pt>
                <c:pt idx="48">
                  <c:v>3439.67</c:v>
                </c:pt>
                <c:pt idx="49">
                  <c:v>22961.9</c:v>
                </c:pt>
                <c:pt idx="50">
                  <c:v>13931.56</c:v>
                </c:pt>
                <c:pt idx="51">
                  <c:v>11910.83</c:v>
                </c:pt>
                <c:pt idx="52">
                  <c:v>12701.29</c:v>
                </c:pt>
                <c:pt idx="53">
                  <c:v>16094.14</c:v>
                </c:pt>
                <c:pt idx="54">
                  <c:v>5467.25</c:v>
                </c:pt>
                <c:pt idx="55">
                  <c:v>22543.41</c:v>
                </c:pt>
                <c:pt idx="56">
                  <c:v>37589.17</c:v>
                </c:pt>
                <c:pt idx="57">
                  <c:v>23195.68</c:v>
                </c:pt>
                <c:pt idx="58">
                  <c:v>17648.84</c:v>
                </c:pt>
                <c:pt idx="59">
                  <c:v>14158.38</c:v>
                </c:pt>
                <c:pt idx="60">
                  <c:v>9392</c:v>
                </c:pt>
                <c:pt idx="61">
                  <c:v>32167.79</c:v>
                </c:pt>
                <c:pt idx="62">
                  <c:v>28932.799999999999</c:v>
                </c:pt>
                <c:pt idx="63">
                  <c:v>19217.13</c:v>
                </c:pt>
                <c:pt idx="64">
                  <c:v>21309.93</c:v>
                </c:pt>
                <c:pt idx="65">
                  <c:v>15811.24</c:v>
                </c:pt>
                <c:pt idx="66">
                  <c:v>9347.26</c:v>
                </c:pt>
                <c:pt idx="67">
                  <c:v>15024.73</c:v>
                </c:pt>
                <c:pt idx="68">
                  <c:v>22738.34</c:v>
                </c:pt>
                <c:pt idx="69">
                  <c:v>18271.8</c:v>
                </c:pt>
                <c:pt idx="70">
                  <c:v>32267.01</c:v>
                </c:pt>
                <c:pt idx="71">
                  <c:v>17270.62</c:v>
                </c:pt>
                <c:pt idx="72">
                  <c:v>9542.5300000000007</c:v>
                </c:pt>
                <c:pt idx="73">
                  <c:v>19503.98</c:v>
                </c:pt>
                <c:pt idx="74">
                  <c:v>22119.96</c:v>
                </c:pt>
                <c:pt idx="75">
                  <c:v>20188.509999999998</c:v>
                </c:pt>
                <c:pt idx="76">
                  <c:v>23907.439999999999</c:v>
                </c:pt>
                <c:pt idx="77">
                  <c:v>17414.849999999999</c:v>
                </c:pt>
                <c:pt idx="78">
                  <c:v>4106.72</c:v>
                </c:pt>
                <c:pt idx="79">
                  <c:v>25711.37</c:v>
                </c:pt>
                <c:pt idx="80">
                  <c:v>14646.58</c:v>
                </c:pt>
                <c:pt idx="81">
                  <c:v>20951.490000000002</c:v>
                </c:pt>
                <c:pt idx="82">
                  <c:v>30875.82</c:v>
                </c:pt>
                <c:pt idx="83">
                  <c:v>23045.42</c:v>
                </c:pt>
                <c:pt idx="84">
                  <c:v>19761.490000000002</c:v>
                </c:pt>
                <c:pt idx="85">
                  <c:v>15674.85</c:v>
                </c:pt>
                <c:pt idx="86">
                  <c:v>18813.71</c:v>
                </c:pt>
                <c:pt idx="87">
                  <c:v>21503.42</c:v>
                </c:pt>
                <c:pt idx="88">
                  <c:v>36361.75</c:v>
                </c:pt>
                <c:pt idx="89">
                  <c:v>27104.92</c:v>
                </c:pt>
                <c:pt idx="90">
                  <c:v>8928.4</c:v>
                </c:pt>
                <c:pt idx="91">
                  <c:v>19407.45</c:v>
                </c:pt>
                <c:pt idx="92">
                  <c:v>37010.07</c:v>
                </c:pt>
                <c:pt idx="93">
                  <c:v>29127.82</c:v>
                </c:pt>
                <c:pt idx="94">
                  <c:v>22319.89</c:v>
                </c:pt>
                <c:pt idx="95">
                  <c:v>23215.119999999999</c:v>
                </c:pt>
                <c:pt idx="96">
                  <c:v>6807.48</c:v>
                </c:pt>
                <c:pt idx="97">
                  <c:v>20816.79</c:v>
                </c:pt>
                <c:pt idx="98">
                  <c:v>26876.48</c:v>
                </c:pt>
                <c:pt idx="99">
                  <c:v>12615.31</c:v>
                </c:pt>
                <c:pt idx="100">
                  <c:v>16496.43</c:v>
                </c:pt>
                <c:pt idx="101">
                  <c:v>20677.41</c:v>
                </c:pt>
                <c:pt idx="102">
                  <c:v>9329.65</c:v>
                </c:pt>
                <c:pt idx="103">
                  <c:v>19936.740000000002</c:v>
                </c:pt>
                <c:pt idx="104">
                  <c:v>23542.55</c:v>
                </c:pt>
                <c:pt idx="105">
                  <c:v>23961.4</c:v>
                </c:pt>
                <c:pt idx="106">
                  <c:v>34875.089999999997</c:v>
                </c:pt>
                <c:pt idx="107">
                  <c:v>17992.190999999999</c:v>
                </c:pt>
                <c:pt idx="108">
                  <c:v>12609.14</c:v>
                </c:pt>
                <c:pt idx="109">
                  <c:v>19830.8</c:v>
                </c:pt>
                <c:pt idx="110">
                  <c:v>18310.14</c:v>
                </c:pt>
                <c:pt idx="111">
                  <c:v>25284.720000000001</c:v>
                </c:pt>
                <c:pt idx="112">
                  <c:v>27702.7</c:v>
                </c:pt>
                <c:pt idx="113">
                  <c:v>21074.97</c:v>
                </c:pt>
                <c:pt idx="114">
                  <c:v>23215.03</c:v>
                </c:pt>
                <c:pt idx="115">
                  <c:v>20052.53</c:v>
                </c:pt>
                <c:pt idx="116">
                  <c:v>6949.11</c:v>
                </c:pt>
                <c:pt idx="117">
                  <c:v>13265.66</c:v>
                </c:pt>
                <c:pt idx="118">
                  <c:v>27427.96</c:v>
                </c:pt>
                <c:pt idx="119">
                  <c:v>24768.15</c:v>
                </c:pt>
                <c:pt idx="120">
                  <c:v>30561</c:v>
                </c:pt>
                <c:pt idx="121">
                  <c:v>18673.5</c:v>
                </c:pt>
                <c:pt idx="122">
                  <c:v>21394.84</c:v>
                </c:pt>
                <c:pt idx="123">
                  <c:v>27551.39</c:v>
                </c:pt>
                <c:pt idx="124">
                  <c:v>31401.41</c:v>
                </c:pt>
                <c:pt idx="125">
                  <c:v>57836.62</c:v>
                </c:pt>
                <c:pt idx="126">
                  <c:v>25809.84</c:v>
                </c:pt>
                <c:pt idx="127">
                  <c:v>9667.15</c:v>
                </c:pt>
                <c:pt idx="128">
                  <c:v>35667.019999999997</c:v>
                </c:pt>
                <c:pt idx="129">
                  <c:v>45385.61</c:v>
                </c:pt>
                <c:pt idx="130">
                  <c:v>32629.54</c:v>
                </c:pt>
                <c:pt idx="131">
                  <c:v>30304.45</c:v>
                </c:pt>
                <c:pt idx="132">
                  <c:v>24889.79</c:v>
                </c:pt>
                <c:pt idx="133">
                  <c:v>24076.28</c:v>
                </c:pt>
                <c:pt idx="134">
                  <c:v>27286.48</c:v>
                </c:pt>
                <c:pt idx="135">
                  <c:v>31829.7</c:v>
                </c:pt>
                <c:pt idx="136">
                  <c:v>21717.51</c:v>
                </c:pt>
                <c:pt idx="137">
                  <c:v>32479.24</c:v>
                </c:pt>
                <c:pt idx="138">
                  <c:v>20899.38</c:v>
                </c:pt>
                <c:pt idx="139">
                  <c:v>7152.94</c:v>
                </c:pt>
                <c:pt idx="140">
                  <c:v>17387.099999999999</c:v>
                </c:pt>
                <c:pt idx="141">
                  <c:v>14975.9</c:v>
                </c:pt>
                <c:pt idx="142">
                  <c:v>27754.78</c:v>
                </c:pt>
                <c:pt idx="143">
                  <c:v>14861.86</c:v>
                </c:pt>
                <c:pt idx="144">
                  <c:v>25304.57</c:v>
                </c:pt>
                <c:pt idx="145">
                  <c:v>15288.35</c:v>
                </c:pt>
                <c:pt idx="146">
                  <c:v>33494.43</c:v>
                </c:pt>
                <c:pt idx="147">
                  <c:v>29798.81</c:v>
                </c:pt>
                <c:pt idx="148">
                  <c:v>41989.45</c:v>
                </c:pt>
                <c:pt idx="149">
                  <c:v>18551.34</c:v>
                </c:pt>
                <c:pt idx="150">
                  <c:v>12363.89</c:v>
                </c:pt>
                <c:pt idx="151">
                  <c:v>17612.38</c:v>
                </c:pt>
                <c:pt idx="152">
                  <c:v>33168.94</c:v>
                </c:pt>
                <c:pt idx="153">
                  <c:v>43468.87</c:v>
                </c:pt>
                <c:pt idx="154">
                  <c:v>31799.15</c:v>
                </c:pt>
                <c:pt idx="155">
                  <c:v>18778.080000000002</c:v>
                </c:pt>
                <c:pt idx="156">
                  <c:v>22339.31</c:v>
                </c:pt>
                <c:pt idx="157">
                  <c:v>25222.53</c:v>
                </c:pt>
                <c:pt idx="158">
                  <c:v>18888.39</c:v>
                </c:pt>
                <c:pt idx="159">
                  <c:v>21112.7</c:v>
                </c:pt>
                <c:pt idx="160">
                  <c:v>21500.11</c:v>
                </c:pt>
                <c:pt idx="161">
                  <c:v>15981.58</c:v>
                </c:pt>
                <c:pt idx="162">
                  <c:v>6125.04</c:v>
                </c:pt>
                <c:pt idx="163">
                  <c:v>13189.85</c:v>
                </c:pt>
                <c:pt idx="164">
                  <c:v>30288.84</c:v>
                </c:pt>
                <c:pt idx="165">
                  <c:v>12256.89</c:v>
                </c:pt>
                <c:pt idx="166">
                  <c:v>40746.480000000003</c:v>
                </c:pt>
                <c:pt idx="167">
                  <c:v>11643.2</c:v>
                </c:pt>
                <c:pt idx="168">
                  <c:v>5917.48</c:v>
                </c:pt>
                <c:pt idx="169">
                  <c:v>30443.29</c:v>
                </c:pt>
                <c:pt idx="170">
                  <c:v>25565.05</c:v>
                </c:pt>
                <c:pt idx="171">
                  <c:v>22826.26</c:v>
                </c:pt>
                <c:pt idx="172">
                  <c:v>26772.39</c:v>
                </c:pt>
                <c:pt idx="173">
                  <c:v>17296.48</c:v>
                </c:pt>
                <c:pt idx="174">
                  <c:v>5657.74</c:v>
                </c:pt>
                <c:pt idx="175">
                  <c:v>19833.34</c:v>
                </c:pt>
                <c:pt idx="176">
                  <c:v>17567.98</c:v>
                </c:pt>
                <c:pt idx="177">
                  <c:v>19262.72</c:v>
                </c:pt>
                <c:pt idx="178">
                  <c:v>30958.77</c:v>
                </c:pt>
                <c:pt idx="179">
                  <c:v>11457.2</c:v>
                </c:pt>
                <c:pt idx="180">
                  <c:v>16906.25</c:v>
                </c:pt>
                <c:pt idx="181">
                  <c:v>11623.01</c:v>
                </c:pt>
                <c:pt idx="182">
                  <c:v>45716.959999999999</c:v>
                </c:pt>
                <c:pt idx="183">
                  <c:v>21018.23</c:v>
                </c:pt>
                <c:pt idx="184">
                  <c:v>29571.96</c:v>
                </c:pt>
                <c:pt idx="185">
                  <c:v>14519.25</c:v>
                </c:pt>
                <c:pt idx="186">
                  <c:v>26154.66</c:v>
                </c:pt>
                <c:pt idx="187">
                  <c:v>19477.05</c:v>
                </c:pt>
                <c:pt idx="188">
                  <c:v>16923.641</c:v>
                </c:pt>
                <c:pt idx="189">
                  <c:v>22811.65</c:v>
                </c:pt>
                <c:pt idx="190">
                  <c:v>53609.09</c:v>
                </c:pt>
                <c:pt idx="191">
                  <c:v>16470.560000000001</c:v>
                </c:pt>
                <c:pt idx="192">
                  <c:v>33108.11</c:v>
                </c:pt>
                <c:pt idx="193">
                  <c:v>19759.46</c:v>
                </c:pt>
                <c:pt idx="194">
                  <c:v>19935.68</c:v>
                </c:pt>
                <c:pt idx="195">
                  <c:v>25534.71</c:v>
                </c:pt>
                <c:pt idx="196">
                  <c:v>57600.63</c:v>
                </c:pt>
                <c:pt idx="197">
                  <c:v>19463.669999999998</c:v>
                </c:pt>
                <c:pt idx="198">
                  <c:v>7430.07</c:v>
                </c:pt>
                <c:pt idx="199">
                  <c:v>16363.38</c:v>
                </c:pt>
                <c:pt idx="200">
                  <c:v>24893.68</c:v>
                </c:pt>
                <c:pt idx="201">
                  <c:v>18535.29</c:v>
                </c:pt>
                <c:pt idx="202">
                  <c:v>54024.27</c:v>
                </c:pt>
                <c:pt idx="203">
                  <c:v>17912.419999999998</c:v>
                </c:pt>
                <c:pt idx="204">
                  <c:v>5133.4799999999996</c:v>
                </c:pt>
                <c:pt idx="205">
                  <c:v>17197.52</c:v>
                </c:pt>
                <c:pt idx="206">
                  <c:v>15936.76</c:v>
                </c:pt>
                <c:pt idx="207">
                  <c:v>46266.16</c:v>
                </c:pt>
                <c:pt idx="208">
                  <c:v>53153.72</c:v>
                </c:pt>
                <c:pt idx="209">
                  <c:v>17225.02</c:v>
                </c:pt>
                <c:pt idx="210">
                  <c:v>14382.6</c:v>
                </c:pt>
                <c:pt idx="211">
                  <c:v>27944.21</c:v>
                </c:pt>
                <c:pt idx="212">
                  <c:v>22219.88</c:v>
                </c:pt>
                <c:pt idx="213">
                  <c:v>37601.07</c:v>
                </c:pt>
                <c:pt idx="214">
                  <c:v>22033.34</c:v>
                </c:pt>
                <c:pt idx="215">
                  <c:v>24019.279999999999</c:v>
                </c:pt>
                <c:pt idx="216">
                  <c:v>10666.31</c:v>
                </c:pt>
                <c:pt idx="217">
                  <c:v>8579.76</c:v>
                </c:pt>
                <c:pt idx="218">
                  <c:v>11265.72</c:v>
                </c:pt>
                <c:pt idx="219">
                  <c:v>37285.07</c:v>
                </c:pt>
                <c:pt idx="220">
                  <c:v>29626.91</c:v>
                </c:pt>
                <c:pt idx="221">
                  <c:v>16829.330000000002</c:v>
                </c:pt>
                <c:pt idx="222">
                  <c:v>35126.81</c:v>
                </c:pt>
                <c:pt idx="223">
                  <c:v>25169.68</c:v>
                </c:pt>
                <c:pt idx="224">
                  <c:v>21679.54</c:v>
                </c:pt>
                <c:pt idx="225">
                  <c:v>22560.58</c:v>
                </c:pt>
                <c:pt idx="226">
                  <c:v>24441.62</c:v>
                </c:pt>
                <c:pt idx="227">
                  <c:v>35160.720000000001</c:v>
                </c:pt>
                <c:pt idx="228">
                  <c:v>27078.34</c:v>
                </c:pt>
                <c:pt idx="229">
                  <c:v>47927.42</c:v>
                </c:pt>
                <c:pt idx="230">
                  <c:v>21781.43</c:v>
                </c:pt>
                <c:pt idx="231">
                  <c:v>69601.66</c:v>
                </c:pt>
                <c:pt idx="232">
                  <c:v>22784.87</c:v>
                </c:pt>
                <c:pt idx="233">
                  <c:v>15586.15</c:v>
                </c:pt>
                <c:pt idx="234">
                  <c:v>46184.49</c:v>
                </c:pt>
                <c:pt idx="235">
                  <c:v>103327.13</c:v>
                </c:pt>
                <c:pt idx="236">
                  <c:v>32855.49</c:v>
                </c:pt>
                <c:pt idx="237">
                  <c:v>55460.02</c:v>
                </c:pt>
                <c:pt idx="238">
                  <c:v>30578.48</c:v>
                </c:pt>
                <c:pt idx="239">
                  <c:v>31003.041000000001</c:v>
                </c:pt>
                <c:pt idx="240">
                  <c:v>28599.210999999999</c:v>
                </c:pt>
                <c:pt idx="241">
                  <c:v>28678.97</c:v>
                </c:pt>
                <c:pt idx="242">
                  <c:v>38635.89</c:v>
                </c:pt>
                <c:pt idx="243">
                  <c:v>41734.15</c:v>
                </c:pt>
                <c:pt idx="244">
                  <c:v>39659.230000000003</c:v>
                </c:pt>
                <c:pt idx="245">
                  <c:v>11469.03</c:v>
                </c:pt>
                <c:pt idx="246">
                  <c:v>59981.03</c:v>
                </c:pt>
                <c:pt idx="247">
                  <c:v>37973.230000000003</c:v>
                </c:pt>
                <c:pt idx="248">
                  <c:v>73626.37</c:v>
                </c:pt>
                <c:pt idx="249">
                  <c:v>52673.62</c:v>
                </c:pt>
                <c:pt idx="250">
                  <c:v>48780.81</c:v>
                </c:pt>
                <c:pt idx="251">
                  <c:v>11613.35</c:v>
                </c:pt>
                <c:pt idx="252">
                  <c:v>40723.65</c:v>
                </c:pt>
                <c:pt idx="253">
                  <c:v>34519.269999999997</c:v>
                </c:pt>
                <c:pt idx="254">
                  <c:v>24798.77</c:v>
                </c:pt>
                <c:pt idx="255">
                  <c:v>32471.24</c:v>
                </c:pt>
                <c:pt idx="256">
                  <c:v>31263.38</c:v>
                </c:pt>
                <c:pt idx="257">
                  <c:v>21362.42</c:v>
                </c:pt>
                <c:pt idx="258">
                  <c:v>42023.72</c:v>
                </c:pt>
                <c:pt idx="259">
                  <c:v>36553.839999999997</c:v>
                </c:pt>
                <c:pt idx="260">
                  <c:v>30672.799999999999</c:v>
                </c:pt>
                <c:pt idx="261">
                  <c:v>60580.54</c:v>
                </c:pt>
                <c:pt idx="262">
                  <c:v>60111.38</c:v>
                </c:pt>
                <c:pt idx="263">
                  <c:v>12119.82</c:v>
                </c:pt>
                <c:pt idx="264">
                  <c:v>31752.48</c:v>
                </c:pt>
                <c:pt idx="265">
                  <c:v>35606.71</c:v>
                </c:pt>
                <c:pt idx="266">
                  <c:v>33888.01</c:v>
                </c:pt>
                <c:pt idx="267">
                  <c:v>45935.63</c:v>
                </c:pt>
                <c:pt idx="268">
                  <c:v>36192.5</c:v>
                </c:pt>
                <c:pt idx="269">
                  <c:v>34372</c:v>
                </c:pt>
                <c:pt idx="270">
                  <c:v>32240.78</c:v>
                </c:pt>
                <c:pt idx="271">
                  <c:v>28655.96</c:v>
                </c:pt>
                <c:pt idx="272">
                  <c:v>37887.160000000003</c:v>
                </c:pt>
                <c:pt idx="273">
                  <c:v>59808.85</c:v>
                </c:pt>
                <c:pt idx="274">
                  <c:v>52823.82</c:v>
                </c:pt>
                <c:pt idx="275">
                  <c:v>42474.65</c:v>
                </c:pt>
                <c:pt idx="276">
                  <c:v>26885.4</c:v>
                </c:pt>
                <c:pt idx="277">
                  <c:v>37132.5</c:v>
                </c:pt>
                <c:pt idx="278">
                  <c:v>57713.440000000002</c:v>
                </c:pt>
                <c:pt idx="279">
                  <c:v>68321.009999999995</c:v>
                </c:pt>
                <c:pt idx="280">
                  <c:v>36510.410000000003</c:v>
                </c:pt>
                <c:pt idx="281">
                  <c:v>27879.51</c:v>
                </c:pt>
                <c:pt idx="282">
                  <c:v>56642.54</c:v>
                </c:pt>
                <c:pt idx="283">
                  <c:v>47322.45</c:v>
                </c:pt>
                <c:pt idx="284">
                  <c:v>46604.65</c:v>
                </c:pt>
                <c:pt idx="285">
                  <c:v>54910.080000000002</c:v>
                </c:pt>
                <c:pt idx="286">
                  <c:v>35644.04</c:v>
                </c:pt>
                <c:pt idx="287">
                  <c:v>29485.83</c:v>
                </c:pt>
                <c:pt idx="288">
                  <c:v>43986.79</c:v>
                </c:pt>
                <c:pt idx="289">
                  <c:v>48864.09</c:v>
                </c:pt>
                <c:pt idx="290">
                  <c:v>70099.27</c:v>
                </c:pt>
                <c:pt idx="291">
                  <c:v>35461.339999999997</c:v>
                </c:pt>
                <c:pt idx="292">
                  <c:v>26162.32</c:v>
                </c:pt>
                <c:pt idx="293">
                  <c:v>16929.669999999998</c:v>
                </c:pt>
                <c:pt idx="294">
                  <c:v>49909.04</c:v>
                </c:pt>
                <c:pt idx="295">
                  <c:v>48263.839999999997</c:v>
                </c:pt>
                <c:pt idx="296">
                  <c:v>40436.410000000003</c:v>
                </c:pt>
                <c:pt idx="297">
                  <c:v>43634.37</c:v>
                </c:pt>
                <c:pt idx="298">
                  <c:v>43948.09</c:v>
                </c:pt>
                <c:pt idx="299">
                  <c:v>20176.349999999999</c:v>
                </c:pt>
                <c:pt idx="300">
                  <c:v>56513.41</c:v>
                </c:pt>
                <c:pt idx="301">
                  <c:v>43540.22</c:v>
                </c:pt>
                <c:pt idx="302">
                  <c:v>68867.66</c:v>
                </c:pt>
                <c:pt idx="303">
                  <c:v>49318.74</c:v>
                </c:pt>
                <c:pt idx="304">
                  <c:v>15540.59</c:v>
                </c:pt>
              </c:numCache>
            </c:numRef>
          </c:val>
          <c:extLst>
            <c:ext xmlns:c16="http://schemas.microsoft.com/office/drawing/2014/chart" uri="{C3380CC4-5D6E-409C-BE32-E72D297353CC}">
              <c16:uniqueId val="{00000000-00F3-4E42-8BDD-A343FF175D7D}"/>
            </c:ext>
          </c:extLst>
        </c:ser>
        <c:dLbls>
          <c:showLegendKey val="0"/>
          <c:showVal val="0"/>
          <c:showCatName val="0"/>
          <c:showSerName val="0"/>
          <c:showPercent val="0"/>
          <c:showBubbleSize val="0"/>
        </c:dLbls>
        <c:axId val="396228792"/>
        <c:axId val="396233384"/>
      </c:areaChart>
      <c:dateAx>
        <c:axId val="39622879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date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m/d/yy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6233384"/>
        <c:crosses val="autoZero"/>
        <c:auto val="1"/>
        <c:lblOffset val="100"/>
        <c:baseTimeUnit val="days"/>
      </c:dateAx>
      <c:valAx>
        <c:axId val="3962333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revenue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6228792"/>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RTO 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results!$B$1</c:f>
              <c:strCache>
                <c:ptCount val="1"/>
                <c:pt idx="0">
                  <c:v>No. of Transactions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f>results!$A$2:$A$14</c:f>
              <c:numCache>
                <c:formatCode>mmm\-yy</c:formatCode>
                <c:ptCount val="13"/>
                <c:pt idx="0">
                  <c:v>40544</c:v>
                </c:pt>
                <c:pt idx="1">
                  <c:v>40575</c:v>
                </c:pt>
                <c:pt idx="2">
                  <c:v>40603</c:v>
                </c:pt>
                <c:pt idx="3">
                  <c:v>40634</c:v>
                </c:pt>
                <c:pt idx="4">
                  <c:v>40664</c:v>
                </c:pt>
                <c:pt idx="5">
                  <c:v>40695</c:v>
                </c:pt>
                <c:pt idx="6">
                  <c:v>40725</c:v>
                </c:pt>
                <c:pt idx="7">
                  <c:v>40756</c:v>
                </c:pt>
                <c:pt idx="8">
                  <c:v>40787</c:v>
                </c:pt>
                <c:pt idx="9">
                  <c:v>40817</c:v>
                </c:pt>
                <c:pt idx="10">
                  <c:v>40848</c:v>
                </c:pt>
                <c:pt idx="11">
                  <c:v>40513</c:v>
                </c:pt>
                <c:pt idx="12">
                  <c:v>40878</c:v>
                </c:pt>
              </c:numCache>
            </c:numRef>
          </c:cat>
          <c:val>
            <c:numRef>
              <c:f>results!$B$2:$B$14</c:f>
              <c:numCache>
                <c:formatCode>General</c:formatCode>
                <c:ptCount val="13"/>
                <c:pt idx="0">
                  <c:v>1236</c:v>
                </c:pt>
                <c:pt idx="1">
                  <c:v>1202</c:v>
                </c:pt>
                <c:pt idx="2">
                  <c:v>1619</c:v>
                </c:pt>
                <c:pt idx="3">
                  <c:v>1384</c:v>
                </c:pt>
                <c:pt idx="4">
                  <c:v>1849</c:v>
                </c:pt>
                <c:pt idx="5">
                  <c:v>1707</c:v>
                </c:pt>
                <c:pt idx="6">
                  <c:v>1593</c:v>
                </c:pt>
                <c:pt idx="7">
                  <c:v>1544</c:v>
                </c:pt>
                <c:pt idx="8">
                  <c:v>2078</c:v>
                </c:pt>
                <c:pt idx="9">
                  <c:v>2263</c:v>
                </c:pt>
                <c:pt idx="10">
                  <c:v>3086</c:v>
                </c:pt>
                <c:pt idx="11">
                  <c:v>1708</c:v>
                </c:pt>
                <c:pt idx="12">
                  <c:v>921</c:v>
                </c:pt>
              </c:numCache>
            </c:numRef>
          </c:val>
          <c:extLst>
            <c:ext xmlns:c16="http://schemas.microsoft.com/office/drawing/2014/chart" uri="{C3380CC4-5D6E-409C-BE32-E72D297353CC}">
              <c16:uniqueId val="{00000000-A2E1-4C73-BA67-57F15697AF68}"/>
            </c:ext>
          </c:extLst>
        </c:ser>
        <c:ser>
          <c:idx val="1"/>
          <c:order val="1"/>
          <c:tx>
            <c:strRef>
              <c:f>results!$C$1</c:f>
              <c:strCache>
                <c:ptCount val="1"/>
                <c:pt idx="0">
                  <c:v>Cancelled Transactions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numRef>
              <c:f>results!$A$2:$A$14</c:f>
              <c:numCache>
                <c:formatCode>mmm\-yy</c:formatCode>
                <c:ptCount val="13"/>
                <c:pt idx="0">
                  <c:v>40544</c:v>
                </c:pt>
                <c:pt idx="1">
                  <c:v>40575</c:v>
                </c:pt>
                <c:pt idx="2">
                  <c:v>40603</c:v>
                </c:pt>
                <c:pt idx="3">
                  <c:v>40634</c:v>
                </c:pt>
                <c:pt idx="4">
                  <c:v>40664</c:v>
                </c:pt>
                <c:pt idx="5">
                  <c:v>40695</c:v>
                </c:pt>
                <c:pt idx="6">
                  <c:v>40725</c:v>
                </c:pt>
                <c:pt idx="7">
                  <c:v>40756</c:v>
                </c:pt>
                <c:pt idx="8">
                  <c:v>40787</c:v>
                </c:pt>
                <c:pt idx="9">
                  <c:v>40817</c:v>
                </c:pt>
                <c:pt idx="10">
                  <c:v>40848</c:v>
                </c:pt>
                <c:pt idx="11">
                  <c:v>40513</c:v>
                </c:pt>
                <c:pt idx="12">
                  <c:v>40878</c:v>
                </c:pt>
              </c:numCache>
            </c:numRef>
          </c:cat>
          <c:val>
            <c:numRef>
              <c:f>results!$C$2:$C$14</c:f>
              <c:numCache>
                <c:formatCode>General</c:formatCode>
                <c:ptCount val="13"/>
                <c:pt idx="0">
                  <c:v>679</c:v>
                </c:pt>
                <c:pt idx="1">
                  <c:v>431</c:v>
                </c:pt>
                <c:pt idx="2">
                  <c:v>644</c:v>
                </c:pt>
                <c:pt idx="3">
                  <c:v>553</c:v>
                </c:pt>
                <c:pt idx="4">
                  <c:v>586</c:v>
                </c:pt>
                <c:pt idx="5">
                  <c:v>650</c:v>
                </c:pt>
                <c:pt idx="6">
                  <c:v>674</c:v>
                </c:pt>
                <c:pt idx="7">
                  <c:v>648</c:v>
                </c:pt>
                <c:pt idx="8">
                  <c:v>788</c:v>
                </c:pt>
                <c:pt idx="9">
                  <c:v>1132</c:v>
                </c:pt>
                <c:pt idx="10">
                  <c:v>1050</c:v>
                </c:pt>
                <c:pt idx="11">
                  <c:v>681</c:v>
                </c:pt>
                <c:pt idx="12">
                  <c:v>356</c:v>
                </c:pt>
              </c:numCache>
            </c:numRef>
          </c:val>
          <c:extLst>
            <c:ext xmlns:c16="http://schemas.microsoft.com/office/drawing/2014/chart" uri="{C3380CC4-5D6E-409C-BE32-E72D297353CC}">
              <c16:uniqueId val="{00000001-A2E1-4C73-BA67-57F15697AF68}"/>
            </c:ext>
          </c:extLst>
        </c:ser>
        <c:dLbls>
          <c:showLegendKey val="0"/>
          <c:showVal val="0"/>
          <c:showCatName val="0"/>
          <c:showSerName val="0"/>
          <c:showPercent val="0"/>
          <c:showBubbleSize val="0"/>
        </c:dLbls>
        <c:gapWidth val="219"/>
        <c:overlap val="-27"/>
        <c:axId val="395803784"/>
        <c:axId val="395811000"/>
      </c:barChart>
      <c:lineChart>
        <c:grouping val="standard"/>
        <c:varyColors val="0"/>
        <c:ser>
          <c:idx val="2"/>
          <c:order val="2"/>
          <c:tx>
            <c:strRef>
              <c:f>results!$D$1</c:f>
              <c:strCache>
                <c:ptCount val="1"/>
                <c:pt idx="0">
                  <c:v>RTO</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results!$A$2:$A$14</c:f>
              <c:numCache>
                <c:formatCode>mmm\-yy</c:formatCode>
                <c:ptCount val="13"/>
                <c:pt idx="0">
                  <c:v>40544</c:v>
                </c:pt>
                <c:pt idx="1">
                  <c:v>40575</c:v>
                </c:pt>
                <c:pt idx="2">
                  <c:v>40603</c:v>
                </c:pt>
                <c:pt idx="3">
                  <c:v>40634</c:v>
                </c:pt>
                <c:pt idx="4">
                  <c:v>40664</c:v>
                </c:pt>
                <c:pt idx="5">
                  <c:v>40695</c:v>
                </c:pt>
                <c:pt idx="6">
                  <c:v>40725</c:v>
                </c:pt>
                <c:pt idx="7">
                  <c:v>40756</c:v>
                </c:pt>
                <c:pt idx="8">
                  <c:v>40787</c:v>
                </c:pt>
                <c:pt idx="9">
                  <c:v>40817</c:v>
                </c:pt>
                <c:pt idx="10">
                  <c:v>40848</c:v>
                </c:pt>
                <c:pt idx="11">
                  <c:v>40513</c:v>
                </c:pt>
                <c:pt idx="12">
                  <c:v>40878</c:v>
                </c:pt>
              </c:numCache>
            </c:numRef>
          </c:cat>
          <c:val>
            <c:numRef>
              <c:f>results!$D$2:$D$14</c:f>
              <c:numCache>
                <c:formatCode>0.0%</c:formatCode>
                <c:ptCount val="13"/>
                <c:pt idx="0">
                  <c:v>0.54935275080906154</c:v>
                </c:pt>
                <c:pt idx="1">
                  <c:v>0.35856905158069885</c:v>
                </c:pt>
                <c:pt idx="2">
                  <c:v>0.39777640518838792</c:v>
                </c:pt>
                <c:pt idx="3">
                  <c:v>0.39956647398843931</c:v>
                </c:pt>
                <c:pt idx="4">
                  <c:v>0.31692806922660899</c:v>
                </c:pt>
                <c:pt idx="5">
                  <c:v>0.38078500292911543</c:v>
                </c:pt>
                <c:pt idx="6">
                  <c:v>0.42310106716886375</c:v>
                </c:pt>
                <c:pt idx="7">
                  <c:v>0.41968911917098445</c:v>
                </c:pt>
                <c:pt idx="8">
                  <c:v>0.37921077959576516</c:v>
                </c:pt>
                <c:pt idx="9">
                  <c:v>0.50022094564737074</c:v>
                </c:pt>
                <c:pt idx="10">
                  <c:v>0.34024627349319508</c:v>
                </c:pt>
                <c:pt idx="11">
                  <c:v>0.39871194379391101</c:v>
                </c:pt>
                <c:pt idx="12">
                  <c:v>0.38653637350705755</c:v>
                </c:pt>
              </c:numCache>
            </c:numRef>
          </c:val>
          <c:smooth val="0"/>
          <c:extLst>
            <c:ext xmlns:c16="http://schemas.microsoft.com/office/drawing/2014/chart" uri="{C3380CC4-5D6E-409C-BE32-E72D297353CC}">
              <c16:uniqueId val="{00000002-A2E1-4C73-BA67-57F15697AF68}"/>
            </c:ext>
          </c:extLst>
        </c:ser>
        <c:dLbls>
          <c:showLegendKey val="0"/>
          <c:showVal val="0"/>
          <c:showCatName val="0"/>
          <c:showSerName val="0"/>
          <c:showPercent val="0"/>
          <c:showBubbleSize val="0"/>
        </c:dLbls>
        <c:marker val="1"/>
        <c:smooth val="0"/>
        <c:axId val="395807720"/>
        <c:axId val="395809360"/>
      </c:lineChart>
      <c:dateAx>
        <c:axId val="395803784"/>
        <c:scaling>
          <c:orientation val="minMax"/>
        </c:scaling>
        <c:delete val="0"/>
        <c:axPos val="b"/>
        <c:numFmt formatCode="mmm\-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5811000"/>
        <c:crosses val="autoZero"/>
        <c:auto val="1"/>
        <c:lblOffset val="100"/>
        <c:baseTimeUnit val="months"/>
      </c:dateAx>
      <c:valAx>
        <c:axId val="39581100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5803784"/>
        <c:crosses val="autoZero"/>
        <c:crossBetween val="between"/>
      </c:valAx>
      <c:valAx>
        <c:axId val="395809360"/>
        <c:scaling>
          <c:orientation val="minMax"/>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5807720"/>
        <c:crosses val="max"/>
        <c:crossBetween val="between"/>
      </c:valAx>
      <c:dateAx>
        <c:axId val="395807720"/>
        <c:scaling>
          <c:orientation val="minMax"/>
        </c:scaling>
        <c:delete val="1"/>
        <c:axPos val="b"/>
        <c:numFmt formatCode="mmm\-yy" sourceLinked="1"/>
        <c:majorTickMark val="out"/>
        <c:minorTickMark val="none"/>
        <c:tickLblPos val="nextTo"/>
        <c:crossAx val="395809360"/>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600" dirty="0">
                <a:latin typeface="+mj-lt"/>
                <a:cs typeface="Arial" panose="020B0604020202020204" pitchFamily="34" charset="0"/>
              </a:rPr>
              <a:t>Customer</a:t>
            </a:r>
            <a:r>
              <a:rPr lang="en-US" sz="1600" baseline="0" dirty="0">
                <a:latin typeface="+mj-lt"/>
                <a:cs typeface="Arial" panose="020B0604020202020204" pitchFamily="34" charset="0"/>
              </a:rPr>
              <a:t> A</a:t>
            </a:r>
            <a:r>
              <a:rPr lang="en-US" sz="1600" dirty="0">
                <a:latin typeface="+mj-lt"/>
                <a:cs typeface="Arial" panose="020B0604020202020204" pitchFamily="34" charset="0"/>
              </a:rPr>
              <a:t>cquisition</a:t>
            </a:r>
            <a:r>
              <a:rPr lang="en-US" sz="1600" baseline="0" dirty="0">
                <a:latin typeface="+mj-lt"/>
                <a:cs typeface="Arial" panose="020B0604020202020204" pitchFamily="34" charset="0"/>
              </a:rPr>
              <a:t> R</a:t>
            </a:r>
            <a:r>
              <a:rPr lang="en-US" sz="1600" dirty="0">
                <a:latin typeface="+mj-lt"/>
                <a:cs typeface="Arial" panose="020B0604020202020204" pitchFamily="34" charset="0"/>
              </a:rPr>
              <a:t>ate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022671635410602"/>
          <c:y val="0.13273932557613544"/>
          <c:w val="0.84277227148737988"/>
          <c:h val="0.72974491099532757"/>
        </c:manualLayout>
      </c:layout>
      <c:scatterChart>
        <c:scatterStyle val="lineMarker"/>
        <c:varyColors val="0"/>
        <c:ser>
          <c:idx val="0"/>
          <c:order val="0"/>
          <c:tx>
            <c:strRef>
              <c:f>results!$B$1</c:f>
              <c:strCache>
                <c:ptCount val="1"/>
                <c:pt idx="0">
                  <c:v>Customer_acquisition_rate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results!$A$2:$A$13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results!$B$2:$B$13</c:f>
              <c:numCache>
                <c:formatCode>General</c:formatCode>
                <c:ptCount val="12"/>
                <c:pt idx="0">
                  <c:v>100</c:v>
                </c:pt>
                <c:pt idx="1">
                  <c:v>50</c:v>
                </c:pt>
                <c:pt idx="2">
                  <c:v>39</c:v>
                </c:pt>
                <c:pt idx="3">
                  <c:v>26</c:v>
                </c:pt>
                <c:pt idx="4">
                  <c:v>24</c:v>
                </c:pt>
                <c:pt idx="5">
                  <c:v>19</c:v>
                </c:pt>
                <c:pt idx="6">
                  <c:v>15</c:v>
                </c:pt>
                <c:pt idx="7">
                  <c:v>13</c:v>
                </c:pt>
                <c:pt idx="8">
                  <c:v>15</c:v>
                </c:pt>
                <c:pt idx="9">
                  <c:v>14</c:v>
                </c:pt>
                <c:pt idx="10">
                  <c:v>14</c:v>
                </c:pt>
                <c:pt idx="11">
                  <c:v>10</c:v>
                </c:pt>
              </c:numCache>
            </c:numRef>
          </c:yVal>
          <c:smooth val="0"/>
          <c:extLst>
            <c:ext xmlns:c16="http://schemas.microsoft.com/office/drawing/2014/chart" uri="{C3380CC4-5D6E-409C-BE32-E72D297353CC}">
              <c16:uniqueId val="{00000000-FA37-433C-84C1-5AF99B902B51}"/>
            </c:ext>
          </c:extLst>
        </c:ser>
        <c:dLbls>
          <c:showLegendKey val="0"/>
          <c:showVal val="0"/>
          <c:showCatName val="0"/>
          <c:showSerName val="0"/>
          <c:showPercent val="0"/>
          <c:showBubbleSize val="0"/>
        </c:dLbls>
        <c:axId val="397239008"/>
        <c:axId val="397248848"/>
      </c:scatterChart>
      <c:valAx>
        <c:axId val="397239008"/>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97248848"/>
        <c:crosses val="autoZero"/>
        <c:crossBetween val="midCat"/>
      </c:valAx>
      <c:valAx>
        <c:axId val="39724884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Acquisition Rate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9723900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solidFill>
                  <a:schemeClr val="tx1"/>
                </a:solidFill>
              </a:rPr>
              <a:t>No. of transactions Country</a:t>
            </a:r>
            <a:r>
              <a:rPr lang="en-US" baseline="0" dirty="0">
                <a:solidFill>
                  <a:schemeClr val="tx1"/>
                </a:solidFill>
              </a:rPr>
              <a:t> level</a:t>
            </a:r>
            <a:endParaRPr lang="en-US" dirty="0">
              <a:solidFill>
                <a:schemeClr val="tx1"/>
              </a:solidFill>
            </a:endParaRPr>
          </a:p>
        </c:rich>
      </c:tx>
      <c:layout>
        <c:manualLayout>
          <c:xMode val="edge"/>
          <c:yMode val="edge"/>
          <c:x val="0.10246300359289105"/>
          <c:y val="2.584949032488687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results!$B$1</c:f>
              <c:strCache>
                <c:ptCount val="1"/>
                <c:pt idx="0">
                  <c:v>No. of transactions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623-4308-AF8C-8F401D22062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623-4308-AF8C-8F401D22062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623-4308-AF8C-8F401D22062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623-4308-AF8C-8F401D22062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2623-4308-AF8C-8F401D22062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2623-4308-AF8C-8F401D22062E}"/>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2623-4308-AF8C-8F401D22062E}"/>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2623-4308-AF8C-8F401D22062E}"/>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2623-4308-AF8C-8F401D22062E}"/>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2623-4308-AF8C-8F401D22062E}"/>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2623-4308-AF8C-8F401D22062E}"/>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2623-4308-AF8C-8F401D22062E}"/>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2623-4308-AF8C-8F401D22062E}"/>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2623-4308-AF8C-8F401D22062E}"/>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2623-4308-AF8C-8F401D22062E}"/>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2623-4308-AF8C-8F401D22062E}"/>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2623-4308-AF8C-8F401D22062E}"/>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2623-4308-AF8C-8F401D22062E}"/>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2623-4308-AF8C-8F401D22062E}"/>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2623-4308-AF8C-8F401D22062E}"/>
              </c:ext>
            </c:extLst>
          </c:dPt>
          <c:dPt>
            <c:idx val="20"/>
            <c:bubble3D val="0"/>
            <c:spPr>
              <a:solidFill>
                <a:schemeClr val="accent3">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9-2623-4308-AF8C-8F401D22062E}"/>
              </c:ext>
            </c:extLst>
          </c:dPt>
          <c:dPt>
            <c:idx val="21"/>
            <c:bubble3D val="0"/>
            <c:spPr>
              <a:solidFill>
                <a:schemeClr val="accent4">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B-2623-4308-AF8C-8F401D22062E}"/>
              </c:ext>
            </c:extLst>
          </c:dPt>
          <c:dPt>
            <c:idx val="22"/>
            <c:bubble3D val="0"/>
            <c:spPr>
              <a:solidFill>
                <a:schemeClr val="accent5">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D-2623-4308-AF8C-8F401D22062E}"/>
              </c:ext>
            </c:extLst>
          </c:dPt>
          <c:dPt>
            <c:idx val="23"/>
            <c:bubble3D val="0"/>
            <c:spPr>
              <a:solidFill>
                <a:schemeClr val="accent6">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F-2623-4308-AF8C-8F401D22062E}"/>
              </c:ext>
            </c:extLst>
          </c:dPt>
          <c:dPt>
            <c:idx val="24"/>
            <c:bubble3D val="0"/>
            <c:spPr>
              <a:solidFill>
                <a:schemeClr val="accent1">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1-2623-4308-AF8C-8F401D22062E}"/>
              </c:ext>
            </c:extLst>
          </c:dPt>
          <c:dPt>
            <c:idx val="25"/>
            <c:bubble3D val="0"/>
            <c:spPr>
              <a:solidFill>
                <a:schemeClr val="accent2">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3-2623-4308-AF8C-8F401D22062E}"/>
              </c:ext>
            </c:extLst>
          </c:dPt>
          <c:dPt>
            <c:idx val="26"/>
            <c:bubble3D val="0"/>
            <c:spPr>
              <a:solidFill>
                <a:schemeClr val="accent3">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5-2623-4308-AF8C-8F401D22062E}"/>
              </c:ext>
            </c:extLst>
          </c:dPt>
          <c:dPt>
            <c:idx val="27"/>
            <c:bubble3D val="0"/>
            <c:spPr>
              <a:solidFill>
                <a:schemeClr val="accent4">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7-2623-4308-AF8C-8F401D22062E}"/>
              </c:ext>
            </c:extLst>
          </c:dPt>
          <c:dPt>
            <c:idx val="28"/>
            <c:bubble3D val="0"/>
            <c:spPr>
              <a:solidFill>
                <a:schemeClr val="accent5">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9-2623-4308-AF8C-8F401D22062E}"/>
              </c:ext>
            </c:extLst>
          </c:dPt>
          <c:dPt>
            <c:idx val="29"/>
            <c:bubble3D val="0"/>
            <c:spPr>
              <a:solidFill>
                <a:schemeClr val="accent6">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B-2623-4308-AF8C-8F401D22062E}"/>
              </c:ext>
            </c:extLst>
          </c:dPt>
          <c:dPt>
            <c:idx val="30"/>
            <c:bubble3D val="0"/>
            <c:spPr>
              <a:solidFill>
                <a:schemeClr val="accent1">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D-2623-4308-AF8C-8F401D22062E}"/>
              </c:ext>
            </c:extLst>
          </c:dPt>
          <c:dPt>
            <c:idx val="31"/>
            <c:bubble3D val="0"/>
            <c:spPr>
              <a:solidFill>
                <a:schemeClr val="accent2">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3F-2623-4308-AF8C-8F401D22062E}"/>
              </c:ext>
            </c:extLst>
          </c:dPt>
          <c:dPt>
            <c:idx val="32"/>
            <c:bubble3D val="0"/>
            <c:spPr>
              <a:solidFill>
                <a:schemeClr val="accent3">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1-2623-4308-AF8C-8F401D22062E}"/>
              </c:ext>
            </c:extLst>
          </c:dPt>
          <c:dPt>
            <c:idx val="33"/>
            <c:bubble3D val="0"/>
            <c:spPr>
              <a:solidFill>
                <a:schemeClr val="accent4">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3-2623-4308-AF8C-8F401D22062E}"/>
              </c:ext>
            </c:extLst>
          </c:dPt>
          <c:dPt>
            <c:idx val="34"/>
            <c:bubble3D val="0"/>
            <c:spPr>
              <a:solidFill>
                <a:schemeClr val="accent5">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5-2623-4308-AF8C-8F401D22062E}"/>
              </c:ext>
            </c:extLst>
          </c:dPt>
          <c:dPt>
            <c:idx val="35"/>
            <c:bubble3D val="0"/>
            <c:spPr>
              <a:solidFill>
                <a:schemeClr val="accent6">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7-2623-4308-AF8C-8F401D22062E}"/>
              </c:ext>
            </c:extLst>
          </c:dPt>
          <c:dPt>
            <c:idx val="36"/>
            <c:bubble3D val="0"/>
            <c:spPr>
              <a:solidFill>
                <a:schemeClr val="accent1">
                  <a:lumMod val="70000"/>
                  <a:lumOff val="3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49-2623-4308-AF8C-8F401D22062E}"/>
              </c:ext>
            </c:extLst>
          </c:dPt>
          <c:cat>
            <c:strRef>
              <c:f>results!$A$2:$A$38</c:f>
              <c:strCache>
                <c:ptCount val="37"/>
                <c:pt idx="0">
                  <c:v>United Kingdom</c:v>
                </c:pt>
                <c:pt idx="1">
                  <c:v>Germany</c:v>
                </c:pt>
                <c:pt idx="2">
                  <c:v>France</c:v>
                </c:pt>
                <c:pt idx="3">
                  <c:v>EIRE</c:v>
                </c:pt>
                <c:pt idx="4">
                  <c:v>Belgium</c:v>
                </c:pt>
                <c:pt idx="5">
                  <c:v>Spain</c:v>
                </c:pt>
                <c:pt idx="6">
                  <c:v>Netherlands</c:v>
                </c:pt>
                <c:pt idx="7">
                  <c:v>Switzerland</c:v>
                </c:pt>
                <c:pt idx="8">
                  <c:v>Portugal</c:v>
                </c:pt>
                <c:pt idx="9">
                  <c:v>Australia</c:v>
                </c:pt>
                <c:pt idx="10">
                  <c:v>Italy</c:v>
                </c:pt>
                <c:pt idx="11">
                  <c:v>Finland</c:v>
                </c:pt>
                <c:pt idx="12">
                  <c:v>Sweden</c:v>
                </c:pt>
                <c:pt idx="13">
                  <c:v>Norway</c:v>
                </c:pt>
                <c:pt idx="14">
                  <c:v>Channel Islands</c:v>
                </c:pt>
                <c:pt idx="15">
                  <c:v>Japan</c:v>
                </c:pt>
                <c:pt idx="16">
                  <c:v>Poland</c:v>
                </c:pt>
                <c:pt idx="17">
                  <c:v>Denmark</c:v>
                </c:pt>
                <c:pt idx="18">
                  <c:v>Cyprus</c:v>
                </c:pt>
                <c:pt idx="19">
                  <c:v>Austria</c:v>
                </c:pt>
                <c:pt idx="20">
                  <c:v>Malta</c:v>
                </c:pt>
                <c:pt idx="21">
                  <c:v>Singapore</c:v>
                </c:pt>
                <c:pt idx="22">
                  <c:v>Unspecified</c:v>
                </c:pt>
                <c:pt idx="23">
                  <c:v>Iceland</c:v>
                </c:pt>
                <c:pt idx="24">
                  <c:v>USA</c:v>
                </c:pt>
                <c:pt idx="25">
                  <c:v>Canada</c:v>
                </c:pt>
                <c:pt idx="26">
                  <c:v>Greece</c:v>
                </c:pt>
                <c:pt idx="27">
                  <c:v>Israel</c:v>
                </c:pt>
                <c:pt idx="28">
                  <c:v>Czech Republic</c:v>
                </c:pt>
                <c:pt idx="29">
                  <c:v>European Community</c:v>
                </c:pt>
                <c:pt idx="30">
                  <c:v>Lithuania</c:v>
                </c:pt>
                <c:pt idx="31">
                  <c:v>United Arab Emirates</c:v>
                </c:pt>
                <c:pt idx="32">
                  <c:v>Bahrain</c:v>
                </c:pt>
                <c:pt idx="33">
                  <c:v>Saudi Arabia</c:v>
                </c:pt>
                <c:pt idx="34">
                  <c:v>Brazil</c:v>
                </c:pt>
                <c:pt idx="35">
                  <c:v>Lebanon</c:v>
                </c:pt>
                <c:pt idx="36">
                  <c:v>RSA</c:v>
                </c:pt>
              </c:strCache>
            </c:strRef>
          </c:cat>
          <c:val>
            <c:numRef>
              <c:f>results!$B$2:$B$38</c:f>
              <c:numCache>
                <c:formatCode>General</c:formatCode>
                <c:ptCount val="37"/>
                <c:pt idx="0">
                  <c:v>19857</c:v>
                </c:pt>
                <c:pt idx="1">
                  <c:v>603</c:v>
                </c:pt>
                <c:pt idx="2">
                  <c:v>458</c:v>
                </c:pt>
                <c:pt idx="3">
                  <c:v>319</c:v>
                </c:pt>
                <c:pt idx="4">
                  <c:v>119</c:v>
                </c:pt>
                <c:pt idx="5">
                  <c:v>105</c:v>
                </c:pt>
                <c:pt idx="6">
                  <c:v>101</c:v>
                </c:pt>
                <c:pt idx="7">
                  <c:v>71</c:v>
                </c:pt>
                <c:pt idx="8">
                  <c:v>70</c:v>
                </c:pt>
                <c:pt idx="9">
                  <c:v>69</c:v>
                </c:pt>
                <c:pt idx="10">
                  <c:v>55</c:v>
                </c:pt>
                <c:pt idx="11">
                  <c:v>48</c:v>
                </c:pt>
                <c:pt idx="12">
                  <c:v>46</c:v>
                </c:pt>
                <c:pt idx="13">
                  <c:v>40</c:v>
                </c:pt>
                <c:pt idx="14">
                  <c:v>33</c:v>
                </c:pt>
                <c:pt idx="15">
                  <c:v>28</c:v>
                </c:pt>
                <c:pt idx="16">
                  <c:v>24</c:v>
                </c:pt>
                <c:pt idx="17">
                  <c:v>21</c:v>
                </c:pt>
                <c:pt idx="18">
                  <c:v>20</c:v>
                </c:pt>
                <c:pt idx="19">
                  <c:v>19</c:v>
                </c:pt>
                <c:pt idx="20">
                  <c:v>10</c:v>
                </c:pt>
                <c:pt idx="21">
                  <c:v>10</c:v>
                </c:pt>
                <c:pt idx="22">
                  <c:v>8</c:v>
                </c:pt>
                <c:pt idx="23">
                  <c:v>7</c:v>
                </c:pt>
                <c:pt idx="24">
                  <c:v>7</c:v>
                </c:pt>
                <c:pt idx="25">
                  <c:v>6</c:v>
                </c:pt>
                <c:pt idx="26">
                  <c:v>6</c:v>
                </c:pt>
                <c:pt idx="27">
                  <c:v>6</c:v>
                </c:pt>
                <c:pt idx="28">
                  <c:v>5</c:v>
                </c:pt>
                <c:pt idx="29">
                  <c:v>5</c:v>
                </c:pt>
                <c:pt idx="30">
                  <c:v>4</c:v>
                </c:pt>
                <c:pt idx="31">
                  <c:v>3</c:v>
                </c:pt>
                <c:pt idx="32">
                  <c:v>2</c:v>
                </c:pt>
                <c:pt idx="33">
                  <c:v>2</c:v>
                </c:pt>
                <c:pt idx="34">
                  <c:v>1</c:v>
                </c:pt>
                <c:pt idx="35">
                  <c:v>1</c:v>
                </c:pt>
                <c:pt idx="36">
                  <c:v>1</c:v>
                </c:pt>
              </c:numCache>
            </c:numRef>
          </c:val>
          <c:extLst>
            <c:ext xmlns:c16="http://schemas.microsoft.com/office/drawing/2014/chart" uri="{C3380CC4-5D6E-409C-BE32-E72D297353CC}">
              <c16:uniqueId val="{0000004A-2623-4308-AF8C-8F401D22062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a:t>
            </a:r>
            <a:r>
              <a:rPr lang="en-US" baseline="0" dirty="0"/>
              <a:t> </a:t>
            </a:r>
            <a:r>
              <a:rPr lang="en-US" dirty="0"/>
              <a:t>of transactions on day level</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results!$B$1</c:f>
              <c:strCache>
                <c:ptCount val="1"/>
                <c:pt idx="0">
                  <c:v> % of 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1-2316-49B1-8C02-9E50932FEC9D}"/>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3-2316-49B1-8C02-9E50932FEC9D}"/>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5-2316-49B1-8C02-9E50932FEC9D}"/>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7-2316-49B1-8C02-9E50932FEC9D}"/>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9-2316-49B1-8C02-9E50932FEC9D}"/>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38100" dist="25400" dir="5400000" rotWithShape="0">
                  <a:srgbClr val="000000">
                    <a:alpha val="45000"/>
                  </a:srgbClr>
                </a:outerShdw>
              </a:effectLst>
            </c:spPr>
            <c:extLst>
              <c:ext xmlns:c16="http://schemas.microsoft.com/office/drawing/2014/chart" uri="{C3380CC4-5D6E-409C-BE32-E72D297353CC}">
                <c16:uniqueId val="{0000000B-2316-49B1-8C02-9E50932FEC9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results!$A$2:$A$7</c:f>
              <c:strCache>
                <c:ptCount val="6"/>
                <c:pt idx="0">
                  <c:v>Thursday</c:v>
                </c:pt>
                <c:pt idx="1">
                  <c:v>Wednesday</c:v>
                </c:pt>
                <c:pt idx="2">
                  <c:v>Tuesday</c:v>
                </c:pt>
                <c:pt idx="3">
                  <c:v>Monday</c:v>
                </c:pt>
                <c:pt idx="4">
                  <c:v>Friday</c:v>
                </c:pt>
                <c:pt idx="5">
                  <c:v>Sunday</c:v>
                </c:pt>
              </c:strCache>
            </c:strRef>
          </c:cat>
          <c:val>
            <c:numRef>
              <c:f>results!$B$2:$B$7</c:f>
              <c:numCache>
                <c:formatCode>0.0%</c:formatCode>
                <c:ptCount val="6"/>
                <c:pt idx="0">
                  <c:v>0.22433528616493917</c:v>
                </c:pt>
                <c:pt idx="1">
                  <c:v>0.18521856692203695</c:v>
                </c:pt>
                <c:pt idx="2">
                  <c:v>0.1753943217665615</c:v>
                </c:pt>
                <c:pt idx="3">
                  <c:v>0.15826949076160432</c:v>
                </c:pt>
                <c:pt idx="4">
                  <c:v>0.15123929698062191</c:v>
                </c:pt>
                <c:pt idx="5">
                  <c:v>0.10554303740423614</c:v>
                </c:pt>
              </c:numCache>
            </c:numRef>
          </c:val>
          <c:extLst>
            <c:ext xmlns:c16="http://schemas.microsoft.com/office/drawing/2014/chart" uri="{C3380CC4-5D6E-409C-BE32-E72D297353CC}">
              <c16:uniqueId val="{0000000C-2316-49B1-8C02-9E50932FEC9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Hour level trend</a:t>
            </a:r>
            <a:r>
              <a:rPr lang="en-US" baseline="0" dirty="0"/>
              <a:t> of transactions</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results!$B$1</c:f>
              <c:strCache>
                <c:ptCount val="1"/>
                <c:pt idx="0">
                  <c:v>% of total transactions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results!$A$2:$A$16</c:f>
              <c:numCache>
                <c:formatCode>General</c:formatCode>
                <c:ptCount val="15"/>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numCache>
            </c:numRef>
          </c:xVal>
          <c:yVal>
            <c:numRef>
              <c:f>results!$B$2:$B$16</c:f>
              <c:numCache>
                <c:formatCode>0.000%</c:formatCode>
                <c:ptCount val="15"/>
                <c:pt idx="0">
                  <c:v>9.9143758449752131E-4</c:v>
                </c:pt>
                <c:pt idx="1">
                  <c:v>1.3970256872465074E-3</c:v>
                </c:pt>
                <c:pt idx="2">
                  <c:v>2.7399729607931501E-2</c:v>
                </c:pt>
                <c:pt idx="3">
                  <c:v>7.3095989184317256E-2</c:v>
                </c:pt>
                <c:pt idx="4">
                  <c:v>0.11775574583145561</c:v>
                </c:pt>
                <c:pt idx="5">
                  <c:v>0.12483100495718792</c:v>
                </c:pt>
                <c:pt idx="6">
                  <c:v>0.16210004506534476</c:v>
                </c:pt>
                <c:pt idx="7">
                  <c:v>0.13713384407390716</c:v>
                </c:pt>
                <c:pt idx="8">
                  <c:v>0.11919783686345201</c:v>
                </c:pt>
                <c:pt idx="9">
                  <c:v>0.10838215412347904</c:v>
                </c:pt>
                <c:pt idx="10">
                  <c:v>6.7192429022082015E-2</c:v>
                </c:pt>
                <c:pt idx="11">
                  <c:v>3.7945020279405141E-2</c:v>
                </c:pt>
                <c:pt idx="12">
                  <c:v>1.1581793600721046E-2</c:v>
                </c:pt>
                <c:pt idx="13">
                  <c:v>9.7791798107255516E-3</c:v>
                </c:pt>
                <c:pt idx="14">
                  <c:v>1.2618296529968455E-3</c:v>
                </c:pt>
              </c:numCache>
            </c:numRef>
          </c:yVal>
          <c:smooth val="0"/>
          <c:extLst>
            <c:ext xmlns:c16="http://schemas.microsoft.com/office/drawing/2014/chart" uri="{C3380CC4-5D6E-409C-BE32-E72D297353CC}">
              <c16:uniqueId val="{00000000-1762-4536-B5BF-C8A64C00041F}"/>
            </c:ext>
          </c:extLst>
        </c:ser>
        <c:dLbls>
          <c:showLegendKey val="0"/>
          <c:showVal val="0"/>
          <c:showCatName val="0"/>
          <c:showSerName val="0"/>
          <c:showPercent val="0"/>
          <c:showBubbleSize val="0"/>
        </c:dLbls>
        <c:axId val="396603376"/>
        <c:axId val="396599768"/>
      </c:scatterChart>
      <c:valAx>
        <c:axId val="396603376"/>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Hour of the day</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96599768"/>
        <c:crosses val="autoZero"/>
        <c:crossBetween val="midCat"/>
      </c:valAx>
      <c:valAx>
        <c:axId val="39659976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 of total transactions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9660337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102036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4FD21-47CE-453A-A975-313F00396F8C}"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221505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429053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019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3043514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949860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122835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4242782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367878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396843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175538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D4FD21-47CE-453A-A975-313F00396F8C}"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80376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4FD21-47CE-453A-A975-313F00396F8C}" type="datetimeFigureOut">
              <a:rPr lang="en-IN" smtClean="0"/>
              <a:t>25-09-2019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350868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399581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221461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D4FD21-47CE-453A-A975-313F00396F8C}" type="datetimeFigureOut">
              <a:rPr lang="en-IN" smtClean="0"/>
              <a:t>25-09-2019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357022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D4FD21-47CE-453A-A975-313F00396F8C}"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929D6-7799-4E93-8B48-0D1B3F95E5E0}" type="slidenum">
              <a:rPr lang="en-IN" smtClean="0"/>
              <a:t>‹#›</a:t>
            </a:fld>
            <a:endParaRPr lang="en-IN"/>
          </a:p>
        </p:txBody>
      </p:sp>
    </p:spTree>
    <p:extLst>
      <p:ext uri="{BB962C8B-B14F-4D97-AF65-F5344CB8AC3E}">
        <p14:creationId xmlns:p14="http://schemas.microsoft.com/office/powerpoint/2010/main" val="66139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D4FD21-47CE-453A-A975-313F00396F8C}" type="datetimeFigureOut">
              <a:rPr lang="en-IN" smtClean="0"/>
              <a:t>25-09-2019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8929D6-7799-4E93-8B48-0D1B3F95E5E0}" type="slidenum">
              <a:rPr lang="en-IN" smtClean="0"/>
              <a:t>‹#›</a:t>
            </a:fld>
            <a:endParaRPr lang="en-IN"/>
          </a:p>
        </p:txBody>
      </p:sp>
    </p:spTree>
    <p:extLst>
      <p:ext uri="{BB962C8B-B14F-4D97-AF65-F5344CB8AC3E}">
        <p14:creationId xmlns:p14="http://schemas.microsoft.com/office/powerpoint/2010/main" val="331220222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14shreyansh@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C60E-2DD3-4D8E-9563-5294E71DA949}"/>
              </a:ext>
            </a:extLst>
          </p:cNvPr>
          <p:cNvSpPr>
            <a:spLocks noGrp="1"/>
          </p:cNvSpPr>
          <p:nvPr>
            <p:ph type="ctrTitle"/>
          </p:nvPr>
        </p:nvSpPr>
        <p:spPr>
          <a:xfrm>
            <a:off x="437322" y="1245704"/>
            <a:ext cx="11516139" cy="1733440"/>
          </a:xfrm>
        </p:spPr>
        <p:txBody>
          <a:bodyPr>
            <a:normAutofit fontScale="90000"/>
          </a:bodyPr>
          <a:lstStyle/>
          <a:p>
            <a:pPr algn="ctr"/>
            <a:r>
              <a:rPr lang="en-IN" sz="5400" b="1" dirty="0"/>
              <a:t>ASSIGNMENT SUBMISSION-</a:t>
            </a:r>
            <a:br>
              <a:rPr lang="en-IN" sz="5400" b="1" dirty="0"/>
            </a:br>
            <a:r>
              <a:rPr lang="en-IN" sz="5400" b="1" dirty="0"/>
              <a:t>DATA SCIENCE INTERN POSTMAN</a:t>
            </a:r>
          </a:p>
        </p:txBody>
      </p:sp>
      <p:sp>
        <p:nvSpPr>
          <p:cNvPr id="3" name="Subtitle 2">
            <a:extLst>
              <a:ext uri="{FF2B5EF4-FFF2-40B4-BE49-F238E27FC236}">
                <a16:creationId xmlns:a16="http://schemas.microsoft.com/office/drawing/2014/main" id="{57446036-D3B1-424E-8067-40817CA7EEFC}"/>
              </a:ext>
            </a:extLst>
          </p:cNvPr>
          <p:cNvSpPr>
            <a:spLocks noGrp="1"/>
          </p:cNvSpPr>
          <p:nvPr>
            <p:ph type="subTitle" idx="1"/>
          </p:nvPr>
        </p:nvSpPr>
        <p:spPr>
          <a:xfrm>
            <a:off x="1139687" y="4711148"/>
            <a:ext cx="10813774" cy="2007704"/>
          </a:xfrm>
        </p:spPr>
        <p:txBody>
          <a:bodyPr>
            <a:normAutofit/>
          </a:bodyPr>
          <a:lstStyle/>
          <a:p>
            <a:pPr algn="r"/>
            <a:r>
              <a:rPr lang="en-IN" cap="none" dirty="0">
                <a:solidFill>
                  <a:schemeClr val="tx1"/>
                </a:solidFill>
              </a:rPr>
              <a:t>		Name- Shreyansh Jain</a:t>
            </a:r>
          </a:p>
          <a:p>
            <a:pPr algn="r"/>
            <a:r>
              <a:rPr lang="en-IN" cap="none" dirty="0">
                <a:solidFill>
                  <a:schemeClr val="tx1"/>
                </a:solidFill>
              </a:rPr>
              <a:t>E-mail- </a:t>
            </a:r>
            <a:r>
              <a:rPr lang="en-IN" cap="none" dirty="0">
                <a:solidFill>
                  <a:schemeClr val="tx1"/>
                </a:solidFill>
                <a:hlinkClick r:id="rId2">
                  <a:extLst>
                    <a:ext uri="{A12FA001-AC4F-418D-AE19-62706E023703}">
                      <ahyp:hlinkClr xmlns:ahyp="http://schemas.microsoft.com/office/drawing/2018/hyperlinkcolor" val="tx"/>
                    </a:ext>
                  </a:extLst>
                </a:hlinkClick>
              </a:rPr>
              <a:t>14shreyansh@gmail.Com</a:t>
            </a:r>
            <a:endParaRPr lang="en-IN" cap="none" dirty="0">
              <a:solidFill>
                <a:schemeClr val="tx1"/>
              </a:solidFill>
            </a:endParaRPr>
          </a:p>
          <a:p>
            <a:pPr algn="r"/>
            <a:r>
              <a:rPr lang="en-IN" cap="none" dirty="0">
                <a:solidFill>
                  <a:schemeClr val="tx1"/>
                </a:solidFill>
              </a:rPr>
              <a:t>Contact- 7597835744</a:t>
            </a:r>
          </a:p>
          <a:p>
            <a:r>
              <a:rPr lang="en-IN" cap="none" dirty="0">
                <a:solidFill>
                  <a:schemeClr val="tx1"/>
                </a:solidFill>
              </a:rPr>
              <a:t> </a:t>
            </a:r>
          </a:p>
        </p:txBody>
      </p:sp>
    </p:spTree>
    <p:extLst>
      <p:ext uri="{BB962C8B-B14F-4D97-AF65-F5344CB8AC3E}">
        <p14:creationId xmlns:p14="http://schemas.microsoft.com/office/powerpoint/2010/main" val="203047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889296E-8C5A-45F9-9158-47A7D2F0A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9403" y="706440"/>
            <a:ext cx="2210108" cy="3934374"/>
          </a:xfrm>
        </p:spPr>
      </p:pic>
      <p:pic>
        <p:nvPicPr>
          <p:cNvPr id="7" name="Picture 6" descr="A picture containing light&#10;&#10;Description automatically generated">
            <a:extLst>
              <a:ext uri="{FF2B5EF4-FFF2-40B4-BE49-F238E27FC236}">
                <a16:creationId xmlns:a16="http://schemas.microsoft.com/office/drawing/2014/main" id="{1D0ADBC3-3C2D-41B7-8397-B210A45EF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095" y="706440"/>
            <a:ext cx="1995905" cy="393437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83F7D28-EEBF-49B1-B035-CE2909955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915" y="706439"/>
            <a:ext cx="2229161" cy="3934374"/>
          </a:xfrm>
          <a:prstGeom prst="rect">
            <a:avLst/>
          </a:prstGeom>
        </p:spPr>
      </p:pic>
      <p:sp>
        <p:nvSpPr>
          <p:cNvPr id="10" name="TextBox 9">
            <a:extLst>
              <a:ext uri="{FF2B5EF4-FFF2-40B4-BE49-F238E27FC236}">
                <a16:creationId xmlns:a16="http://schemas.microsoft.com/office/drawing/2014/main" id="{B03F864D-2E36-4FF8-B229-EFEF8AC33D90}"/>
              </a:ext>
            </a:extLst>
          </p:cNvPr>
          <p:cNvSpPr txBox="1"/>
          <p:nvPr/>
        </p:nvSpPr>
        <p:spPr>
          <a:xfrm>
            <a:off x="382915" y="238539"/>
            <a:ext cx="9306596" cy="400110"/>
          </a:xfrm>
          <a:prstGeom prst="rect">
            <a:avLst/>
          </a:prstGeom>
          <a:noFill/>
        </p:spPr>
        <p:txBody>
          <a:bodyPr wrap="square" rtlCol="0">
            <a:spAutoFit/>
          </a:bodyPr>
          <a:lstStyle/>
          <a:p>
            <a:r>
              <a:rPr lang="en-IN" sz="2000" dirty="0">
                <a:solidFill>
                  <a:srgbClr val="FFC000"/>
                </a:solidFill>
                <a:latin typeface="+mj-lt"/>
              </a:rPr>
              <a:t>5- </a:t>
            </a:r>
            <a:r>
              <a:rPr lang="en-IN" sz="2000" b="1" dirty="0">
                <a:solidFill>
                  <a:srgbClr val="FFC000"/>
                </a:solidFill>
                <a:latin typeface="+mj-lt"/>
              </a:rPr>
              <a:t>Country Level, Day Level and Hour Level metrics:</a:t>
            </a:r>
          </a:p>
        </p:txBody>
      </p:sp>
      <p:sp>
        <p:nvSpPr>
          <p:cNvPr id="11" name="TextBox 10">
            <a:extLst>
              <a:ext uri="{FF2B5EF4-FFF2-40B4-BE49-F238E27FC236}">
                <a16:creationId xmlns:a16="http://schemas.microsoft.com/office/drawing/2014/main" id="{7ACCC9D2-EDC5-44E5-9F93-EBF555505344}"/>
              </a:ext>
            </a:extLst>
          </p:cNvPr>
          <p:cNvSpPr txBox="1"/>
          <p:nvPr/>
        </p:nvSpPr>
        <p:spPr>
          <a:xfrm>
            <a:off x="382915" y="4996070"/>
            <a:ext cx="9306596" cy="1754326"/>
          </a:xfrm>
          <a:prstGeom prst="rect">
            <a:avLst/>
          </a:prstGeom>
          <a:noFill/>
        </p:spPr>
        <p:txBody>
          <a:bodyPr wrap="square" rtlCol="0">
            <a:spAutoFit/>
          </a:bodyPr>
          <a:lstStyle/>
          <a:p>
            <a:r>
              <a:rPr lang="en-IN" dirty="0">
                <a:latin typeface="+mj-lt"/>
              </a:rPr>
              <a:t>From the country Level data, we can clearly see that more than 70% revenue and customers come from United Kingdom.</a:t>
            </a:r>
          </a:p>
          <a:p>
            <a:r>
              <a:rPr lang="en-IN" dirty="0">
                <a:latin typeface="+mj-lt"/>
              </a:rPr>
              <a:t>From hour level data, it is clear that during day time i.e., from 11 am to 3 pm customers make transactions more frequently.</a:t>
            </a:r>
          </a:p>
          <a:p>
            <a:r>
              <a:rPr lang="en-IN" dirty="0">
                <a:latin typeface="+mj-lt"/>
              </a:rPr>
              <a:t>From Day level data, there is not much of a difference in transactions happening at a particular day.</a:t>
            </a:r>
          </a:p>
        </p:txBody>
      </p:sp>
    </p:spTree>
    <p:extLst>
      <p:ext uri="{BB962C8B-B14F-4D97-AF65-F5344CB8AC3E}">
        <p14:creationId xmlns:p14="http://schemas.microsoft.com/office/powerpoint/2010/main" val="358578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FFFE-5D1D-4CDC-82CC-F7C87F251F7C}"/>
              </a:ext>
            </a:extLst>
          </p:cNvPr>
          <p:cNvSpPr>
            <a:spLocks noGrp="1"/>
          </p:cNvSpPr>
          <p:nvPr>
            <p:ph type="title"/>
          </p:nvPr>
        </p:nvSpPr>
        <p:spPr>
          <a:xfrm>
            <a:off x="187929" y="226360"/>
            <a:ext cx="9404723" cy="766482"/>
          </a:xfrm>
        </p:spPr>
        <p:txBody>
          <a:bodyPr/>
          <a:lstStyle/>
          <a:p>
            <a:r>
              <a:rPr lang="en-IN" dirty="0"/>
              <a:t>Visualization</a:t>
            </a:r>
            <a:br>
              <a:rPr lang="en-IN" dirty="0"/>
            </a:br>
            <a:endParaRPr lang="en-IN" dirty="0"/>
          </a:p>
        </p:txBody>
      </p:sp>
      <p:graphicFrame>
        <p:nvGraphicFramePr>
          <p:cNvPr id="7" name="Content Placeholder 6">
            <a:extLst>
              <a:ext uri="{FF2B5EF4-FFF2-40B4-BE49-F238E27FC236}">
                <a16:creationId xmlns:a16="http://schemas.microsoft.com/office/drawing/2014/main" id="{28C34F8F-3C89-4ADC-A870-2BF69EC93986}"/>
              </a:ext>
            </a:extLst>
          </p:cNvPr>
          <p:cNvGraphicFramePr>
            <a:graphicFrameLocks noGrp="1"/>
          </p:cNvGraphicFramePr>
          <p:nvPr>
            <p:ph idx="1"/>
            <p:extLst>
              <p:ext uri="{D42A27DB-BD31-4B8C-83A1-F6EECF244321}">
                <p14:modId xmlns:p14="http://schemas.microsoft.com/office/powerpoint/2010/main" val="1674985991"/>
              </p:ext>
            </p:extLst>
          </p:nvPr>
        </p:nvGraphicFramePr>
        <p:xfrm>
          <a:off x="187929" y="1151868"/>
          <a:ext cx="5808613" cy="4308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B3D73BF-B90E-4FC0-A568-F71CEA381121}"/>
              </a:ext>
            </a:extLst>
          </p:cNvPr>
          <p:cNvGraphicFramePr>
            <a:graphicFrameLocks/>
          </p:cNvGraphicFramePr>
          <p:nvPr>
            <p:extLst>
              <p:ext uri="{D42A27DB-BD31-4B8C-83A1-F6EECF244321}">
                <p14:modId xmlns:p14="http://schemas.microsoft.com/office/powerpoint/2010/main" val="2126020742"/>
              </p:ext>
            </p:extLst>
          </p:nvPr>
        </p:nvGraphicFramePr>
        <p:xfrm>
          <a:off x="6533322" y="1151868"/>
          <a:ext cx="5470749" cy="43087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EADBC1FB-E3C4-4A0F-BF99-083FBB0FA26F}"/>
              </a:ext>
            </a:extLst>
          </p:cNvPr>
          <p:cNvSpPr txBox="1"/>
          <p:nvPr/>
        </p:nvSpPr>
        <p:spPr>
          <a:xfrm>
            <a:off x="357809" y="5804452"/>
            <a:ext cx="5287617" cy="646331"/>
          </a:xfrm>
          <a:prstGeom prst="rect">
            <a:avLst/>
          </a:prstGeom>
          <a:noFill/>
        </p:spPr>
        <p:txBody>
          <a:bodyPr wrap="square" rtlCol="0">
            <a:spAutoFit/>
          </a:bodyPr>
          <a:lstStyle/>
          <a:p>
            <a:r>
              <a:rPr lang="en-IN" dirty="0"/>
              <a:t>Daily trend suggest there has been increment in number of transactions lately.</a:t>
            </a:r>
          </a:p>
        </p:txBody>
      </p:sp>
      <p:sp>
        <p:nvSpPr>
          <p:cNvPr id="13" name="TextBox 12">
            <a:extLst>
              <a:ext uri="{FF2B5EF4-FFF2-40B4-BE49-F238E27FC236}">
                <a16:creationId xmlns:a16="http://schemas.microsoft.com/office/drawing/2014/main" id="{768B5886-C130-4486-9CC7-4E9A5A0DAF0C}"/>
              </a:ext>
            </a:extLst>
          </p:cNvPr>
          <p:cNvSpPr txBox="1"/>
          <p:nvPr/>
        </p:nvSpPr>
        <p:spPr>
          <a:xfrm>
            <a:off x="6785113" y="5804452"/>
            <a:ext cx="5049078" cy="923330"/>
          </a:xfrm>
          <a:prstGeom prst="rect">
            <a:avLst/>
          </a:prstGeom>
          <a:noFill/>
        </p:spPr>
        <p:txBody>
          <a:bodyPr wrap="square" rtlCol="0">
            <a:spAutoFit/>
          </a:bodyPr>
          <a:lstStyle/>
          <a:p>
            <a:r>
              <a:rPr lang="en-IN" dirty="0"/>
              <a:t>Monthly trend suggest company is getting more traffic by each month and October being the top selling month.</a:t>
            </a:r>
          </a:p>
        </p:txBody>
      </p:sp>
    </p:spTree>
    <p:extLst>
      <p:ext uri="{BB962C8B-B14F-4D97-AF65-F5344CB8AC3E}">
        <p14:creationId xmlns:p14="http://schemas.microsoft.com/office/powerpoint/2010/main" val="204964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221DF79-E3E9-4B50-AA96-03E518626B39}"/>
              </a:ext>
            </a:extLst>
          </p:cNvPr>
          <p:cNvGraphicFramePr>
            <a:graphicFrameLocks/>
          </p:cNvGraphicFramePr>
          <p:nvPr>
            <p:extLst>
              <p:ext uri="{D42A27DB-BD31-4B8C-83A1-F6EECF244321}">
                <p14:modId xmlns:p14="http://schemas.microsoft.com/office/powerpoint/2010/main" val="1867389929"/>
              </p:ext>
            </p:extLst>
          </p:nvPr>
        </p:nvGraphicFramePr>
        <p:xfrm>
          <a:off x="6925089" y="124901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A681C7F-A84E-4CCA-AF2A-75CDAC427983}"/>
              </a:ext>
            </a:extLst>
          </p:cNvPr>
          <p:cNvGraphicFramePr>
            <a:graphicFrameLocks/>
          </p:cNvGraphicFramePr>
          <p:nvPr>
            <p:extLst>
              <p:ext uri="{D42A27DB-BD31-4B8C-83A1-F6EECF244321}">
                <p14:modId xmlns:p14="http://schemas.microsoft.com/office/powerpoint/2010/main" val="3765526039"/>
              </p:ext>
            </p:extLst>
          </p:nvPr>
        </p:nvGraphicFramePr>
        <p:xfrm>
          <a:off x="232741" y="1249018"/>
          <a:ext cx="61341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841DB9DF-34A7-46FE-B524-3F0894C39551}"/>
              </a:ext>
            </a:extLst>
          </p:cNvPr>
          <p:cNvSpPr txBox="1"/>
          <p:nvPr/>
        </p:nvSpPr>
        <p:spPr>
          <a:xfrm>
            <a:off x="7089915" y="4433932"/>
            <a:ext cx="4572001" cy="1200329"/>
          </a:xfrm>
          <a:prstGeom prst="rect">
            <a:avLst/>
          </a:prstGeom>
          <a:noFill/>
        </p:spPr>
        <p:txBody>
          <a:bodyPr wrap="square" rtlCol="0">
            <a:spAutoFit/>
          </a:bodyPr>
          <a:lstStyle/>
          <a:p>
            <a:r>
              <a:rPr lang="en-IN" dirty="0"/>
              <a:t>As number of transactions trend suggested, it can be seen in revenue generation as well that there is increment in growth of company.</a:t>
            </a:r>
          </a:p>
        </p:txBody>
      </p:sp>
      <p:sp>
        <p:nvSpPr>
          <p:cNvPr id="10" name="TextBox 9">
            <a:extLst>
              <a:ext uri="{FF2B5EF4-FFF2-40B4-BE49-F238E27FC236}">
                <a16:creationId xmlns:a16="http://schemas.microsoft.com/office/drawing/2014/main" id="{4A75F156-D0D6-49FF-B5C6-579E62535433}"/>
              </a:ext>
            </a:extLst>
          </p:cNvPr>
          <p:cNvSpPr txBox="1"/>
          <p:nvPr/>
        </p:nvSpPr>
        <p:spPr>
          <a:xfrm>
            <a:off x="344557" y="4664765"/>
            <a:ext cx="6022284" cy="1200329"/>
          </a:xfrm>
          <a:prstGeom prst="rect">
            <a:avLst/>
          </a:prstGeom>
          <a:noFill/>
        </p:spPr>
        <p:txBody>
          <a:bodyPr wrap="square" rtlCol="0">
            <a:spAutoFit/>
          </a:bodyPr>
          <a:lstStyle/>
          <a:p>
            <a:r>
              <a:rPr lang="en-IN" dirty="0"/>
              <a:t>Seeing the daily trend, we can say there is somewhat increment on daily basis and in October and November company has got huge traffic and hence got a good revenue as well.</a:t>
            </a:r>
          </a:p>
        </p:txBody>
      </p:sp>
    </p:spTree>
    <p:extLst>
      <p:ext uri="{BB962C8B-B14F-4D97-AF65-F5344CB8AC3E}">
        <p14:creationId xmlns:p14="http://schemas.microsoft.com/office/powerpoint/2010/main" val="132401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15449E9-C684-4328-8F41-CFE8AB959F86}"/>
              </a:ext>
            </a:extLst>
          </p:cNvPr>
          <p:cNvGraphicFramePr>
            <a:graphicFrameLocks/>
          </p:cNvGraphicFramePr>
          <p:nvPr>
            <p:extLst>
              <p:ext uri="{D42A27DB-BD31-4B8C-83A1-F6EECF244321}">
                <p14:modId xmlns:p14="http://schemas.microsoft.com/office/powerpoint/2010/main" val="2387387579"/>
              </p:ext>
            </p:extLst>
          </p:nvPr>
        </p:nvGraphicFramePr>
        <p:xfrm>
          <a:off x="6203514" y="809525"/>
          <a:ext cx="5312410" cy="3886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D21A9C0-E0AA-4E9D-B6FC-402F2D4132F7}"/>
              </a:ext>
            </a:extLst>
          </p:cNvPr>
          <p:cNvGraphicFramePr>
            <a:graphicFrameLocks/>
          </p:cNvGraphicFramePr>
          <p:nvPr>
            <p:extLst>
              <p:ext uri="{D42A27DB-BD31-4B8C-83A1-F6EECF244321}">
                <p14:modId xmlns:p14="http://schemas.microsoft.com/office/powerpoint/2010/main" val="3750950276"/>
              </p:ext>
            </p:extLst>
          </p:nvPr>
        </p:nvGraphicFramePr>
        <p:xfrm>
          <a:off x="438177" y="809526"/>
          <a:ext cx="5312409" cy="388636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B4CF41C-AB31-43DB-A0ED-807666E523E1}"/>
              </a:ext>
            </a:extLst>
          </p:cNvPr>
          <p:cNvSpPr txBox="1"/>
          <p:nvPr/>
        </p:nvSpPr>
        <p:spPr>
          <a:xfrm>
            <a:off x="715615" y="4997656"/>
            <a:ext cx="4757531" cy="1754326"/>
          </a:xfrm>
          <a:prstGeom prst="rect">
            <a:avLst/>
          </a:prstGeom>
          <a:noFill/>
        </p:spPr>
        <p:txBody>
          <a:bodyPr wrap="square" rtlCol="0">
            <a:spAutoFit/>
          </a:bodyPr>
          <a:lstStyle/>
          <a:p>
            <a:r>
              <a:rPr lang="en-IN" dirty="0"/>
              <a:t>This graph shows there are less number of new customers purchasing every month but good thing is customer retention rate is up to the level. Hence, company should roll out some offers/features to bring in new customers on the platform.</a:t>
            </a:r>
          </a:p>
        </p:txBody>
      </p:sp>
      <p:sp>
        <p:nvSpPr>
          <p:cNvPr id="8" name="TextBox 7">
            <a:extLst>
              <a:ext uri="{FF2B5EF4-FFF2-40B4-BE49-F238E27FC236}">
                <a16:creationId xmlns:a16="http://schemas.microsoft.com/office/drawing/2014/main" id="{CB61B686-01A6-420A-AD8C-34BA00A4B384}"/>
              </a:ext>
            </a:extLst>
          </p:cNvPr>
          <p:cNvSpPr txBox="1"/>
          <p:nvPr/>
        </p:nvSpPr>
        <p:spPr>
          <a:xfrm>
            <a:off x="6347791" y="5103674"/>
            <a:ext cx="5128594" cy="1754326"/>
          </a:xfrm>
          <a:prstGeom prst="rect">
            <a:avLst/>
          </a:prstGeom>
          <a:noFill/>
        </p:spPr>
        <p:txBody>
          <a:bodyPr wrap="square" rtlCol="0">
            <a:spAutoFit/>
          </a:bodyPr>
          <a:lstStyle/>
          <a:p>
            <a:r>
              <a:rPr lang="en-IN" dirty="0"/>
              <a:t>There is decrement in RTO rate as number of cancelled transactions are less compared to initial months. This depicts, customers are not facing any issues in their purchasing journey and they are not cancelling their transactions.</a:t>
            </a:r>
          </a:p>
        </p:txBody>
      </p:sp>
    </p:spTree>
    <p:extLst>
      <p:ext uri="{BB962C8B-B14F-4D97-AF65-F5344CB8AC3E}">
        <p14:creationId xmlns:p14="http://schemas.microsoft.com/office/powerpoint/2010/main" val="403876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06BB02F-6809-4DC5-B64E-449DAB18B056}"/>
              </a:ext>
            </a:extLst>
          </p:cNvPr>
          <p:cNvGraphicFramePr>
            <a:graphicFrameLocks/>
          </p:cNvGraphicFramePr>
          <p:nvPr>
            <p:extLst>
              <p:ext uri="{D42A27DB-BD31-4B8C-83A1-F6EECF244321}">
                <p14:modId xmlns:p14="http://schemas.microsoft.com/office/powerpoint/2010/main" val="1566875444"/>
              </p:ext>
            </p:extLst>
          </p:nvPr>
        </p:nvGraphicFramePr>
        <p:xfrm>
          <a:off x="5481485" y="861702"/>
          <a:ext cx="5997677" cy="39304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D7F92DB-8481-4481-B3BB-12CF1F440103}"/>
              </a:ext>
            </a:extLst>
          </p:cNvPr>
          <p:cNvGraphicFramePr>
            <a:graphicFrameLocks/>
          </p:cNvGraphicFramePr>
          <p:nvPr>
            <p:extLst>
              <p:ext uri="{D42A27DB-BD31-4B8C-83A1-F6EECF244321}">
                <p14:modId xmlns:p14="http://schemas.microsoft.com/office/powerpoint/2010/main" val="3733843592"/>
              </p:ext>
            </p:extLst>
          </p:nvPr>
        </p:nvGraphicFramePr>
        <p:xfrm>
          <a:off x="329380" y="861702"/>
          <a:ext cx="5009536" cy="365022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134CEFE-1F85-4778-9B31-27C9E379C35C}"/>
              </a:ext>
            </a:extLst>
          </p:cNvPr>
          <p:cNvSpPr txBox="1"/>
          <p:nvPr/>
        </p:nvSpPr>
        <p:spPr>
          <a:xfrm>
            <a:off x="861391" y="4969565"/>
            <a:ext cx="4015409" cy="1754326"/>
          </a:xfrm>
          <a:prstGeom prst="rect">
            <a:avLst/>
          </a:prstGeom>
          <a:noFill/>
        </p:spPr>
        <p:txBody>
          <a:bodyPr wrap="square" rtlCol="0">
            <a:spAutoFit/>
          </a:bodyPr>
          <a:lstStyle/>
          <a:p>
            <a:r>
              <a:rPr lang="en-IN" dirty="0"/>
              <a:t>We can say that there is no particular day when there is maximum sale but if we have to pick a day then it has to be Thursday as it has maximum percentage of transactions. </a:t>
            </a:r>
          </a:p>
        </p:txBody>
      </p:sp>
      <p:sp>
        <p:nvSpPr>
          <p:cNvPr id="9" name="TextBox 8">
            <a:extLst>
              <a:ext uri="{FF2B5EF4-FFF2-40B4-BE49-F238E27FC236}">
                <a16:creationId xmlns:a16="http://schemas.microsoft.com/office/drawing/2014/main" id="{331AB8B9-78A4-4A5E-A3E5-6E87E991DE78}"/>
              </a:ext>
            </a:extLst>
          </p:cNvPr>
          <p:cNvSpPr txBox="1"/>
          <p:nvPr/>
        </p:nvSpPr>
        <p:spPr>
          <a:xfrm>
            <a:off x="6255026" y="5168348"/>
            <a:ext cx="5224136" cy="923330"/>
          </a:xfrm>
          <a:prstGeom prst="rect">
            <a:avLst/>
          </a:prstGeom>
          <a:noFill/>
        </p:spPr>
        <p:txBody>
          <a:bodyPr wrap="square" rtlCol="0">
            <a:spAutoFit/>
          </a:bodyPr>
          <a:lstStyle/>
          <a:p>
            <a:r>
              <a:rPr lang="en-IN" dirty="0"/>
              <a:t>It is clearly visible from the chart that United Kingdom is the country from where maximum transaction occur.</a:t>
            </a:r>
          </a:p>
        </p:txBody>
      </p:sp>
    </p:spTree>
    <p:extLst>
      <p:ext uri="{BB962C8B-B14F-4D97-AF65-F5344CB8AC3E}">
        <p14:creationId xmlns:p14="http://schemas.microsoft.com/office/powerpoint/2010/main" val="47508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34630CE-E702-42EA-8626-46A523EAE959}"/>
              </a:ext>
            </a:extLst>
          </p:cNvPr>
          <p:cNvGraphicFramePr>
            <a:graphicFrameLocks/>
          </p:cNvGraphicFramePr>
          <p:nvPr>
            <p:extLst>
              <p:ext uri="{D42A27DB-BD31-4B8C-83A1-F6EECF244321}">
                <p14:modId xmlns:p14="http://schemas.microsoft.com/office/powerpoint/2010/main" val="397117581"/>
              </p:ext>
            </p:extLst>
          </p:nvPr>
        </p:nvGraphicFramePr>
        <p:xfrm>
          <a:off x="2974296" y="690081"/>
          <a:ext cx="5830454" cy="396708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CC575B1-EF7E-4B5A-9988-CFC6E0B33B13}"/>
              </a:ext>
            </a:extLst>
          </p:cNvPr>
          <p:cNvSpPr txBox="1"/>
          <p:nvPr/>
        </p:nvSpPr>
        <p:spPr>
          <a:xfrm>
            <a:off x="3220278" y="4936433"/>
            <a:ext cx="5247861" cy="1200329"/>
          </a:xfrm>
          <a:prstGeom prst="rect">
            <a:avLst/>
          </a:prstGeom>
          <a:noFill/>
        </p:spPr>
        <p:txBody>
          <a:bodyPr wrap="square" rtlCol="0">
            <a:spAutoFit/>
          </a:bodyPr>
          <a:lstStyle/>
          <a:p>
            <a:r>
              <a:rPr lang="en-IN" dirty="0"/>
              <a:t>As I depicted earlier that daytime has most of the transactions, it can be seen from the graph as well. Also, at 12pm company get maximum transactions.</a:t>
            </a:r>
          </a:p>
        </p:txBody>
      </p:sp>
    </p:spTree>
    <p:extLst>
      <p:ext uri="{BB962C8B-B14F-4D97-AF65-F5344CB8AC3E}">
        <p14:creationId xmlns:p14="http://schemas.microsoft.com/office/powerpoint/2010/main" val="153237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7E6D-7629-4806-BC0B-0BAC2D4915CD}"/>
              </a:ext>
            </a:extLst>
          </p:cNvPr>
          <p:cNvSpPr>
            <a:spLocks noGrp="1"/>
          </p:cNvSpPr>
          <p:nvPr>
            <p:ph type="title"/>
          </p:nvPr>
        </p:nvSpPr>
        <p:spPr>
          <a:xfrm>
            <a:off x="198785" y="452718"/>
            <a:ext cx="9852050" cy="779735"/>
          </a:xfrm>
        </p:spPr>
        <p:txBody>
          <a:bodyPr/>
          <a:lstStyle/>
          <a:p>
            <a:r>
              <a:rPr lang="en-IN" sz="4400" dirty="0"/>
              <a:t>Approach to solve all the questions	</a:t>
            </a:r>
          </a:p>
        </p:txBody>
      </p:sp>
      <p:sp>
        <p:nvSpPr>
          <p:cNvPr id="3" name="Content Placeholder 2">
            <a:extLst>
              <a:ext uri="{FF2B5EF4-FFF2-40B4-BE49-F238E27FC236}">
                <a16:creationId xmlns:a16="http://schemas.microsoft.com/office/drawing/2014/main" id="{F148065A-74C4-465D-B95B-25F2A88D09DF}"/>
              </a:ext>
            </a:extLst>
          </p:cNvPr>
          <p:cNvSpPr>
            <a:spLocks noGrp="1"/>
          </p:cNvSpPr>
          <p:nvPr>
            <p:ph idx="1"/>
          </p:nvPr>
        </p:nvSpPr>
        <p:spPr>
          <a:xfrm>
            <a:off x="145773" y="1232453"/>
            <a:ext cx="11847443" cy="5526156"/>
          </a:xfrm>
        </p:spPr>
        <p:txBody>
          <a:bodyPr>
            <a:normAutofit/>
          </a:bodyPr>
          <a:lstStyle/>
          <a:p>
            <a:r>
              <a:rPr lang="en-IN" b="1" dirty="0">
                <a:solidFill>
                  <a:srgbClr val="FFC000"/>
                </a:solidFill>
              </a:rPr>
              <a:t>Ans 1 and 2- </a:t>
            </a:r>
            <a:r>
              <a:rPr lang="en-IN" dirty="0"/>
              <a:t>To find daily and monthly level transactions trend, I made a </a:t>
            </a:r>
            <a:r>
              <a:rPr lang="en-IN" b="1" dirty="0">
                <a:solidFill>
                  <a:schemeClr val="accent3"/>
                </a:solidFill>
              </a:rPr>
              <a:t>transaction metric</a:t>
            </a:r>
            <a:r>
              <a:rPr lang="en-IN" dirty="0"/>
              <a:t>, which gave count </a:t>
            </a:r>
            <a:r>
              <a:rPr lang="en-IN" b="1" dirty="0">
                <a:solidFill>
                  <a:schemeClr val="accent3"/>
                </a:solidFill>
              </a:rPr>
              <a:t>of number of unique transactions </a:t>
            </a:r>
            <a:r>
              <a:rPr lang="en-IN" dirty="0"/>
              <a:t>happened each day of a month and one more metric which gave count of number of unique transactions happened in a month.</a:t>
            </a:r>
          </a:p>
          <a:p>
            <a:pPr lvl="1"/>
            <a:r>
              <a:rPr lang="en-IN" dirty="0"/>
              <a:t>Columns used- transaction id and timestamp</a:t>
            </a:r>
          </a:p>
          <a:p>
            <a:r>
              <a:rPr lang="en-IN" b="1" dirty="0">
                <a:solidFill>
                  <a:srgbClr val="FFC000"/>
                </a:solidFill>
              </a:rPr>
              <a:t>Ans 3</a:t>
            </a:r>
            <a:r>
              <a:rPr lang="en-IN" dirty="0">
                <a:solidFill>
                  <a:srgbClr val="FFC000"/>
                </a:solidFill>
              </a:rPr>
              <a:t>- </a:t>
            </a:r>
            <a:r>
              <a:rPr lang="en-IN" dirty="0"/>
              <a:t>This analysis was also done on daily level as well as monthly level, I calculated </a:t>
            </a:r>
            <a:r>
              <a:rPr lang="en-IN" b="1" dirty="0">
                <a:solidFill>
                  <a:schemeClr val="accent3"/>
                </a:solidFill>
              </a:rPr>
              <a:t>Amount</a:t>
            </a:r>
            <a:r>
              <a:rPr lang="en-IN" dirty="0"/>
              <a:t> (</a:t>
            </a:r>
            <a:r>
              <a:rPr lang="en-IN" dirty="0" err="1"/>
              <a:t>unit_price</a:t>
            </a:r>
            <a:r>
              <a:rPr lang="en-IN" dirty="0"/>
              <a:t>*</a:t>
            </a:r>
            <a:r>
              <a:rPr lang="en-IN" dirty="0" err="1"/>
              <a:t>quantity_sold</a:t>
            </a:r>
            <a:r>
              <a:rPr lang="en-IN" dirty="0"/>
              <a:t>) . Then, I calculated the sum of the amount of each transaction.</a:t>
            </a:r>
          </a:p>
          <a:p>
            <a:pPr lvl="1"/>
            <a:r>
              <a:rPr lang="en-IN" dirty="0"/>
              <a:t>Columns used- </a:t>
            </a:r>
            <a:r>
              <a:rPr lang="en-IN" dirty="0" err="1"/>
              <a:t>Unit_price</a:t>
            </a:r>
            <a:r>
              <a:rPr lang="en-IN" dirty="0"/>
              <a:t>, </a:t>
            </a:r>
            <a:r>
              <a:rPr lang="en-IN" dirty="0" err="1"/>
              <a:t>Quantity_sold</a:t>
            </a:r>
            <a:r>
              <a:rPr lang="en-IN" dirty="0"/>
              <a:t>, timestamp</a:t>
            </a:r>
          </a:p>
          <a:p>
            <a:r>
              <a:rPr lang="en-IN" b="1" dirty="0">
                <a:solidFill>
                  <a:srgbClr val="FFC000"/>
                </a:solidFill>
              </a:rPr>
              <a:t>Ans 4-</a:t>
            </a:r>
            <a:r>
              <a:rPr lang="en-IN" dirty="0">
                <a:solidFill>
                  <a:srgbClr val="FFC000"/>
                </a:solidFill>
              </a:rPr>
              <a:t> </a:t>
            </a:r>
            <a:r>
              <a:rPr lang="en-IN" dirty="0"/>
              <a:t>I calculated </a:t>
            </a:r>
            <a:r>
              <a:rPr lang="en-IN" b="1" dirty="0">
                <a:solidFill>
                  <a:schemeClr val="accent3"/>
                </a:solidFill>
              </a:rPr>
              <a:t>sum of the quantity sold </a:t>
            </a:r>
            <a:r>
              <a:rPr lang="en-IN" dirty="0"/>
              <a:t>for each </a:t>
            </a:r>
            <a:r>
              <a:rPr lang="en-IN" b="1" dirty="0">
                <a:solidFill>
                  <a:schemeClr val="accent3"/>
                </a:solidFill>
              </a:rPr>
              <a:t>product</a:t>
            </a:r>
            <a:r>
              <a:rPr lang="en-IN" dirty="0"/>
              <a:t> group by month and product id. Then I picked </a:t>
            </a:r>
            <a:r>
              <a:rPr lang="en-IN" b="1" dirty="0">
                <a:solidFill>
                  <a:schemeClr val="accent3"/>
                </a:solidFill>
              </a:rPr>
              <a:t>top 3 products of each month</a:t>
            </a:r>
            <a:r>
              <a:rPr lang="en-IN" dirty="0"/>
              <a:t>.</a:t>
            </a:r>
          </a:p>
          <a:p>
            <a:pPr lvl="1"/>
            <a:r>
              <a:rPr lang="en-IN" dirty="0"/>
              <a:t>Columns used- </a:t>
            </a:r>
            <a:r>
              <a:rPr lang="en-IN" dirty="0" err="1"/>
              <a:t>quantity_sold</a:t>
            </a:r>
            <a:r>
              <a:rPr lang="en-IN" dirty="0"/>
              <a:t>, timestamp, </a:t>
            </a:r>
            <a:r>
              <a:rPr lang="en-IN" dirty="0" err="1"/>
              <a:t>product_id</a:t>
            </a:r>
            <a:endParaRPr lang="en-IN" dirty="0"/>
          </a:p>
          <a:p>
            <a:r>
              <a:rPr lang="en-IN" b="1" dirty="0">
                <a:solidFill>
                  <a:srgbClr val="FFC000"/>
                </a:solidFill>
              </a:rPr>
              <a:t>Ans 5- </a:t>
            </a:r>
            <a:r>
              <a:rPr lang="en-IN" dirty="0"/>
              <a:t>I calculated sum of the amount for each product group by month and product id. Then I picked top 3 products of each month.</a:t>
            </a:r>
          </a:p>
          <a:p>
            <a:pPr lvl="1"/>
            <a:r>
              <a:rPr lang="en-IN" dirty="0"/>
              <a:t>Columns used- amount, timestamp, </a:t>
            </a:r>
            <a:r>
              <a:rPr lang="en-IN" dirty="0" err="1"/>
              <a:t>product_id</a:t>
            </a:r>
            <a:endParaRPr lang="en-IN" dirty="0"/>
          </a:p>
          <a:p>
            <a:endParaRPr lang="en-IN" dirty="0"/>
          </a:p>
          <a:p>
            <a:endParaRPr lang="en-IN" dirty="0"/>
          </a:p>
        </p:txBody>
      </p:sp>
    </p:spTree>
    <p:extLst>
      <p:ext uri="{BB962C8B-B14F-4D97-AF65-F5344CB8AC3E}">
        <p14:creationId xmlns:p14="http://schemas.microsoft.com/office/powerpoint/2010/main" val="398727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C0E57-6B53-41B0-95A2-2C67F33C7116}"/>
              </a:ext>
            </a:extLst>
          </p:cNvPr>
          <p:cNvSpPr>
            <a:spLocks noGrp="1"/>
          </p:cNvSpPr>
          <p:nvPr>
            <p:ph idx="1"/>
          </p:nvPr>
        </p:nvSpPr>
        <p:spPr>
          <a:xfrm>
            <a:off x="119270" y="1192696"/>
            <a:ext cx="11913704" cy="5473146"/>
          </a:xfrm>
        </p:spPr>
        <p:txBody>
          <a:bodyPr>
            <a:normAutofit lnSpcReduction="10000"/>
          </a:bodyPr>
          <a:lstStyle/>
          <a:p>
            <a:r>
              <a:rPr lang="en-IN" b="1" dirty="0">
                <a:solidFill>
                  <a:srgbClr val="FFC000"/>
                </a:solidFill>
              </a:rPr>
              <a:t>Ans 6- </a:t>
            </a:r>
            <a:r>
              <a:rPr lang="en-IN" dirty="0"/>
              <a:t>To calculate </a:t>
            </a:r>
            <a:r>
              <a:rPr lang="en-IN" b="1" dirty="0">
                <a:solidFill>
                  <a:schemeClr val="accent3"/>
                </a:solidFill>
              </a:rPr>
              <a:t>cancellation rate</a:t>
            </a:r>
            <a:r>
              <a:rPr lang="en-IN" dirty="0"/>
              <a:t>, I created a column “</a:t>
            </a:r>
            <a:r>
              <a:rPr lang="en-IN" b="1" dirty="0">
                <a:solidFill>
                  <a:schemeClr val="accent3"/>
                </a:solidFill>
              </a:rPr>
              <a:t>Cancelled</a:t>
            </a:r>
            <a:r>
              <a:rPr lang="en-IN" dirty="0"/>
              <a:t>” which depicted 0 or 1. If it was a cancelled transaction, it gave 1 otherwise 0. I used </a:t>
            </a:r>
            <a:r>
              <a:rPr lang="en-IN" b="1" dirty="0">
                <a:solidFill>
                  <a:schemeClr val="accent3"/>
                </a:solidFill>
              </a:rPr>
              <a:t>regular expression </a:t>
            </a:r>
            <a:r>
              <a:rPr lang="en-IN" dirty="0"/>
              <a:t>to look at transaction id being cancelled or successful. Then, I summed up this column to find cancellation rate.</a:t>
            </a:r>
          </a:p>
          <a:p>
            <a:pPr lvl="1"/>
            <a:r>
              <a:rPr lang="en-IN" dirty="0"/>
              <a:t>Columns used- </a:t>
            </a:r>
            <a:r>
              <a:rPr lang="en-IN" dirty="0" err="1"/>
              <a:t>transaction_id</a:t>
            </a:r>
            <a:r>
              <a:rPr lang="en-IN" dirty="0"/>
              <a:t>, cancelled</a:t>
            </a:r>
          </a:p>
          <a:p>
            <a:r>
              <a:rPr lang="en-IN" b="1" dirty="0">
                <a:solidFill>
                  <a:srgbClr val="FFC000"/>
                </a:solidFill>
              </a:rPr>
              <a:t>Ans 7- </a:t>
            </a:r>
            <a:r>
              <a:rPr lang="en-IN" b="1" dirty="0">
                <a:solidFill>
                  <a:schemeClr val="accent3"/>
                </a:solidFill>
              </a:rPr>
              <a:t>Customer acquisition </a:t>
            </a:r>
            <a:r>
              <a:rPr lang="en-IN" dirty="0"/>
              <a:t>rate-  count of new customers in every month- I created a new table having month value, count of new customer in that month, count of total customers in that month. Applying for loop over the month values, I found both the column values and then divide each other to get the Acquisition Rate.</a:t>
            </a:r>
          </a:p>
          <a:p>
            <a:pPr lvl="1"/>
            <a:r>
              <a:rPr lang="en-IN" dirty="0"/>
              <a:t>Columns used- timestamp, </a:t>
            </a:r>
            <a:r>
              <a:rPr lang="en-IN" dirty="0" err="1"/>
              <a:t>customer_id</a:t>
            </a:r>
            <a:endParaRPr lang="en-IN" dirty="0"/>
          </a:p>
          <a:p>
            <a:r>
              <a:rPr lang="en-IN" b="1" dirty="0">
                <a:solidFill>
                  <a:srgbClr val="FFC000"/>
                </a:solidFill>
              </a:rPr>
              <a:t>Ans 8- </a:t>
            </a:r>
            <a:r>
              <a:rPr lang="en-IN" b="1" dirty="0">
                <a:solidFill>
                  <a:schemeClr val="accent3"/>
                </a:solidFill>
              </a:rPr>
              <a:t>Customer retention </a:t>
            </a:r>
            <a:r>
              <a:rPr lang="en-IN" dirty="0"/>
              <a:t>rate- count of those customers who purchased more than once within 3 months. To calculate this, I created a table having customer id and their month of purchase. Then I created a column having difference of the month of current purchase and previous purchase. All those customers wo had this difference less then or equal to 3, I chose them as loyal customers and they accounted for retention rate.</a:t>
            </a:r>
          </a:p>
          <a:p>
            <a:pPr lvl="1"/>
            <a:r>
              <a:rPr lang="en-IN" dirty="0"/>
              <a:t>Columns used- </a:t>
            </a:r>
            <a:r>
              <a:rPr lang="en-IN" dirty="0" err="1"/>
              <a:t>customer_id</a:t>
            </a:r>
            <a:r>
              <a:rPr lang="en-IN" dirty="0"/>
              <a:t>, timestamp</a:t>
            </a:r>
          </a:p>
        </p:txBody>
      </p:sp>
    </p:spTree>
    <p:extLst>
      <p:ext uri="{BB962C8B-B14F-4D97-AF65-F5344CB8AC3E}">
        <p14:creationId xmlns:p14="http://schemas.microsoft.com/office/powerpoint/2010/main" val="249767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B77F6-7C39-4078-9745-069225D24A47}"/>
              </a:ext>
            </a:extLst>
          </p:cNvPr>
          <p:cNvSpPr>
            <a:spLocks noGrp="1"/>
          </p:cNvSpPr>
          <p:nvPr>
            <p:ph idx="1"/>
          </p:nvPr>
        </p:nvSpPr>
        <p:spPr>
          <a:xfrm>
            <a:off x="132522" y="1152939"/>
            <a:ext cx="11940208" cy="5592417"/>
          </a:xfrm>
        </p:spPr>
        <p:txBody>
          <a:bodyPr>
            <a:normAutofit lnSpcReduction="10000"/>
          </a:bodyPr>
          <a:lstStyle/>
          <a:p>
            <a:r>
              <a:rPr lang="en-IN" b="1" dirty="0">
                <a:solidFill>
                  <a:srgbClr val="FFC000"/>
                </a:solidFill>
              </a:rPr>
              <a:t>Ans 9- </a:t>
            </a:r>
            <a:r>
              <a:rPr lang="en-IN" dirty="0"/>
              <a:t>To calculate this, I </a:t>
            </a:r>
            <a:r>
              <a:rPr lang="en-IN" b="1" dirty="0">
                <a:solidFill>
                  <a:schemeClr val="accent3"/>
                </a:solidFill>
              </a:rPr>
              <a:t>summed</a:t>
            </a:r>
            <a:r>
              <a:rPr lang="en-IN" dirty="0"/>
              <a:t> up the </a:t>
            </a:r>
            <a:r>
              <a:rPr lang="en-IN" b="1" dirty="0">
                <a:solidFill>
                  <a:schemeClr val="accent3"/>
                </a:solidFill>
              </a:rPr>
              <a:t>amount</a:t>
            </a:r>
            <a:r>
              <a:rPr lang="en-IN" dirty="0"/>
              <a:t> column and </a:t>
            </a:r>
            <a:r>
              <a:rPr lang="en-IN" b="1" dirty="0">
                <a:solidFill>
                  <a:schemeClr val="accent3"/>
                </a:solidFill>
              </a:rPr>
              <a:t>group by transaction country</a:t>
            </a:r>
            <a:r>
              <a:rPr lang="en-IN" dirty="0"/>
              <a:t>. I have done this on monthly level.</a:t>
            </a:r>
          </a:p>
          <a:p>
            <a:pPr lvl="1"/>
            <a:r>
              <a:rPr lang="en-IN" dirty="0"/>
              <a:t>Columns Used: Amount, </a:t>
            </a:r>
            <a:r>
              <a:rPr lang="en-IN" dirty="0" err="1"/>
              <a:t>transaction_country</a:t>
            </a:r>
            <a:r>
              <a:rPr lang="en-IN" dirty="0"/>
              <a:t>, timestamp</a:t>
            </a:r>
          </a:p>
          <a:p>
            <a:r>
              <a:rPr lang="en-IN" b="1" dirty="0">
                <a:solidFill>
                  <a:srgbClr val="FFC000"/>
                </a:solidFill>
              </a:rPr>
              <a:t>Ans 10-  </a:t>
            </a:r>
            <a:r>
              <a:rPr lang="en-IN" dirty="0"/>
              <a:t>I took </a:t>
            </a:r>
            <a:r>
              <a:rPr lang="en-IN" dirty="0" err="1"/>
              <a:t>day_name</a:t>
            </a:r>
            <a:r>
              <a:rPr lang="en-IN" dirty="0"/>
              <a:t> column and calculated sum of amount for each day. </a:t>
            </a:r>
          </a:p>
          <a:p>
            <a:pPr lvl="1"/>
            <a:r>
              <a:rPr lang="en-IN" dirty="0"/>
              <a:t>Columns Used: </a:t>
            </a:r>
            <a:r>
              <a:rPr lang="en-IN" dirty="0" err="1"/>
              <a:t>day_name</a:t>
            </a:r>
            <a:r>
              <a:rPr lang="en-IN" dirty="0"/>
              <a:t>, amount</a:t>
            </a:r>
          </a:p>
          <a:p>
            <a:r>
              <a:rPr lang="en-IN" b="1" dirty="0">
                <a:solidFill>
                  <a:srgbClr val="FFC000"/>
                </a:solidFill>
              </a:rPr>
              <a:t>Ans 11- </a:t>
            </a:r>
            <a:r>
              <a:rPr lang="en-IN" dirty="0"/>
              <a:t>I took hour from </a:t>
            </a:r>
            <a:r>
              <a:rPr lang="en-IN" dirty="0" err="1"/>
              <a:t>time_of_day</a:t>
            </a:r>
            <a:r>
              <a:rPr lang="en-IN" dirty="0"/>
              <a:t> column and count number of unique transactions group by hour.</a:t>
            </a:r>
          </a:p>
          <a:p>
            <a:pPr lvl="1"/>
            <a:r>
              <a:rPr lang="en-IN" dirty="0"/>
              <a:t>Columns used: </a:t>
            </a:r>
            <a:r>
              <a:rPr lang="en-IN" dirty="0" err="1"/>
              <a:t>time_of_day</a:t>
            </a:r>
            <a:r>
              <a:rPr lang="en-IN" dirty="0"/>
              <a:t>, </a:t>
            </a:r>
            <a:r>
              <a:rPr lang="en-IN" dirty="0" err="1"/>
              <a:t>transaction_id</a:t>
            </a:r>
            <a:endParaRPr lang="en-IN" dirty="0"/>
          </a:p>
          <a:p>
            <a:r>
              <a:rPr lang="en-IN" b="1" dirty="0">
                <a:solidFill>
                  <a:srgbClr val="FFC000"/>
                </a:solidFill>
              </a:rPr>
              <a:t>Ans 12- </a:t>
            </a:r>
            <a:r>
              <a:rPr lang="en-IN" dirty="0"/>
              <a:t>I first calculated </a:t>
            </a:r>
            <a:r>
              <a:rPr lang="en-IN" b="1" dirty="0">
                <a:solidFill>
                  <a:schemeClr val="accent3"/>
                </a:solidFill>
              </a:rPr>
              <a:t>sum of the quantity sold </a:t>
            </a:r>
            <a:r>
              <a:rPr lang="en-IN" dirty="0"/>
              <a:t>of each transaction and then found average of these number to get </a:t>
            </a:r>
            <a:r>
              <a:rPr lang="en-IN" b="1" dirty="0">
                <a:solidFill>
                  <a:schemeClr val="accent3"/>
                </a:solidFill>
              </a:rPr>
              <a:t>average size of a shopping cart</a:t>
            </a:r>
            <a:r>
              <a:rPr lang="en-IN" dirty="0"/>
              <a:t>.</a:t>
            </a:r>
          </a:p>
          <a:p>
            <a:pPr lvl="1"/>
            <a:r>
              <a:rPr lang="en-IN" dirty="0"/>
              <a:t>Columns used: </a:t>
            </a:r>
            <a:r>
              <a:rPr lang="en-IN" dirty="0" err="1"/>
              <a:t>quantity_sold</a:t>
            </a:r>
            <a:r>
              <a:rPr lang="en-IN" dirty="0"/>
              <a:t>, </a:t>
            </a:r>
            <a:r>
              <a:rPr lang="en-IN" dirty="0" err="1"/>
              <a:t>transaction_id</a:t>
            </a:r>
            <a:endParaRPr lang="en-IN" dirty="0"/>
          </a:p>
          <a:p>
            <a:r>
              <a:rPr lang="en-IN" b="1" dirty="0">
                <a:solidFill>
                  <a:srgbClr val="FFC000"/>
                </a:solidFill>
              </a:rPr>
              <a:t>Ans 13- </a:t>
            </a:r>
            <a:r>
              <a:rPr lang="en-IN" dirty="0"/>
              <a:t>For each month, I calculated number of total unique transactions, number of cancelled transactions, number of products sold, number of customers- These trend gave my </a:t>
            </a:r>
            <a:r>
              <a:rPr lang="en-IN" b="1" dirty="0">
                <a:solidFill>
                  <a:schemeClr val="accent3"/>
                </a:solidFill>
              </a:rPr>
              <a:t>month over month analysis</a:t>
            </a:r>
            <a:r>
              <a:rPr lang="en-IN" dirty="0"/>
              <a:t>.</a:t>
            </a:r>
          </a:p>
          <a:p>
            <a:pPr lvl="1"/>
            <a:r>
              <a:rPr lang="en-IN" dirty="0"/>
              <a:t>Columns used: </a:t>
            </a:r>
            <a:r>
              <a:rPr lang="en-IN" dirty="0" err="1"/>
              <a:t>transaction_id</a:t>
            </a:r>
            <a:r>
              <a:rPr lang="en-IN" dirty="0"/>
              <a:t>, timestamp, </a:t>
            </a:r>
            <a:r>
              <a:rPr lang="en-IN" dirty="0" err="1"/>
              <a:t>customer_id</a:t>
            </a:r>
            <a:endParaRPr lang="en-IN" dirty="0"/>
          </a:p>
        </p:txBody>
      </p:sp>
    </p:spTree>
    <p:extLst>
      <p:ext uri="{BB962C8B-B14F-4D97-AF65-F5344CB8AC3E}">
        <p14:creationId xmlns:p14="http://schemas.microsoft.com/office/powerpoint/2010/main" val="3912598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2F25-B2BA-46B7-8A72-1F62B40BB6D0}"/>
              </a:ext>
            </a:extLst>
          </p:cNvPr>
          <p:cNvSpPr>
            <a:spLocks noGrp="1"/>
          </p:cNvSpPr>
          <p:nvPr>
            <p:ph type="title"/>
          </p:nvPr>
        </p:nvSpPr>
        <p:spPr>
          <a:xfrm>
            <a:off x="208790" y="174422"/>
            <a:ext cx="11784427" cy="885752"/>
          </a:xfrm>
        </p:spPr>
        <p:txBody>
          <a:bodyPr/>
          <a:lstStyle/>
          <a:p>
            <a:r>
              <a:rPr lang="en-IN" dirty="0"/>
              <a:t>INSIGHTS FROM THE ANALYSIS</a:t>
            </a:r>
          </a:p>
        </p:txBody>
      </p:sp>
      <p:sp>
        <p:nvSpPr>
          <p:cNvPr id="3" name="Content Placeholder 2">
            <a:extLst>
              <a:ext uri="{FF2B5EF4-FFF2-40B4-BE49-F238E27FC236}">
                <a16:creationId xmlns:a16="http://schemas.microsoft.com/office/drawing/2014/main" id="{E38C21F0-A15C-476D-AEC2-A26FA5F84B80}"/>
              </a:ext>
            </a:extLst>
          </p:cNvPr>
          <p:cNvSpPr>
            <a:spLocks noGrp="1"/>
          </p:cNvSpPr>
          <p:nvPr>
            <p:ph idx="1"/>
          </p:nvPr>
        </p:nvSpPr>
        <p:spPr>
          <a:xfrm>
            <a:off x="208790" y="1417983"/>
            <a:ext cx="11784427" cy="5265595"/>
          </a:xfrm>
        </p:spPr>
        <p:txBody>
          <a:bodyPr/>
          <a:lstStyle/>
          <a:p>
            <a:r>
              <a:rPr lang="en-IN" dirty="0"/>
              <a:t>After analysis </a:t>
            </a:r>
            <a:r>
              <a:rPr lang="en-IN" b="1" dirty="0">
                <a:solidFill>
                  <a:schemeClr val="accent3"/>
                </a:solidFill>
              </a:rPr>
              <a:t>monthly trend</a:t>
            </a:r>
            <a:r>
              <a:rPr lang="en-IN" dirty="0"/>
              <a:t>, it is clear that company is performing better than previous months. </a:t>
            </a:r>
          </a:p>
          <a:p>
            <a:r>
              <a:rPr lang="en-IN" dirty="0"/>
              <a:t>Company need to </a:t>
            </a:r>
            <a:r>
              <a:rPr lang="en-IN" b="1" dirty="0">
                <a:solidFill>
                  <a:schemeClr val="accent3"/>
                </a:solidFill>
              </a:rPr>
              <a:t>focus more </a:t>
            </a:r>
            <a:r>
              <a:rPr lang="en-IN" dirty="0"/>
              <a:t>on </a:t>
            </a:r>
            <a:r>
              <a:rPr lang="en-IN" b="1" dirty="0">
                <a:solidFill>
                  <a:schemeClr val="accent3"/>
                </a:solidFill>
              </a:rPr>
              <a:t>acquiring new customers </a:t>
            </a:r>
            <a:r>
              <a:rPr lang="en-IN" dirty="0"/>
              <a:t>as acquisition rate is not increasing every month.</a:t>
            </a:r>
          </a:p>
          <a:p>
            <a:r>
              <a:rPr lang="en-IN" b="1" dirty="0">
                <a:solidFill>
                  <a:schemeClr val="accent3"/>
                </a:solidFill>
              </a:rPr>
              <a:t>United Kingdom </a:t>
            </a:r>
            <a:r>
              <a:rPr lang="en-IN" dirty="0"/>
              <a:t>has been the top performing country, so company can focus on other countries to get  25% of how much it gets from UK. It can start some campaign in various countries.</a:t>
            </a:r>
          </a:p>
          <a:p>
            <a:r>
              <a:rPr lang="en-IN" dirty="0"/>
              <a:t>To </a:t>
            </a:r>
            <a:r>
              <a:rPr lang="en-IN" b="1" dirty="0">
                <a:solidFill>
                  <a:schemeClr val="accent3"/>
                </a:solidFill>
              </a:rPr>
              <a:t>avoid out of stock situation</a:t>
            </a:r>
            <a:r>
              <a:rPr lang="en-IN" dirty="0"/>
              <a:t>, we have the list of top selling products. So, what company can do is keep </a:t>
            </a:r>
            <a:r>
              <a:rPr lang="en-IN" b="1" dirty="0">
                <a:solidFill>
                  <a:schemeClr val="accent3"/>
                </a:solidFill>
              </a:rPr>
              <a:t>more stock of at least top selling products</a:t>
            </a:r>
            <a:r>
              <a:rPr lang="en-IN" dirty="0"/>
              <a:t>.</a:t>
            </a:r>
          </a:p>
          <a:p>
            <a:r>
              <a:rPr lang="en-IN" dirty="0"/>
              <a:t>Based on top selling products, company </a:t>
            </a:r>
            <a:r>
              <a:rPr lang="en-IN" b="1" dirty="0">
                <a:solidFill>
                  <a:schemeClr val="accent3"/>
                </a:solidFill>
              </a:rPr>
              <a:t>can improve user feed </a:t>
            </a:r>
            <a:r>
              <a:rPr lang="en-IN" dirty="0"/>
              <a:t>and </a:t>
            </a:r>
            <a:r>
              <a:rPr lang="en-IN" b="1" dirty="0">
                <a:solidFill>
                  <a:schemeClr val="accent3"/>
                </a:solidFill>
              </a:rPr>
              <a:t>recommend better products</a:t>
            </a:r>
            <a:r>
              <a:rPr lang="en-IN" dirty="0"/>
              <a:t> to the users. Also, they can start showing these products on shopping carts as suggested products. </a:t>
            </a:r>
          </a:p>
          <a:p>
            <a:r>
              <a:rPr lang="en-IN" dirty="0"/>
              <a:t>If there is </a:t>
            </a:r>
            <a:r>
              <a:rPr lang="en-IN" b="1" dirty="0">
                <a:solidFill>
                  <a:schemeClr val="accent3"/>
                </a:solidFill>
              </a:rPr>
              <a:t>out of stock situation</a:t>
            </a:r>
            <a:r>
              <a:rPr lang="en-IN" dirty="0"/>
              <a:t>, company can </a:t>
            </a:r>
            <a:r>
              <a:rPr lang="en-IN" b="1" dirty="0">
                <a:solidFill>
                  <a:schemeClr val="accent3"/>
                </a:solidFill>
              </a:rPr>
              <a:t>recommend other similar products </a:t>
            </a:r>
            <a:r>
              <a:rPr lang="en-IN" dirty="0"/>
              <a:t>to the users.</a:t>
            </a:r>
          </a:p>
          <a:p>
            <a:pPr lvl="1"/>
            <a:endParaRPr lang="en-IN" dirty="0"/>
          </a:p>
          <a:p>
            <a:endParaRPr lang="en-IN" dirty="0"/>
          </a:p>
        </p:txBody>
      </p:sp>
    </p:spTree>
    <p:extLst>
      <p:ext uri="{BB962C8B-B14F-4D97-AF65-F5344CB8AC3E}">
        <p14:creationId xmlns:p14="http://schemas.microsoft.com/office/powerpoint/2010/main" val="86219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9F67-F0F4-4926-AF25-54EAC9126DB1}"/>
              </a:ext>
            </a:extLst>
          </p:cNvPr>
          <p:cNvSpPr>
            <a:spLocks noGrp="1"/>
          </p:cNvSpPr>
          <p:nvPr>
            <p:ph type="title"/>
          </p:nvPr>
        </p:nvSpPr>
        <p:spPr>
          <a:xfrm>
            <a:off x="685800" y="205409"/>
            <a:ext cx="10820400" cy="861007"/>
          </a:xfrm>
        </p:spPr>
        <p:txBody>
          <a:bodyPr/>
          <a:lstStyle/>
          <a:p>
            <a:r>
              <a:rPr lang="en-IN" sz="4800" dirty="0"/>
              <a:t>			Overview of the data</a:t>
            </a:r>
          </a:p>
        </p:txBody>
      </p:sp>
      <p:sp>
        <p:nvSpPr>
          <p:cNvPr id="3" name="Content Placeholder 2">
            <a:extLst>
              <a:ext uri="{FF2B5EF4-FFF2-40B4-BE49-F238E27FC236}">
                <a16:creationId xmlns:a16="http://schemas.microsoft.com/office/drawing/2014/main" id="{11128638-5CF7-4334-9296-E57501EF4AD1}"/>
              </a:ext>
            </a:extLst>
          </p:cNvPr>
          <p:cNvSpPr>
            <a:spLocks noGrp="1"/>
          </p:cNvSpPr>
          <p:nvPr>
            <p:ph idx="1"/>
          </p:nvPr>
        </p:nvSpPr>
        <p:spPr>
          <a:xfrm>
            <a:off x="685800" y="1393829"/>
            <a:ext cx="10820400" cy="5258762"/>
          </a:xfrm>
        </p:spPr>
        <p:txBody>
          <a:bodyPr>
            <a:noAutofit/>
          </a:bodyPr>
          <a:lstStyle/>
          <a:p>
            <a:r>
              <a:rPr lang="en-IN" b="1" dirty="0">
                <a:solidFill>
                  <a:srgbClr val="FFC000"/>
                </a:solidFill>
              </a:rPr>
              <a:t>Sales_data file</a:t>
            </a:r>
            <a:r>
              <a:rPr lang="en-IN" dirty="0"/>
              <a:t>:</a:t>
            </a:r>
          </a:p>
          <a:p>
            <a:pPr lvl="1"/>
            <a:r>
              <a:rPr lang="en-IN" sz="2000" dirty="0"/>
              <a:t>This dataset provided the information regarding each transaction that took place over the time period from </a:t>
            </a:r>
            <a:r>
              <a:rPr lang="en-IN" sz="2000" b="1" dirty="0">
                <a:solidFill>
                  <a:schemeClr val="accent3"/>
                </a:solidFill>
              </a:rPr>
              <a:t>December 2010 to December 2011. </a:t>
            </a:r>
          </a:p>
          <a:p>
            <a:pPr lvl="1"/>
            <a:r>
              <a:rPr lang="en-IN" sz="2000" dirty="0"/>
              <a:t>Initial observations that I could get seeing the data was –</a:t>
            </a:r>
          </a:p>
          <a:p>
            <a:pPr lvl="2"/>
            <a:r>
              <a:rPr lang="en-IN" sz="2000" dirty="0"/>
              <a:t>I can use transaction id , product id, quantity sold, transaction timestamp, unit price, customer id, and transaction country to get insights and analyse the performance of the company on </a:t>
            </a:r>
            <a:r>
              <a:rPr lang="en-IN" sz="2000" b="1" dirty="0">
                <a:solidFill>
                  <a:schemeClr val="accent3"/>
                </a:solidFill>
              </a:rPr>
              <a:t>date level</a:t>
            </a:r>
            <a:r>
              <a:rPr lang="en-IN" sz="2000" dirty="0">
                <a:solidFill>
                  <a:schemeClr val="accent3"/>
                </a:solidFill>
              </a:rPr>
              <a:t>, </a:t>
            </a:r>
            <a:r>
              <a:rPr lang="en-IN" sz="2000" b="1" dirty="0">
                <a:solidFill>
                  <a:schemeClr val="accent3"/>
                </a:solidFill>
              </a:rPr>
              <a:t>month level</a:t>
            </a:r>
            <a:r>
              <a:rPr lang="en-IN" sz="2000" dirty="0">
                <a:solidFill>
                  <a:schemeClr val="accent3"/>
                </a:solidFill>
              </a:rPr>
              <a:t>, </a:t>
            </a:r>
            <a:r>
              <a:rPr lang="en-IN" sz="2000" b="1" dirty="0">
                <a:solidFill>
                  <a:schemeClr val="accent3"/>
                </a:solidFill>
              </a:rPr>
              <a:t>product level</a:t>
            </a:r>
            <a:r>
              <a:rPr lang="en-IN" sz="2000" dirty="0">
                <a:solidFill>
                  <a:schemeClr val="accent3"/>
                </a:solidFill>
              </a:rPr>
              <a:t>, and </a:t>
            </a:r>
            <a:r>
              <a:rPr lang="en-IN" sz="2000" b="1" dirty="0">
                <a:solidFill>
                  <a:schemeClr val="accent3"/>
                </a:solidFill>
              </a:rPr>
              <a:t>country level</a:t>
            </a:r>
            <a:r>
              <a:rPr lang="en-IN" sz="2000" dirty="0">
                <a:solidFill>
                  <a:schemeClr val="accent3"/>
                </a:solidFill>
              </a:rPr>
              <a:t>.</a:t>
            </a:r>
          </a:p>
          <a:p>
            <a:pPr lvl="2"/>
            <a:r>
              <a:rPr lang="en-IN" sz="2000" dirty="0"/>
              <a:t>Looking at transaction id, I can compute number of </a:t>
            </a:r>
            <a:r>
              <a:rPr lang="en-IN" sz="2000" b="1" dirty="0">
                <a:solidFill>
                  <a:schemeClr val="accent3"/>
                </a:solidFill>
              </a:rPr>
              <a:t>successful transactions </a:t>
            </a:r>
            <a:r>
              <a:rPr lang="en-IN" sz="2000" dirty="0"/>
              <a:t>and number of </a:t>
            </a:r>
            <a:r>
              <a:rPr lang="en-IN" sz="2000" b="1" dirty="0">
                <a:solidFill>
                  <a:schemeClr val="accent3"/>
                </a:solidFill>
              </a:rPr>
              <a:t>cancelled transaction </a:t>
            </a:r>
            <a:r>
              <a:rPr lang="en-IN" sz="2000" dirty="0"/>
              <a:t>so as to get an Idea of how much </a:t>
            </a:r>
            <a:r>
              <a:rPr lang="en-IN" sz="2000" b="1" dirty="0">
                <a:solidFill>
                  <a:schemeClr val="accent3"/>
                </a:solidFill>
              </a:rPr>
              <a:t>RTO</a:t>
            </a:r>
            <a:r>
              <a:rPr lang="en-IN" sz="2000" dirty="0">
                <a:solidFill>
                  <a:schemeClr val="accent3"/>
                </a:solidFill>
              </a:rPr>
              <a:t>(</a:t>
            </a:r>
            <a:r>
              <a:rPr lang="en-IN" sz="2000" b="1" dirty="0">
                <a:solidFill>
                  <a:schemeClr val="accent3"/>
                </a:solidFill>
              </a:rPr>
              <a:t>Return to Origin</a:t>
            </a:r>
            <a:r>
              <a:rPr lang="en-IN" sz="2000" dirty="0">
                <a:solidFill>
                  <a:schemeClr val="accent3"/>
                </a:solidFill>
              </a:rPr>
              <a:t>) </a:t>
            </a:r>
            <a:r>
              <a:rPr lang="en-IN" sz="2000" dirty="0"/>
              <a:t>is happening each month.</a:t>
            </a:r>
          </a:p>
          <a:p>
            <a:pPr lvl="2"/>
            <a:endParaRPr lang="en-IN" sz="2000" dirty="0"/>
          </a:p>
          <a:p>
            <a:pPr marL="914400" lvl="2" indent="0">
              <a:buNone/>
            </a:pPr>
            <a:endParaRPr lang="en-IN" sz="2000" dirty="0"/>
          </a:p>
        </p:txBody>
      </p:sp>
    </p:spTree>
    <p:extLst>
      <p:ext uri="{BB962C8B-B14F-4D97-AF65-F5344CB8AC3E}">
        <p14:creationId xmlns:p14="http://schemas.microsoft.com/office/powerpoint/2010/main" val="3823631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CE2D5-0838-4FDA-9F8D-2606391C8040}"/>
              </a:ext>
            </a:extLst>
          </p:cNvPr>
          <p:cNvSpPr>
            <a:spLocks noGrp="1"/>
          </p:cNvSpPr>
          <p:nvPr>
            <p:ph idx="1"/>
          </p:nvPr>
        </p:nvSpPr>
        <p:spPr>
          <a:xfrm>
            <a:off x="106018" y="1205948"/>
            <a:ext cx="11953460" cy="5446643"/>
          </a:xfrm>
        </p:spPr>
        <p:txBody>
          <a:bodyPr/>
          <a:lstStyle/>
          <a:p>
            <a:r>
              <a:rPr lang="en-IN" dirty="0"/>
              <a:t> To further </a:t>
            </a:r>
            <a:r>
              <a:rPr lang="en-IN" b="1" dirty="0">
                <a:solidFill>
                  <a:schemeClr val="accent3"/>
                </a:solidFill>
              </a:rPr>
              <a:t>increase the sale, </a:t>
            </a:r>
            <a:r>
              <a:rPr lang="en-IN" dirty="0"/>
              <a:t>company can roll out </a:t>
            </a:r>
            <a:r>
              <a:rPr lang="en-IN" b="1" dirty="0">
                <a:solidFill>
                  <a:schemeClr val="accent3"/>
                </a:solidFill>
              </a:rPr>
              <a:t>offers to their loyal customers</a:t>
            </a:r>
            <a:r>
              <a:rPr lang="en-IN" dirty="0"/>
              <a:t>. It can start </a:t>
            </a:r>
            <a:r>
              <a:rPr lang="en-IN" b="1" dirty="0">
                <a:solidFill>
                  <a:schemeClr val="accent3"/>
                </a:solidFill>
              </a:rPr>
              <a:t>happy hours concept </a:t>
            </a:r>
            <a:r>
              <a:rPr lang="en-IN" dirty="0"/>
              <a:t>according to the hour analysis. </a:t>
            </a:r>
          </a:p>
          <a:p>
            <a:r>
              <a:rPr lang="en-IN" dirty="0"/>
              <a:t>To further </a:t>
            </a:r>
            <a:r>
              <a:rPr lang="en-IN" b="1" dirty="0">
                <a:solidFill>
                  <a:schemeClr val="accent3"/>
                </a:solidFill>
              </a:rPr>
              <a:t>decrease the RTO</a:t>
            </a:r>
            <a:r>
              <a:rPr lang="en-IN" dirty="0"/>
              <a:t>, company can make sure there is no technical glitches from the backend from showing products to the completion of payment.</a:t>
            </a:r>
          </a:p>
          <a:p>
            <a:r>
              <a:rPr lang="en-IN" dirty="0"/>
              <a:t>It is </a:t>
            </a:r>
            <a:r>
              <a:rPr lang="en-IN" b="1" dirty="0">
                <a:solidFill>
                  <a:schemeClr val="accent3"/>
                </a:solidFill>
              </a:rPr>
              <a:t>necessary to track these metrics </a:t>
            </a:r>
            <a:r>
              <a:rPr lang="en-IN" dirty="0"/>
              <a:t>daily, as these will show daily trend and will help in doing RCA(</a:t>
            </a:r>
            <a:r>
              <a:rPr lang="en-IN" b="1" dirty="0">
                <a:solidFill>
                  <a:schemeClr val="accent3"/>
                </a:solidFill>
              </a:rPr>
              <a:t>Root Cause Analysis</a:t>
            </a:r>
            <a:r>
              <a:rPr lang="en-IN" dirty="0"/>
              <a:t>) if anything drops down. </a:t>
            </a:r>
          </a:p>
          <a:p>
            <a:endParaRPr lang="en-IN" dirty="0"/>
          </a:p>
          <a:p>
            <a:endParaRPr lang="en-IN" dirty="0"/>
          </a:p>
          <a:p>
            <a:endParaRPr lang="en-IN" dirty="0"/>
          </a:p>
          <a:p>
            <a:pPr marL="3657600" lvl="8" indent="0">
              <a:buNone/>
            </a:pPr>
            <a:r>
              <a:rPr lang="en-IN" sz="6000" b="1" dirty="0">
                <a:solidFill>
                  <a:srgbClr val="FFC000"/>
                </a:solidFill>
              </a:rPr>
              <a:t>THANK YOU!</a:t>
            </a:r>
            <a:endParaRPr lang="en-IN" b="1" dirty="0">
              <a:solidFill>
                <a:srgbClr val="FFC000"/>
              </a:solidFill>
            </a:endParaRP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9434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A0CAD-10FF-4D5C-AF60-F2A6FAE3BDF2}"/>
              </a:ext>
            </a:extLst>
          </p:cNvPr>
          <p:cNvSpPr>
            <a:spLocks noGrp="1"/>
          </p:cNvSpPr>
          <p:nvPr>
            <p:ph idx="1"/>
          </p:nvPr>
        </p:nvSpPr>
        <p:spPr>
          <a:xfrm>
            <a:off x="685800" y="1417984"/>
            <a:ext cx="10820400" cy="4800702"/>
          </a:xfrm>
        </p:spPr>
        <p:txBody>
          <a:bodyPr/>
          <a:lstStyle/>
          <a:p>
            <a:r>
              <a:rPr lang="en-IN" dirty="0"/>
              <a:t>Combining </a:t>
            </a:r>
            <a:r>
              <a:rPr lang="en-IN" b="1" dirty="0">
                <a:solidFill>
                  <a:schemeClr val="accent3"/>
                </a:solidFill>
              </a:rPr>
              <a:t>quantity sold and unit price</a:t>
            </a:r>
            <a:r>
              <a:rPr lang="en-IN" dirty="0"/>
              <a:t>, I can get total amount of each transaction and using which, I can get an </a:t>
            </a:r>
            <a:r>
              <a:rPr lang="en-IN" b="1" dirty="0">
                <a:solidFill>
                  <a:schemeClr val="accent3"/>
                </a:solidFill>
              </a:rPr>
              <a:t>average amount of each shopping cart.</a:t>
            </a:r>
          </a:p>
          <a:p>
            <a:r>
              <a:rPr lang="en-IN" dirty="0"/>
              <a:t>Using transaction country, I can know from which </a:t>
            </a:r>
            <a:r>
              <a:rPr lang="en-IN" b="1" dirty="0">
                <a:solidFill>
                  <a:schemeClr val="accent3"/>
                </a:solidFill>
              </a:rPr>
              <a:t>country</a:t>
            </a:r>
            <a:r>
              <a:rPr lang="en-IN" dirty="0"/>
              <a:t> company gets </a:t>
            </a:r>
            <a:r>
              <a:rPr lang="en-IN" b="1" dirty="0">
                <a:solidFill>
                  <a:schemeClr val="accent3"/>
                </a:solidFill>
              </a:rPr>
              <a:t>maximum</a:t>
            </a:r>
            <a:r>
              <a:rPr lang="en-IN" dirty="0"/>
              <a:t> traffic and maximum </a:t>
            </a:r>
            <a:r>
              <a:rPr lang="en-IN" b="1" dirty="0">
                <a:solidFill>
                  <a:schemeClr val="accent3"/>
                </a:solidFill>
              </a:rPr>
              <a:t>profit</a:t>
            </a:r>
            <a:r>
              <a:rPr lang="en-IN" dirty="0"/>
              <a:t>. </a:t>
            </a:r>
          </a:p>
          <a:p>
            <a:r>
              <a:rPr lang="en-IN" dirty="0"/>
              <a:t>From customer id, we can get those customers which are most active and purchase frequently. Using which, company can send some offers to their </a:t>
            </a:r>
            <a:r>
              <a:rPr lang="en-IN" b="1" dirty="0">
                <a:solidFill>
                  <a:schemeClr val="accent3"/>
                </a:solidFill>
              </a:rPr>
              <a:t>loyal</a:t>
            </a:r>
            <a:r>
              <a:rPr lang="en-IN" dirty="0"/>
              <a:t> </a:t>
            </a:r>
            <a:r>
              <a:rPr lang="en-IN" b="1" dirty="0">
                <a:solidFill>
                  <a:schemeClr val="accent3"/>
                </a:solidFill>
              </a:rPr>
              <a:t>customers</a:t>
            </a:r>
            <a:r>
              <a:rPr lang="en-IN" dirty="0"/>
              <a:t>.</a:t>
            </a:r>
          </a:p>
          <a:p>
            <a:r>
              <a:rPr lang="en-IN" dirty="0"/>
              <a:t>Also, I can find </a:t>
            </a:r>
            <a:r>
              <a:rPr lang="en-IN" b="1" dirty="0">
                <a:solidFill>
                  <a:schemeClr val="accent3"/>
                </a:solidFill>
              </a:rPr>
              <a:t>Customer acquisition Rate </a:t>
            </a:r>
            <a:r>
              <a:rPr lang="en-IN" dirty="0"/>
              <a:t>i.e., how many new customers company get every month. Then, we can find </a:t>
            </a:r>
            <a:r>
              <a:rPr lang="en-IN" b="1" dirty="0">
                <a:solidFill>
                  <a:schemeClr val="accent3"/>
                </a:solidFill>
              </a:rPr>
              <a:t>Customer retention rate</a:t>
            </a:r>
            <a:r>
              <a:rPr lang="en-IN" dirty="0"/>
              <a:t>, that is how many customers buy again within 3 months. (Customer loyalty can be judged from this)</a:t>
            </a:r>
          </a:p>
          <a:p>
            <a:r>
              <a:rPr lang="en-IN" dirty="0"/>
              <a:t>Using product id, I can get to know which are </a:t>
            </a:r>
            <a:r>
              <a:rPr lang="en-IN" b="1" dirty="0">
                <a:solidFill>
                  <a:schemeClr val="accent3"/>
                </a:solidFill>
              </a:rPr>
              <a:t>top purchased products</a:t>
            </a:r>
            <a:r>
              <a:rPr lang="en-IN" dirty="0"/>
              <a:t>. Further this information can be used in </a:t>
            </a:r>
            <a:r>
              <a:rPr lang="en-IN" b="1" dirty="0">
                <a:solidFill>
                  <a:schemeClr val="accent3"/>
                </a:solidFill>
              </a:rPr>
              <a:t>Recommending products </a:t>
            </a:r>
            <a:r>
              <a:rPr lang="en-IN" dirty="0"/>
              <a:t>to other users.(</a:t>
            </a:r>
            <a:r>
              <a:rPr lang="en-IN" b="1" dirty="0">
                <a:solidFill>
                  <a:schemeClr val="accent3"/>
                </a:solidFill>
              </a:rPr>
              <a:t>Improving</a:t>
            </a:r>
            <a:r>
              <a:rPr lang="en-IN" dirty="0"/>
              <a:t> their </a:t>
            </a:r>
            <a:r>
              <a:rPr lang="en-IN" b="1" dirty="0">
                <a:solidFill>
                  <a:schemeClr val="accent3"/>
                </a:solidFill>
              </a:rPr>
              <a:t>feed</a:t>
            </a:r>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135146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86792-E325-4011-A489-42B1A5CBB149}"/>
              </a:ext>
            </a:extLst>
          </p:cNvPr>
          <p:cNvSpPr>
            <a:spLocks noGrp="1"/>
          </p:cNvSpPr>
          <p:nvPr>
            <p:ph idx="1"/>
          </p:nvPr>
        </p:nvSpPr>
        <p:spPr>
          <a:xfrm>
            <a:off x="185530" y="145773"/>
            <a:ext cx="11820940" cy="6599583"/>
          </a:xfrm>
        </p:spPr>
        <p:txBody>
          <a:bodyPr>
            <a:normAutofit/>
          </a:bodyPr>
          <a:lstStyle/>
          <a:p>
            <a:r>
              <a:rPr lang="en-IN" sz="2400" b="1" dirty="0" err="1">
                <a:solidFill>
                  <a:srgbClr val="FFC000"/>
                </a:solidFill>
              </a:rPr>
              <a:t>Date_file</a:t>
            </a:r>
            <a:r>
              <a:rPr lang="en-IN" sz="2400" b="1" dirty="0">
                <a:solidFill>
                  <a:srgbClr val="FFC000"/>
                </a:solidFill>
              </a:rPr>
              <a:t>-</a:t>
            </a:r>
          </a:p>
          <a:p>
            <a:pPr lvl="1"/>
            <a:r>
              <a:rPr lang="en-IN" sz="2000" dirty="0"/>
              <a:t>After left join </a:t>
            </a:r>
            <a:r>
              <a:rPr lang="en-IN" sz="2000" dirty="0" err="1"/>
              <a:t>Sales_data</a:t>
            </a:r>
            <a:r>
              <a:rPr lang="en-IN" sz="2000" dirty="0"/>
              <a:t> file with this file and removing duplicate values , I can get some additional information- </a:t>
            </a:r>
          </a:p>
          <a:p>
            <a:pPr lvl="1"/>
            <a:r>
              <a:rPr lang="en-IN" sz="2000" dirty="0"/>
              <a:t>I can get the information of date and time of each transaction. </a:t>
            </a:r>
          </a:p>
          <a:p>
            <a:pPr lvl="1"/>
            <a:r>
              <a:rPr lang="en-IN" sz="2000" dirty="0"/>
              <a:t>Using days information, I can infer </a:t>
            </a:r>
            <a:r>
              <a:rPr lang="en-IN" sz="2000" b="1" dirty="0">
                <a:solidFill>
                  <a:schemeClr val="accent3"/>
                </a:solidFill>
              </a:rPr>
              <a:t>weekdays</a:t>
            </a:r>
            <a:r>
              <a:rPr lang="en-IN" sz="2000" dirty="0"/>
              <a:t> and </a:t>
            </a:r>
            <a:r>
              <a:rPr lang="en-IN" sz="2000" b="1" dirty="0">
                <a:solidFill>
                  <a:schemeClr val="accent3"/>
                </a:solidFill>
              </a:rPr>
              <a:t>weekend</a:t>
            </a:r>
            <a:r>
              <a:rPr lang="en-IN" sz="2000" dirty="0"/>
              <a:t> </a:t>
            </a:r>
            <a:r>
              <a:rPr lang="en-IN" sz="2000" b="1" dirty="0">
                <a:solidFill>
                  <a:schemeClr val="accent3"/>
                </a:solidFill>
              </a:rPr>
              <a:t>trend</a:t>
            </a:r>
            <a:r>
              <a:rPr lang="en-IN" sz="2000" dirty="0"/>
              <a:t> of the sell.</a:t>
            </a:r>
          </a:p>
          <a:p>
            <a:pPr lvl="1"/>
            <a:r>
              <a:rPr lang="en-IN" sz="2000" dirty="0"/>
              <a:t>Using time of the day, I can know the </a:t>
            </a:r>
            <a:r>
              <a:rPr lang="en-IN" sz="2000" b="1" dirty="0">
                <a:solidFill>
                  <a:schemeClr val="accent3"/>
                </a:solidFill>
              </a:rPr>
              <a:t>peak time of the day </a:t>
            </a:r>
            <a:r>
              <a:rPr lang="en-IN" sz="2000" dirty="0"/>
              <a:t>when most of the sell happens. This can be used to give away the offers/sell during those hours. Or make those hours as </a:t>
            </a:r>
            <a:r>
              <a:rPr lang="en-IN" sz="2000" b="1" dirty="0">
                <a:solidFill>
                  <a:schemeClr val="accent3"/>
                </a:solidFill>
              </a:rPr>
              <a:t>Happy hours.</a:t>
            </a:r>
          </a:p>
          <a:p>
            <a:r>
              <a:rPr lang="en-IN" sz="2400" b="1" dirty="0">
                <a:solidFill>
                  <a:srgbClr val="FFC000"/>
                </a:solidFill>
              </a:rPr>
              <a:t>Data cleansing and feature engineering-</a:t>
            </a:r>
          </a:p>
          <a:p>
            <a:pPr lvl="1"/>
            <a:r>
              <a:rPr lang="en-IN" sz="2000" dirty="0"/>
              <a:t>There were </a:t>
            </a:r>
            <a:r>
              <a:rPr lang="en-IN" sz="2000" b="1" dirty="0">
                <a:solidFill>
                  <a:schemeClr val="accent3"/>
                </a:solidFill>
              </a:rPr>
              <a:t>missing</a:t>
            </a:r>
            <a:r>
              <a:rPr lang="en-IN" sz="2000" dirty="0"/>
              <a:t> </a:t>
            </a:r>
            <a:r>
              <a:rPr lang="en-IN" sz="2000" b="1" dirty="0">
                <a:solidFill>
                  <a:schemeClr val="accent3"/>
                </a:solidFill>
              </a:rPr>
              <a:t>values</a:t>
            </a:r>
            <a:r>
              <a:rPr lang="en-IN" sz="2000" dirty="0"/>
              <a:t> in customer id, which I assumed to be fake customers or bots introduced from backend. I </a:t>
            </a:r>
            <a:r>
              <a:rPr lang="en-IN" sz="2000" b="1" dirty="0">
                <a:solidFill>
                  <a:schemeClr val="accent3"/>
                </a:solidFill>
              </a:rPr>
              <a:t>removed</a:t>
            </a:r>
            <a:r>
              <a:rPr lang="en-IN" sz="2000" dirty="0"/>
              <a:t> those </a:t>
            </a:r>
            <a:r>
              <a:rPr lang="en-IN" sz="2000" b="1" dirty="0">
                <a:solidFill>
                  <a:schemeClr val="accent3"/>
                </a:solidFill>
              </a:rPr>
              <a:t>rows</a:t>
            </a:r>
            <a:r>
              <a:rPr lang="en-IN" sz="2000" dirty="0"/>
              <a:t> having such missing values for the entire analysis.</a:t>
            </a:r>
          </a:p>
          <a:p>
            <a:pPr lvl="1"/>
            <a:r>
              <a:rPr lang="en-IN" sz="2000" dirty="0"/>
              <a:t>There were </a:t>
            </a:r>
            <a:r>
              <a:rPr lang="en-IN" sz="2000" b="1" dirty="0">
                <a:solidFill>
                  <a:schemeClr val="accent3"/>
                </a:solidFill>
              </a:rPr>
              <a:t>negative</a:t>
            </a:r>
            <a:r>
              <a:rPr lang="en-IN" sz="2000" dirty="0"/>
              <a:t> </a:t>
            </a:r>
            <a:r>
              <a:rPr lang="en-IN" sz="2000" b="1" dirty="0">
                <a:solidFill>
                  <a:schemeClr val="accent3"/>
                </a:solidFill>
              </a:rPr>
              <a:t>values</a:t>
            </a:r>
            <a:r>
              <a:rPr lang="en-IN" sz="2000" dirty="0"/>
              <a:t> also, but those </a:t>
            </a:r>
            <a:r>
              <a:rPr lang="en-IN" sz="2000" b="1" dirty="0">
                <a:solidFill>
                  <a:schemeClr val="accent3"/>
                </a:solidFill>
              </a:rPr>
              <a:t>represented</a:t>
            </a:r>
            <a:r>
              <a:rPr lang="en-IN" sz="2000" dirty="0"/>
              <a:t> </a:t>
            </a:r>
            <a:r>
              <a:rPr lang="en-IN" sz="2000" b="1" dirty="0">
                <a:solidFill>
                  <a:schemeClr val="accent3"/>
                </a:solidFill>
              </a:rPr>
              <a:t>cancelled</a:t>
            </a:r>
            <a:r>
              <a:rPr lang="en-IN" sz="2000" dirty="0"/>
              <a:t> </a:t>
            </a:r>
            <a:r>
              <a:rPr lang="en-IN" sz="2000" b="1" dirty="0">
                <a:solidFill>
                  <a:schemeClr val="accent3"/>
                </a:solidFill>
              </a:rPr>
              <a:t>transactions</a:t>
            </a:r>
            <a:r>
              <a:rPr lang="en-IN" sz="2000" dirty="0"/>
              <a:t>. So, I let them be as it is.</a:t>
            </a:r>
          </a:p>
          <a:p>
            <a:pPr lvl="1"/>
            <a:r>
              <a:rPr lang="en-IN" sz="2000" dirty="0"/>
              <a:t>I introduced </a:t>
            </a:r>
            <a:r>
              <a:rPr lang="en-IN" sz="2000" b="1" dirty="0">
                <a:solidFill>
                  <a:schemeClr val="accent3"/>
                </a:solidFill>
              </a:rPr>
              <a:t>new</a:t>
            </a:r>
            <a:r>
              <a:rPr lang="en-IN" sz="2000" dirty="0"/>
              <a:t> </a:t>
            </a:r>
            <a:r>
              <a:rPr lang="en-IN" sz="2000" b="1" dirty="0">
                <a:solidFill>
                  <a:schemeClr val="accent3"/>
                </a:solidFill>
              </a:rPr>
              <a:t>columns</a:t>
            </a:r>
            <a:r>
              <a:rPr lang="en-IN" sz="2000" dirty="0"/>
              <a:t> on my own for my analysis like </a:t>
            </a:r>
            <a:r>
              <a:rPr lang="en-IN" sz="2000" b="1" dirty="0">
                <a:solidFill>
                  <a:schemeClr val="accent3"/>
                </a:solidFill>
              </a:rPr>
              <a:t>Amount</a:t>
            </a:r>
            <a:r>
              <a:rPr lang="en-IN" sz="2000" dirty="0"/>
              <a:t>(Unit price * quantity sold), extract </a:t>
            </a:r>
            <a:r>
              <a:rPr lang="en-IN" sz="2000" b="1" dirty="0">
                <a:solidFill>
                  <a:schemeClr val="accent3"/>
                </a:solidFill>
              </a:rPr>
              <a:t>month</a:t>
            </a:r>
            <a:r>
              <a:rPr lang="en-IN" sz="2000" dirty="0"/>
              <a:t> from time stamp as Month.</a:t>
            </a:r>
          </a:p>
          <a:p>
            <a:pPr lvl="1"/>
            <a:r>
              <a:rPr lang="en-IN" sz="2000" b="1" dirty="0">
                <a:solidFill>
                  <a:schemeClr val="accent3"/>
                </a:solidFill>
              </a:rPr>
              <a:t>Converted</a:t>
            </a:r>
            <a:r>
              <a:rPr lang="en-IN" sz="2000" dirty="0"/>
              <a:t> </a:t>
            </a:r>
            <a:r>
              <a:rPr lang="en-IN" sz="2000" b="1" dirty="0">
                <a:solidFill>
                  <a:schemeClr val="accent3"/>
                </a:solidFill>
              </a:rPr>
              <a:t>data types </a:t>
            </a:r>
            <a:r>
              <a:rPr lang="en-IN" sz="2000" dirty="0"/>
              <a:t>of the variables- Character to Date. </a:t>
            </a:r>
          </a:p>
          <a:p>
            <a:pPr lvl="1"/>
            <a:endParaRPr lang="en-IN" sz="2000" dirty="0"/>
          </a:p>
        </p:txBody>
      </p:sp>
    </p:spTree>
    <p:extLst>
      <p:ext uri="{BB962C8B-B14F-4D97-AF65-F5344CB8AC3E}">
        <p14:creationId xmlns:p14="http://schemas.microsoft.com/office/powerpoint/2010/main" val="25242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E663-B400-43A5-BB2F-32C74443E894}"/>
              </a:ext>
            </a:extLst>
          </p:cNvPr>
          <p:cNvSpPr>
            <a:spLocks noGrp="1"/>
          </p:cNvSpPr>
          <p:nvPr>
            <p:ph type="title"/>
          </p:nvPr>
        </p:nvSpPr>
        <p:spPr>
          <a:xfrm>
            <a:off x="685800" y="764373"/>
            <a:ext cx="10820400" cy="1011418"/>
          </a:xfrm>
        </p:spPr>
        <p:txBody>
          <a:bodyPr>
            <a:normAutofit/>
          </a:bodyPr>
          <a:lstStyle/>
          <a:p>
            <a:r>
              <a:rPr lang="en-IN" dirty="0"/>
              <a:t>Questionnaire</a:t>
            </a:r>
          </a:p>
        </p:txBody>
      </p:sp>
      <p:sp>
        <p:nvSpPr>
          <p:cNvPr id="3" name="Content Placeholder 2">
            <a:extLst>
              <a:ext uri="{FF2B5EF4-FFF2-40B4-BE49-F238E27FC236}">
                <a16:creationId xmlns:a16="http://schemas.microsoft.com/office/drawing/2014/main" id="{959AE6EE-DD43-4293-BBB0-C2A9A1C0EE4D}"/>
              </a:ext>
            </a:extLst>
          </p:cNvPr>
          <p:cNvSpPr>
            <a:spLocks noGrp="1"/>
          </p:cNvSpPr>
          <p:nvPr>
            <p:ph idx="1"/>
          </p:nvPr>
        </p:nvSpPr>
        <p:spPr>
          <a:xfrm>
            <a:off x="685800" y="1908314"/>
            <a:ext cx="10820400" cy="4310372"/>
          </a:xfrm>
        </p:spPr>
        <p:txBody>
          <a:bodyPr>
            <a:normAutofit lnSpcReduction="10000"/>
          </a:bodyPr>
          <a:lstStyle/>
          <a:p>
            <a:r>
              <a:rPr lang="en-IN" b="1" dirty="0">
                <a:solidFill>
                  <a:srgbClr val="FFC000"/>
                </a:solidFill>
              </a:rPr>
              <a:t>Q1-</a:t>
            </a:r>
            <a:r>
              <a:rPr lang="en-IN" dirty="0"/>
              <a:t> How many </a:t>
            </a:r>
            <a:r>
              <a:rPr lang="en-IN" b="1" dirty="0">
                <a:solidFill>
                  <a:schemeClr val="accent3"/>
                </a:solidFill>
              </a:rPr>
              <a:t>transaction</a:t>
            </a:r>
            <a:r>
              <a:rPr lang="en-IN" dirty="0"/>
              <a:t> occur on </a:t>
            </a:r>
            <a:r>
              <a:rPr lang="en-IN" b="1" dirty="0">
                <a:solidFill>
                  <a:schemeClr val="accent3"/>
                </a:solidFill>
              </a:rPr>
              <a:t>daily</a:t>
            </a:r>
            <a:r>
              <a:rPr lang="en-IN" dirty="0"/>
              <a:t> basis?</a:t>
            </a:r>
          </a:p>
          <a:p>
            <a:r>
              <a:rPr lang="en-IN" b="1" dirty="0">
                <a:solidFill>
                  <a:srgbClr val="FFC000"/>
                </a:solidFill>
              </a:rPr>
              <a:t>Q2-</a:t>
            </a:r>
            <a:r>
              <a:rPr lang="en-IN" dirty="0"/>
              <a:t> How many </a:t>
            </a:r>
            <a:r>
              <a:rPr lang="en-IN" b="1" dirty="0">
                <a:solidFill>
                  <a:schemeClr val="accent3"/>
                </a:solidFill>
              </a:rPr>
              <a:t>transaction</a:t>
            </a:r>
            <a:r>
              <a:rPr lang="en-IN" dirty="0"/>
              <a:t> occur on </a:t>
            </a:r>
            <a:r>
              <a:rPr lang="en-IN" b="1" dirty="0">
                <a:solidFill>
                  <a:schemeClr val="accent3"/>
                </a:solidFill>
              </a:rPr>
              <a:t>monthly</a:t>
            </a:r>
            <a:r>
              <a:rPr lang="en-IN" dirty="0"/>
              <a:t> basis?</a:t>
            </a:r>
          </a:p>
          <a:p>
            <a:r>
              <a:rPr lang="en-IN" b="1" dirty="0">
                <a:solidFill>
                  <a:srgbClr val="FFC000"/>
                </a:solidFill>
              </a:rPr>
              <a:t>Q3-</a:t>
            </a:r>
            <a:r>
              <a:rPr lang="en-IN" dirty="0"/>
              <a:t> How much </a:t>
            </a:r>
            <a:r>
              <a:rPr lang="en-IN" b="1" dirty="0">
                <a:solidFill>
                  <a:schemeClr val="accent3"/>
                </a:solidFill>
              </a:rPr>
              <a:t>revenue</a:t>
            </a:r>
            <a:r>
              <a:rPr lang="en-IN" dirty="0"/>
              <a:t> company is generating from selling all those products on </a:t>
            </a:r>
            <a:r>
              <a:rPr lang="en-IN" b="1" dirty="0">
                <a:solidFill>
                  <a:schemeClr val="accent3"/>
                </a:solidFill>
              </a:rPr>
              <a:t>daily</a:t>
            </a:r>
            <a:r>
              <a:rPr lang="en-IN" dirty="0"/>
              <a:t> and </a:t>
            </a:r>
            <a:r>
              <a:rPr lang="en-IN" b="1" dirty="0">
                <a:solidFill>
                  <a:schemeClr val="accent3"/>
                </a:solidFill>
              </a:rPr>
              <a:t>monthly</a:t>
            </a:r>
            <a:r>
              <a:rPr lang="en-IN" dirty="0"/>
              <a:t> basis?</a:t>
            </a:r>
          </a:p>
          <a:p>
            <a:r>
              <a:rPr lang="en-IN" b="1" dirty="0">
                <a:solidFill>
                  <a:srgbClr val="FFC000"/>
                </a:solidFill>
              </a:rPr>
              <a:t>Q4-</a:t>
            </a:r>
            <a:r>
              <a:rPr lang="en-IN" dirty="0"/>
              <a:t> What are the </a:t>
            </a:r>
            <a:r>
              <a:rPr lang="en-IN" b="1" dirty="0">
                <a:solidFill>
                  <a:schemeClr val="accent3"/>
                </a:solidFill>
              </a:rPr>
              <a:t>top selling products </a:t>
            </a:r>
            <a:r>
              <a:rPr lang="en-IN" dirty="0"/>
              <a:t>of each month?(Top 3 products of each Month)</a:t>
            </a:r>
          </a:p>
          <a:p>
            <a:r>
              <a:rPr lang="en-IN" b="1" dirty="0">
                <a:solidFill>
                  <a:srgbClr val="FFC000"/>
                </a:solidFill>
              </a:rPr>
              <a:t>Q5-</a:t>
            </a:r>
            <a:r>
              <a:rPr lang="en-IN" dirty="0"/>
              <a:t> Which all </a:t>
            </a:r>
            <a:r>
              <a:rPr lang="en-IN" b="1" dirty="0">
                <a:solidFill>
                  <a:schemeClr val="accent3"/>
                </a:solidFill>
              </a:rPr>
              <a:t>products</a:t>
            </a:r>
            <a:r>
              <a:rPr lang="en-IN" dirty="0"/>
              <a:t> are generating </a:t>
            </a:r>
            <a:r>
              <a:rPr lang="en-IN" b="1" dirty="0">
                <a:solidFill>
                  <a:schemeClr val="accent3"/>
                </a:solidFill>
              </a:rPr>
              <a:t>maximum</a:t>
            </a:r>
            <a:r>
              <a:rPr lang="en-IN" dirty="0"/>
              <a:t> </a:t>
            </a:r>
            <a:r>
              <a:rPr lang="en-IN" b="1" dirty="0">
                <a:solidFill>
                  <a:schemeClr val="accent3"/>
                </a:solidFill>
              </a:rPr>
              <a:t>revenue</a:t>
            </a:r>
            <a:r>
              <a:rPr lang="en-IN" dirty="0"/>
              <a:t>?</a:t>
            </a:r>
          </a:p>
          <a:p>
            <a:r>
              <a:rPr lang="en-IN" b="1" dirty="0">
                <a:solidFill>
                  <a:srgbClr val="FFC000"/>
                </a:solidFill>
              </a:rPr>
              <a:t>Q6-</a:t>
            </a:r>
            <a:r>
              <a:rPr lang="en-IN" dirty="0"/>
              <a:t> What is </a:t>
            </a:r>
            <a:r>
              <a:rPr lang="en-IN" b="1" dirty="0">
                <a:solidFill>
                  <a:schemeClr val="accent3"/>
                </a:solidFill>
              </a:rPr>
              <a:t>cancellation</a:t>
            </a:r>
            <a:r>
              <a:rPr lang="en-IN" dirty="0"/>
              <a:t> </a:t>
            </a:r>
            <a:r>
              <a:rPr lang="en-IN" b="1" dirty="0">
                <a:solidFill>
                  <a:schemeClr val="accent3"/>
                </a:solidFill>
              </a:rPr>
              <a:t>rate</a:t>
            </a:r>
            <a:r>
              <a:rPr lang="en-IN" dirty="0"/>
              <a:t> of transaction? (</a:t>
            </a:r>
            <a:r>
              <a:rPr lang="en-IN" b="1" dirty="0">
                <a:solidFill>
                  <a:schemeClr val="accent3"/>
                </a:solidFill>
              </a:rPr>
              <a:t>RTO</a:t>
            </a:r>
            <a:r>
              <a:rPr lang="en-IN" dirty="0"/>
              <a:t> Rate)</a:t>
            </a:r>
          </a:p>
          <a:p>
            <a:r>
              <a:rPr lang="en-IN" b="1" dirty="0">
                <a:solidFill>
                  <a:srgbClr val="FFC000"/>
                </a:solidFill>
              </a:rPr>
              <a:t>Q7-</a:t>
            </a:r>
            <a:r>
              <a:rPr lang="en-IN" dirty="0"/>
              <a:t> What is </a:t>
            </a:r>
            <a:r>
              <a:rPr lang="en-IN" b="1" dirty="0">
                <a:solidFill>
                  <a:schemeClr val="accent3"/>
                </a:solidFill>
              </a:rPr>
              <a:t>Customer</a:t>
            </a:r>
            <a:r>
              <a:rPr lang="en-IN" dirty="0"/>
              <a:t> </a:t>
            </a:r>
            <a:r>
              <a:rPr lang="en-IN" b="1" dirty="0">
                <a:solidFill>
                  <a:schemeClr val="accent3"/>
                </a:solidFill>
              </a:rPr>
              <a:t>acquisition</a:t>
            </a:r>
            <a:r>
              <a:rPr lang="en-IN" dirty="0"/>
              <a:t> rate?</a:t>
            </a:r>
          </a:p>
          <a:p>
            <a:r>
              <a:rPr lang="en-IN" b="1" dirty="0">
                <a:solidFill>
                  <a:srgbClr val="FFC000"/>
                </a:solidFill>
              </a:rPr>
              <a:t>Q8-</a:t>
            </a:r>
            <a:r>
              <a:rPr lang="en-IN" dirty="0"/>
              <a:t> What is </a:t>
            </a:r>
            <a:r>
              <a:rPr lang="en-IN" b="1" dirty="0">
                <a:solidFill>
                  <a:schemeClr val="accent3"/>
                </a:solidFill>
              </a:rPr>
              <a:t>Customer</a:t>
            </a:r>
            <a:r>
              <a:rPr lang="en-IN" dirty="0"/>
              <a:t> </a:t>
            </a:r>
            <a:r>
              <a:rPr lang="en-IN" b="1" dirty="0">
                <a:solidFill>
                  <a:schemeClr val="accent3"/>
                </a:solidFill>
              </a:rPr>
              <a:t>retention</a:t>
            </a:r>
            <a:r>
              <a:rPr lang="en-IN" dirty="0"/>
              <a:t> rate?</a:t>
            </a:r>
          </a:p>
          <a:p>
            <a:r>
              <a:rPr lang="en-IN" b="1" dirty="0">
                <a:solidFill>
                  <a:srgbClr val="FFC000"/>
                </a:solidFill>
              </a:rPr>
              <a:t>Q9-</a:t>
            </a:r>
            <a:r>
              <a:rPr lang="en-IN" dirty="0"/>
              <a:t> Which </a:t>
            </a:r>
            <a:r>
              <a:rPr lang="en-IN" b="1" dirty="0">
                <a:solidFill>
                  <a:schemeClr val="accent3"/>
                </a:solidFill>
              </a:rPr>
              <a:t>country</a:t>
            </a:r>
            <a:r>
              <a:rPr lang="en-IN" dirty="0"/>
              <a:t> produces </a:t>
            </a:r>
            <a:r>
              <a:rPr lang="en-IN" b="1" dirty="0">
                <a:solidFill>
                  <a:schemeClr val="accent3"/>
                </a:solidFill>
              </a:rPr>
              <a:t>maximum</a:t>
            </a:r>
            <a:r>
              <a:rPr lang="en-IN" dirty="0"/>
              <a:t> </a:t>
            </a:r>
            <a:r>
              <a:rPr lang="en-IN" b="1" dirty="0">
                <a:solidFill>
                  <a:schemeClr val="accent3"/>
                </a:solidFill>
              </a:rPr>
              <a:t>revenue</a:t>
            </a:r>
            <a:r>
              <a:rPr lang="en-IN" dirty="0"/>
              <a:t>?</a:t>
            </a:r>
          </a:p>
          <a:p>
            <a:endParaRPr lang="en-IN" dirty="0"/>
          </a:p>
        </p:txBody>
      </p:sp>
    </p:spTree>
    <p:extLst>
      <p:ext uri="{BB962C8B-B14F-4D97-AF65-F5344CB8AC3E}">
        <p14:creationId xmlns:p14="http://schemas.microsoft.com/office/powerpoint/2010/main" val="63350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D830-3D94-4D75-AAC9-AF46D09084DE}"/>
              </a:ext>
            </a:extLst>
          </p:cNvPr>
          <p:cNvSpPr>
            <a:spLocks noGrp="1"/>
          </p:cNvSpPr>
          <p:nvPr>
            <p:ph idx="1"/>
          </p:nvPr>
        </p:nvSpPr>
        <p:spPr>
          <a:xfrm>
            <a:off x="685800" y="1484244"/>
            <a:ext cx="10820400" cy="4734442"/>
          </a:xfrm>
        </p:spPr>
        <p:txBody>
          <a:bodyPr/>
          <a:lstStyle/>
          <a:p>
            <a:r>
              <a:rPr lang="en-IN" b="1" dirty="0">
                <a:solidFill>
                  <a:srgbClr val="FFC000"/>
                </a:solidFill>
              </a:rPr>
              <a:t>Q10-</a:t>
            </a:r>
            <a:r>
              <a:rPr lang="en-IN" dirty="0"/>
              <a:t> Is there any specific </a:t>
            </a:r>
            <a:r>
              <a:rPr lang="en-IN" b="1" dirty="0">
                <a:solidFill>
                  <a:schemeClr val="accent3"/>
                </a:solidFill>
              </a:rPr>
              <a:t>day</a:t>
            </a:r>
            <a:r>
              <a:rPr lang="en-IN" dirty="0"/>
              <a:t> of the week when </a:t>
            </a:r>
            <a:r>
              <a:rPr lang="en-IN" b="1" dirty="0">
                <a:solidFill>
                  <a:schemeClr val="accent3"/>
                </a:solidFill>
              </a:rPr>
              <a:t>maximum</a:t>
            </a:r>
            <a:r>
              <a:rPr lang="en-IN" dirty="0"/>
              <a:t> </a:t>
            </a:r>
            <a:r>
              <a:rPr lang="en-IN" b="1" dirty="0">
                <a:solidFill>
                  <a:schemeClr val="accent3"/>
                </a:solidFill>
              </a:rPr>
              <a:t>revenue</a:t>
            </a:r>
            <a:r>
              <a:rPr lang="en-IN" dirty="0"/>
              <a:t> is generated?</a:t>
            </a:r>
          </a:p>
          <a:p>
            <a:r>
              <a:rPr lang="en-IN" b="1" dirty="0">
                <a:solidFill>
                  <a:srgbClr val="FFC000"/>
                </a:solidFill>
              </a:rPr>
              <a:t>Q11-</a:t>
            </a:r>
            <a:r>
              <a:rPr lang="en-IN" dirty="0"/>
              <a:t> Is there any peak </a:t>
            </a:r>
            <a:r>
              <a:rPr lang="en-IN" b="1" dirty="0">
                <a:solidFill>
                  <a:schemeClr val="accent3"/>
                </a:solidFill>
              </a:rPr>
              <a:t>time</a:t>
            </a:r>
            <a:r>
              <a:rPr lang="en-IN" dirty="0"/>
              <a:t> of the day when </a:t>
            </a:r>
            <a:r>
              <a:rPr lang="en-IN" b="1" dirty="0">
                <a:solidFill>
                  <a:schemeClr val="accent3"/>
                </a:solidFill>
              </a:rPr>
              <a:t>maximum</a:t>
            </a:r>
            <a:r>
              <a:rPr lang="en-IN" dirty="0"/>
              <a:t> </a:t>
            </a:r>
            <a:r>
              <a:rPr lang="en-IN" b="1" dirty="0">
                <a:solidFill>
                  <a:schemeClr val="accent3"/>
                </a:solidFill>
              </a:rPr>
              <a:t>transaction</a:t>
            </a:r>
            <a:r>
              <a:rPr lang="en-IN" dirty="0"/>
              <a:t> take place?</a:t>
            </a:r>
          </a:p>
          <a:p>
            <a:r>
              <a:rPr lang="en-IN" b="1" dirty="0">
                <a:solidFill>
                  <a:srgbClr val="FFC000"/>
                </a:solidFill>
              </a:rPr>
              <a:t>Q12-</a:t>
            </a:r>
            <a:r>
              <a:rPr lang="en-IN" dirty="0"/>
              <a:t> What is the </a:t>
            </a:r>
            <a:r>
              <a:rPr lang="en-IN" b="1" dirty="0">
                <a:solidFill>
                  <a:schemeClr val="accent3"/>
                </a:solidFill>
              </a:rPr>
              <a:t>average</a:t>
            </a:r>
            <a:r>
              <a:rPr lang="en-IN" dirty="0"/>
              <a:t> </a:t>
            </a:r>
            <a:r>
              <a:rPr lang="en-IN" b="1" dirty="0">
                <a:solidFill>
                  <a:schemeClr val="accent3"/>
                </a:solidFill>
              </a:rPr>
              <a:t>size</a:t>
            </a:r>
            <a:r>
              <a:rPr lang="en-IN" dirty="0"/>
              <a:t> of a </a:t>
            </a:r>
            <a:r>
              <a:rPr lang="en-IN" b="1" dirty="0">
                <a:solidFill>
                  <a:schemeClr val="accent3"/>
                </a:solidFill>
              </a:rPr>
              <a:t>shopping</a:t>
            </a:r>
            <a:r>
              <a:rPr lang="en-IN" dirty="0"/>
              <a:t> </a:t>
            </a:r>
            <a:r>
              <a:rPr lang="en-IN" b="1" dirty="0">
                <a:solidFill>
                  <a:schemeClr val="accent3"/>
                </a:solidFill>
              </a:rPr>
              <a:t>cart</a:t>
            </a:r>
            <a:r>
              <a:rPr lang="en-IN" dirty="0"/>
              <a:t>?</a:t>
            </a:r>
          </a:p>
          <a:p>
            <a:r>
              <a:rPr lang="en-IN" b="1" dirty="0">
                <a:solidFill>
                  <a:srgbClr val="FFC000"/>
                </a:solidFill>
              </a:rPr>
              <a:t>Q13-</a:t>
            </a:r>
            <a:r>
              <a:rPr lang="en-IN" dirty="0"/>
              <a:t> What is month over month growth of the company?</a:t>
            </a:r>
          </a:p>
        </p:txBody>
      </p:sp>
    </p:spTree>
    <p:extLst>
      <p:ext uri="{BB962C8B-B14F-4D97-AF65-F5344CB8AC3E}">
        <p14:creationId xmlns:p14="http://schemas.microsoft.com/office/powerpoint/2010/main" val="401796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A884-BBFF-4CDB-AEFC-47EF14E8A728}"/>
              </a:ext>
            </a:extLst>
          </p:cNvPr>
          <p:cNvSpPr>
            <a:spLocks noGrp="1"/>
          </p:cNvSpPr>
          <p:nvPr>
            <p:ph type="title"/>
          </p:nvPr>
        </p:nvSpPr>
        <p:spPr>
          <a:xfrm>
            <a:off x="646111" y="452718"/>
            <a:ext cx="9404723" cy="739978"/>
          </a:xfrm>
        </p:spPr>
        <p:txBody>
          <a:bodyPr/>
          <a:lstStyle/>
          <a:p>
            <a:r>
              <a:rPr lang="en-IN" dirty="0"/>
              <a:t>Output Metrics:</a:t>
            </a:r>
          </a:p>
        </p:txBody>
      </p:sp>
      <p:sp>
        <p:nvSpPr>
          <p:cNvPr id="3" name="Content Placeholder 2">
            <a:extLst>
              <a:ext uri="{FF2B5EF4-FFF2-40B4-BE49-F238E27FC236}">
                <a16:creationId xmlns:a16="http://schemas.microsoft.com/office/drawing/2014/main" id="{29EBD72A-87C4-426A-897B-E65C314CDDF2}"/>
              </a:ext>
            </a:extLst>
          </p:cNvPr>
          <p:cNvSpPr>
            <a:spLocks noGrp="1"/>
          </p:cNvSpPr>
          <p:nvPr>
            <p:ph idx="1"/>
          </p:nvPr>
        </p:nvSpPr>
        <p:spPr>
          <a:xfrm>
            <a:off x="441768" y="1192696"/>
            <a:ext cx="11577954" cy="1272208"/>
          </a:xfrm>
        </p:spPr>
        <p:txBody>
          <a:bodyPr/>
          <a:lstStyle/>
          <a:p>
            <a:r>
              <a:rPr lang="en-IN" dirty="0"/>
              <a:t>1- </a:t>
            </a:r>
            <a:r>
              <a:rPr lang="en-IN" b="1" dirty="0">
                <a:solidFill>
                  <a:srgbClr val="FFC000"/>
                </a:solidFill>
              </a:rPr>
              <a:t>Transaction detail on daily level and monthly level-</a:t>
            </a:r>
          </a:p>
          <a:p>
            <a:pPr lvl="1"/>
            <a:endParaRPr lang="en-IN" dirty="0"/>
          </a:p>
        </p:txBody>
      </p:sp>
      <p:pic>
        <p:nvPicPr>
          <p:cNvPr id="5" name="Picture 4" descr="A screenshot of a cell phone&#10;&#10;Description automatically generated">
            <a:extLst>
              <a:ext uri="{FF2B5EF4-FFF2-40B4-BE49-F238E27FC236}">
                <a16:creationId xmlns:a16="http://schemas.microsoft.com/office/drawing/2014/main" id="{EA051C1C-7535-48E6-B2C9-0B88346AB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571" y="1769982"/>
            <a:ext cx="1943625" cy="3734321"/>
          </a:xfrm>
          <a:prstGeom prst="rect">
            <a:avLst/>
          </a:prstGeom>
        </p:spPr>
      </p:pic>
      <p:pic>
        <p:nvPicPr>
          <p:cNvPr id="7" name="Picture 6" descr="A close up of a street&#10;&#10;Description automatically generated">
            <a:extLst>
              <a:ext uri="{FF2B5EF4-FFF2-40B4-BE49-F238E27FC236}">
                <a16:creationId xmlns:a16="http://schemas.microsoft.com/office/drawing/2014/main" id="{A7193F8F-D7FE-4168-A1EF-E209C0C67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68" y="1773295"/>
            <a:ext cx="1943625" cy="3734321"/>
          </a:xfrm>
          <a:prstGeom prst="rect">
            <a:avLst/>
          </a:prstGeom>
        </p:spPr>
      </p:pic>
      <p:sp>
        <p:nvSpPr>
          <p:cNvPr id="8" name="TextBox 7">
            <a:extLst>
              <a:ext uri="{FF2B5EF4-FFF2-40B4-BE49-F238E27FC236}">
                <a16:creationId xmlns:a16="http://schemas.microsoft.com/office/drawing/2014/main" id="{90CC68AD-F136-4491-BC32-2F9F8B4166E0}"/>
              </a:ext>
            </a:extLst>
          </p:cNvPr>
          <p:cNvSpPr txBox="1"/>
          <p:nvPr/>
        </p:nvSpPr>
        <p:spPr>
          <a:xfrm>
            <a:off x="307023" y="5580383"/>
            <a:ext cx="11577954" cy="1015663"/>
          </a:xfrm>
          <a:prstGeom prst="rect">
            <a:avLst/>
          </a:prstGeom>
          <a:noFill/>
        </p:spPr>
        <p:txBody>
          <a:bodyPr wrap="square" rtlCol="0">
            <a:spAutoFit/>
          </a:bodyPr>
          <a:lstStyle/>
          <a:p>
            <a:r>
              <a:rPr lang="en-IN" sz="2000" dirty="0">
                <a:latin typeface="+mj-lt"/>
              </a:rPr>
              <a:t>Snapshot of the metric- showing daily and monthly trend.</a:t>
            </a:r>
          </a:p>
          <a:p>
            <a:r>
              <a:rPr lang="en-IN" sz="2000" dirty="0">
                <a:latin typeface="+mj-lt"/>
              </a:rPr>
              <a:t>We can infer from this data that, lately company is able to get more number of transactions compared to initial months and this can be seen in revenue generation as well.</a:t>
            </a:r>
          </a:p>
        </p:txBody>
      </p:sp>
      <p:pic>
        <p:nvPicPr>
          <p:cNvPr id="10" name="Picture 9">
            <a:extLst>
              <a:ext uri="{FF2B5EF4-FFF2-40B4-BE49-F238E27FC236}">
                <a16:creationId xmlns:a16="http://schemas.microsoft.com/office/drawing/2014/main" id="{F57ABA1A-F697-4851-99BB-E4143C591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1321" y="1803087"/>
            <a:ext cx="1722951" cy="3701215"/>
          </a:xfrm>
          <a:prstGeom prst="rect">
            <a:avLst/>
          </a:prstGeom>
        </p:spPr>
      </p:pic>
      <p:pic>
        <p:nvPicPr>
          <p:cNvPr id="14" name="Picture 13" descr="A picture containing wall&#10;&#10;Description automatically generated">
            <a:extLst>
              <a:ext uri="{FF2B5EF4-FFF2-40B4-BE49-F238E27FC236}">
                <a16:creationId xmlns:a16="http://schemas.microsoft.com/office/drawing/2014/main" id="{E67807B5-8512-46D4-9D8D-4495A8DC79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3599" y="1769982"/>
            <a:ext cx="1722951" cy="3701214"/>
          </a:xfrm>
          <a:prstGeom prst="rect">
            <a:avLst/>
          </a:prstGeom>
        </p:spPr>
      </p:pic>
    </p:spTree>
    <p:extLst>
      <p:ext uri="{BB962C8B-B14F-4D97-AF65-F5344CB8AC3E}">
        <p14:creationId xmlns:p14="http://schemas.microsoft.com/office/powerpoint/2010/main" val="35079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377F0-F521-4C89-82E5-F38C113507A4}"/>
              </a:ext>
            </a:extLst>
          </p:cNvPr>
          <p:cNvSpPr>
            <a:spLocks noGrp="1"/>
          </p:cNvSpPr>
          <p:nvPr>
            <p:ph idx="1"/>
          </p:nvPr>
        </p:nvSpPr>
        <p:spPr>
          <a:xfrm>
            <a:off x="92766" y="132522"/>
            <a:ext cx="11913704" cy="582215"/>
          </a:xfrm>
        </p:spPr>
        <p:txBody>
          <a:bodyPr>
            <a:normAutofit fontScale="92500" lnSpcReduction="20000"/>
          </a:bodyPr>
          <a:lstStyle/>
          <a:p>
            <a:r>
              <a:rPr lang="en-IN" dirty="0">
                <a:solidFill>
                  <a:srgbClr val="FFC000"/>
                </a:solidFill>
              </a:rPr>
              <a:t>      2- </a:t>
            </a:r>
            <a:r>
              <a:rPr lang="en-IN" b="1" dirty="0">
                <a:solidFill>
                  <a:srgbClr val="FFC000"/>
                </a:solidFill>
              </a:rPr>
              <a:t>Top selling products                                              </a:t>
            </a:r>
            <a:r>
              <a:rPr lang="en-IN" dirty="0">
                <a:solidFill>
                  <a:srgbClr val="FFC000"/>
                </a:solidFill>
              </a:rPr>
              <a:t>3– </a:t>
            </a:r>
            <a:r>
              <a:rPr lang="en-IN" b="1" dirty="0">
                <a:solidFill>
                  <a:srgbClr val="FFC000"/>
                </a:solidFill>
              </a:rPr>
              <a:t>Cancelled Transactions</a:t>
            </a:r>
            <a:r>
              <a:rPr lang="en-IN" dirty="0"/>
              <a:t>						</a:t>
            </a:r>
          </a:p>
        </p:txBody>
      </p:sp>
      <p:pic>
        <p:nvPicPr>
          <p:cNvPr id="5" name="Picture 4" descr="A screenshot of a cell phone&#10;&#10;Description automatically generated">
            <a:extLst>
              <a:ext uri="{FF2B5EF4-FFF2-40B4-BE49-F238E27FC236}">
                <a16:creationId xmlns:a16="http://schemas.microsoft.com/office/drawing/2014/main" id="{D0DFB1C0-4730-4B3C-A28A-3ADD85487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868" y="714737"/>
            <a:ext cx="2000529" cy="415348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F53AB1D-8D31-4FDA-957B-F316AAF9E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9" y="714737"/>
            <a:ext cx="2057687" cy="4153480"/>
          </a:xfrm>
          <a:prstGeom prst="rect">
            <a:avLst/>
          </a:prstGeom>
        </p:spPr>
      </p:pic>
      <p:sp>
        <p:nvSpPr>
          <p:cNvPr id="8" name="TextBox 7">
            <a:extLst>
              <a:ext uri="{FF2B5EF4-FFF2-40B4-BE49-F238E27FC236}">
                <a16:creationId xmlns:a16="http://schemas.microsoft.com/office/drawing/2014/main" id="{514F3D4A-E634-4264-8810-89881C83D5A5}"/>
              </a:ext>
            </a:extLst>
          </p:cNvPr>
          <p:cNvSpPr txBox="1"/>
          <p:nvPr/>
        </p:nvSpPr>
        <p:spPr>
          <a:xfrm>
            <a:off x="361503" y="4896308"/>
            <a:ext cx="4687575" cy="1754326"/>
          </a:xfrm>
          <a:prstGeom prst="rect">
            <a:avLst/>
          </a:prstGeom>
          <a:noFill/>
        </p:spPr>
        <p:txBody>
          <a:bodyPr wrap="square" rtlCol="0">
            <a:spAutoFit/>
          </a:bodyPr>
          <a:lstStyle/>
          <a:p>
            <a:r>
              <a:rPr lang="en-IN" dirty="0">
                <a:latin typeface="+mj-lt"/>
              </a:rPr>
              <a:t>From this metric, we can look at products which are sold maximum number of times and due to those maximum revenue is generated.</a:t>
            </a:r>
          </a:p>
          <a:p>
            <a:r>
              <a:rPr lang="en-IN" dirty="0">
                <a:latin typeface="+mj-lt"/>
              </a:rPr>
              <a:t>We can use this data to improve User feed on the app/website using machine learning.</a:t>
            </a:r>
          </a:p>
        </p:txBody>
      </p:sp>
      <p:sp>
        <p:nvSpPr>
          <p:cNvPr id="11" name="TextBox 10">
            <a:extLst>
              <a:ext uri="{FF2B5EF4-FFF2-40B4-BE49-F238E27FC236}">
                <a16:creationId xmlns:a16="http://schemas.microsoft.com/office/drawing/2014/main" id="{FB98EE56-49C6-48A1-9785-0984D2B6FB94}"/>
              </a:ext>
            </a:extLst>
          </p:cNvPr>
          <p:cNvSpPr txBox="1"/>
          <p:nvPr/>
        </p:nvSpPr>
        <p:spPr>
          <a:xfrm>
            <a:off x="5711689" y="5128591"/>
            <a:ext cx="5963476" cy="1200329"/>
          </a:xfrm>
          <a:prstGeom prst="rect">
            <a:avLst/>
          </a:prstGeom>
          <a:noFill/>
        </p:spPr>
        <p:txBody>
          <a:bodyPr wrap="square" rtlCol="0">
            <a:spAutoFit/>
          </a:bodyPr>
          <a:lstStyle/>
          <a:p>
            <a:r>
              <a:rPr lang="en-IN" dirty="0">
                <a:latin typeface="+mj-lt"/>
              </a:rPr>
              <a:t>This metric gives us the number of cancelled transactions and RTO rate of each month. We can see that lately, in Jan’11 RTO was 55% which drop down 34% in Nov’11. </a:t>
            </a:r>
          </a:p>
        </p:txBody>
      </p:sp>
      <p:pic>
        <p:nvPicPr>
          <p:cNvPr id="15" name="Picture 14" descr="A screenshot of a cell phone&#10;&#10;Description automatically generated">
            <a:extLst>
              <a:ext uri="{FF2B5EF4-FFF2-40B4-BE49-F238E27FC236}">
                <a16:creationId xmlns:a16="http://schemas.microsoft.com/office/drawing/2014/main" id="{22775368-92C3-443C-B817-42E65F4A1F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053" y="714737"/>
            <a:ext cx="3833436" cy="4153480"/>
          </a:xfrm>
          <a:prstGeom prst="rect">
            <a:avLst/>
          </a:prstGeom>
        </p:spPr>
      </p:pic>
    </p:spTree>
    <p:extLst>
      <p:ext uri="{BB962C8B-B14F-4D97-AF65-F5344CB8AC3E}">
        <p14:creationId xmlns:p14="http://schemas.microsoft.com/office/powerpoint/2010/main" val="75775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039C1-B842-42DA-AF0D-F8AC3404BDB7}"/>
              </a:ext>
            </a:extLst>
          </p:cNvPr>
          <p:cNvSpPr>
            <a:spLocks noGrp="1"/>
          </p:cNvSpPr>
          <p:nvPr>
            <p:ph idx="1"/>
          </p:nvPr>
        </p:nvSpPr>
        <p:spPr>
          <a:xfrm>
            <a:off x="98326" y="221974"/>
            <a:ext cx="11873948" cy="463826"/>
          </a:xfrm>
        </p:spPr>
        <p:txBody>
          <a:bodyPr/>
          <a:lstStyle/>
          <a:p>
            <a:r>
              <a:rPr lang="en-IN" dirty="0">
                <a:solidFill>
                  <a:srgbClr val="FFC000"/>
                </a:solidFill>
              </a:rPr>
              <a:t>4- </a:t>
            </a:r>
            <a:r>
              <a:rPr lang="en-IN" b="1" dirty="0">
                <a:solidFill>
                  <a:srgbClr val="FFC000"/>
                </a:solidFill>
              </a:rPr>
              <a:t>Customer acquisition and retention rate:</a:t>
            </a:r>
          </a:p>
        </p:txBody>
      </p:sp>
      <p:pic>
        <p:nvPicPr>
          <p:cNvPr id="5" name="Picture 4" descr="A screenshot of a cell phone&#10;&#10;Description automatically generated">
            <a:extLst>
              <a:ext uri="{FF2B5EF4-FFF2-40B4-BE49-F238E27FC236}">
                <a16:creationId xmlns:a16="http://schemas.microsoft.com/office/drawing/2014/main" id="{0A9E2518-3C51-47F0-A08D-5603D8B11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40" y="794381"/>
            <a:ext cx="5268060" cy="3696215"/>
          </a:xfrm>
          <a:prstGeom prst="rect">
            <a:avLst/>
          </a:prstGeom>
        </p:spPr>
      </p:pic>
      <p:pic>
        <p:nvPicPr>
          <p:cNvPr id="7" name="Picture 6" descr="A close up of a street&#10;&#10;Description automatically generated">
            <a:extLst>
              <a:ext uri="{FF2B5EF4-FFF2-40B4-BE49-F238E27FC236}">
                <a16:creationId xmlns:a16="http://schemas.microsoft.com/office/drawing/2014/main" id="{370D76A8-E9CE-4510-89F6-AB33C9844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976" y="794380"/>
            <a:ext cx="1678962" cy="3696216"/>
          </a:xfrm>
          <a:prstGeom prst="rect">
            <a:avLst/>
          </a:prstGeom>
        </p:spPr>
      </p:pic>
      <p:sp>
        <p:nvSpPr>
          <p:cNvPr id="8" name="TextBox 7">
            <a:extLst>
              <a:ext uri="{FF2B5EF4-FFF2-40B4-BE49-F238E27FC236}">
                <a16:creationId xmlns:a16="http://schemas.microsoft.com/office/drawing/2014/main" id="{2C9B0CC6-A69D-49B5-9E10-9166D64E246E}"/>
              </a:ext>
            </a:extLst>
          </p:cNvPr>
          <p:cNvSpPr txBox="1"/>
          <p:nvPr/>
        </p:nvSpPr>
        <p:spPr>
          <a:xfrm>
            <a:off x="470239" y="4847868"/>
            <a:ext cx="10237091" cy="1015663"/>
          </a:xfrm>
          <a:prstGeom prst="rect">
            <a:avLst/>
          </a:prstGeom>
          <a:noFill/>
        </p:spPr>
        <p:txBody>
          <a:bodyPr wrap="square" rtlCol="0">
            <a:spAutoFit/>
          </a:bodyPr>
          <a:lstStyle/>
          <a:p>
            <a:r>
              <a:rPr lang="en-IN" sz="2000" dirty="0">
                <a:latin typeface="+mj-lt"/>
              </a:rPr>
              <a:t>These metric gives us new customers company is able to acquire every month and the customers who are frequent buyers, I call them as Loyal customers. </a:t>
            </a:r>
          </a:p>
          <a:p>
            <a:r>
              <a:rPr lang="en-IN" sz="2000" dirty="0">
                <a:latin typeface="+mj-lt"/>
              </a:rPr>
              <a:t>Customer retention rate=  54%  (Number of loyal customers / Total customers)</a:t>
            </a:r>
          </a:p>
        </p:txBody>
      </p:sp>
    </p:spTree>
    <p:extLst>
      <p:ext uri="{BB962C8B-B14F-4D97-AF65-F5344CB8AC3E}">
        <p14:creationId xmlns:p14="http://schemas.microsoft.com/office/powerpoint/2010/main" val="196553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4070</TotalTime>
  <Words>2080</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ASSIGNMENT SUBMISSION- DATA SCIENCE INTERN POSTMAN</vt:lpstr>
      <vt:lpstr>   Overview of the data</vt:lpstr>
      <vt:lpstr>PowerPoint Presentation</vt:lpstr>
      <vt:lpstr>PowerPoint Presentation</vt:lpstr>
      <vt:lpstr>Questionnaire</vt:lpstr>
      <vt:lpstr>PowerPoint Presentation</vt:lpstr>
      <vt:lpstr>Output Metrics:</vt:lpstr>
      <vt:lpstr>PowerPoint Presentation</vt:lpstr>
      <vt:lpstr>PowerPoint Presentation</vt:lpstr>
      <vt:lpstr>PowerPoint Presentation</vt:lpstr>
      <vt:lpstr>Visualization </vt:lpstr>
      <vt:lpstr>PowerPoint Presentation</vt:lpstr>
      <vt:lpstr>PowerPoint Presentation</vt:lpstr>
      <vt:lpstr>PowerPoint Presentation</vt:lpstr>
      <vt:lpstr>PowerPoint Presentation</vt:lpstr>
      <vt:lpstr>Approach to solve all the questions </vt:lpstr>
      <vt:lpstr>PowerPoint Presentation</vt:lpstr>
      <vt:lpstr>PowerPoint Presentation</vt:lpstr>
      <vt:lpstr>INSIGHTS FROM THE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submission- Data science intern postman</dc:title>
  <dc:creator>SHREYANSH JAIN</dc:creator>
  <cp:lastModifiedBy>SHREYANSH JAIN</cp:lastModifiedBy>
  <cp:revision>52</cp:revision>
  <dcterms:created xsi:type="dcterms:W3CDTF">2019-09-21T17:46:40Z</dcterms:created>
  <dcterms:modified xsi:type="dcterms:W3CDTF">2019-09-25T07:38:41Z</dcterms:modified>
</cp:coreProperties>
</file>