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2"/>
  </p:notesMasterIdLst>
  <p:sldIdLst>
    <p:sldId id="256" r:id="rId2"/>
    <p:sldId id="257" r:id="rId3"/>
    <p:sldId id="281" r:id="rId4"/>
    <p:sldId id="259" r:id="rId5"/>
    <p:sldId id="261" r:id="rId6"/>
    <p:sldId id="270" r:id="rId7"/>
    <p:sldId id="271" r:id="rId8"/>
    <p:sldId id="272" r:id="rId9"/>
    <p:sldId id="273" r:id="rId10"/>
    <p:sldId id="278" r:id="rId11"/>
    <p:sldId id="274" r:id="rId12"/>
    <p:sldId id="275" r:id="rId13"/>
    <p:sldId id="262" r:id="rId14"/>
    <p:sldId id="263" r:id="rId15"/>
    <p:sldId id="277" r:id="rId16"/>
    <p:sldId id="279" r:id="rId17"/>
    <p:sldId id="280" r:id="rId18"/>
    <p:sldId id="265" r:id="rId19"/>
    <p:sldId id="266" r:id="rId20"/>
    <p:sldId id="267"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
      <p:font typeface="Wingdings 3" panose="05040102010807070707" pitchFamily="18" charset="2"/>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767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87284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18544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655872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1249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867273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357529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73542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3147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598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353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5344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477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80144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9362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742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76776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9054968"/>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Bank Marketing Analysis</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C9BF-F038-4EE4-BF6E-C84681031BAB}"/>
              </a:ext>
            </a:extLst>
          </p:cNvPr>
          <p:cNvSpPr>
            <a:spLocks noGrp="1"/>
          </p:cNvSpPr>
          <p:nvPr>
            <p:ph type="title"/>
          </p:nvPr>
        </p:nvSpPr>
        <p:spPr>
          <a:xfrm>
            <a:off x="1350134" y="0"/>
            <a:ext cx="7952891" cy="755374"/>
          </a:xfrm>
        </p:spPr>
        <p:txBody>
          <a:bodyPr/>
          <a:lstStyle/>
          <a:p>
            <a:r>
              <a:rPr lang="en-US" dirty="0"/>
              <a:t>Outlier Analysis using Box Plot</a:t>
            </a:r>
            <a:endParaRPr lang="en-IN" dirty="0"/>
          </a:p>
        </p:txBody>
      </p:sp>
      <p:pic>
        <p:nvPicPr>
          <p:cNvPr id="9" name="Picture 8">
            <a:extLst>
              <a:ext uri="{FF2B5EF4-FFF2-40B4-BE49-F238E27FC236}">
                <a16:creationId xmlns:a16="http://schemas.microsoft.com/office/drawing/2014/main" id="{DA409D03-B635-48BD-B80C-C73CF3962A49}"/>
              </a:ext>
            </a:extLst>
          </p:cNvPr>
          <p:cNvPicPr>
            <a:picLocks noChangeAspect="1"/>
          </p:cNvPicPr>
          <p:nvPr/>
        </p:nvPicPr>
        <p:blipFill>
          <a:blip r:embed="rId2"/>
          <a:stretch>
            <a:fillRect/>
          </a:stretch>
        </p:blipFill>
        <p:spPr>
          <a:xfrm>
            <a:off x="2155853" y="867448"/>
            <a:ext cx="7582119" cy="5868003"/>
          </a:xfrm>
          <a:prstGeom prst="rect">
            <a:avLst/>
          </a:prstGeom>
        </p:spPr>
      </p:pic>
    </p:spTree>
    <p:extLst>
      <p:ext uri="{BB962C8B-B14F-4D97-AF65-F5344CB8AC3E}">
        <p14:creationId xmlns:p14="http://schemas.microsoft.com/office/powerpoint/2010/main" val="1165248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8AB4-DA8B-42A9-AF1F-D3BB323EE465}"/>
              </a:ext>
            </a:extLst>
          </p:cNvPr>
          <p:cNvSpPr>
            <a:spLocks noGrp="1"/>
          </p:cNvSpPr>
          <p:nvPr>
            <p:ph type="title"/>
          </p:nvPr>
        </p:nvSpPr>
        <p:spPr>
          <a:xfrm>
            <a:off x="843238" y="372532"/>
            <a:ext cx="8534400" cy="1507067"/>
          </a:xfrm>
        </p:spPr>
        <p:txBody>
          <a:bodyPr/>
          <a:lstStyle/>
          <a:p>
            <a:r>
              <a:rPr lang="en-US" dirty="0"/>
              <a:t>Correlation Analysis</a:t>
            </a:r>
            <a:endParaRPr lang="en-IN" dirty="0"/>
          </a:p>
        </p:txBody>
      </p:sp>
      <p:sp>
        <p:nvSpPr>
          <p:cNvPr id="3" name="Text Placeholder 2">
            <a:extLst>
              <a:ext uri="{FF2B5EF4-FFF2-40B4-BE49-F238E27FC236}">
                <a16:creationId xmlns:a16="http://schemas.microsoft.com/office/drawing/2014/main" id="{E27D3194-F89A-4A0C-866E-FBFCA896DE7B}"/>
              </a:ext>
            </a:extLst>
          </p:cNvPr>
          <p:cNvSpPr>
            <a:spLocks noGrp="1"/>
          </p:cNvSpPr>
          <p:nvPr>
            <p:ph idx="1"/>
          </p:nvPr>
        </p:nvSpPr>
        <p:spPr>
          <a:xfrm>
            <a:off x="723969" y="2027582"/>
            <a:ext cx="8534400" cy="3615267"/>
          </a:xfrm>
        </p:spPr>
        <p:txBody>
          <a:bodyPr>
            <a:normAutofit/>
          </a:bodyPr>
          <a:lstStyle/>
          <a:p>
            <a:pPr marL="137160" indent="0">
              <a:buNone/>
            </a:pPr>
            <a:r>
              <a:rPr lang="en-US" dirty="0"/>
              <a:t>Range: [-1, 1]</a:t>
            </a:r>
          </a:p>
          <a:p>
            <a:endParaRPr lang="en-US" dirty="0"/>
          </a:p>
          <a:p>
            <a:r>
              <a:rPr lang="en-US" dirty="0"/>
              <a:t> No correlation r=0</a:t>
            </a:r>
          </a:p>
          <a:p>
            <a:r>
              <a:rPr lang="en-US" dirty="0"/>
              <a:t> Very weak correlation: r&lt;20</a:t>
            </a:r>
          </a:p>
          <a:p>
            <a:r>
              <a:rPr lang="en-US" dirty="0"/>
              <a:t> Weak correlation: between 0.20-0.49</a:t>
            </a:r>
          </a:p>
          <a:p>
            <a:r>
              <a:rPr lang="en-US" dirty="0"/>
              <a:t> Moderate correlation: between 0.5-0.79</a:t>
            </a:r>
          </a:p>
          <a:p>
            <a:r>
              <a:rPr lang="en-US" dirty="0"/>
              <a:t> Strong correlation: between 0.8-0.99</a:t>
            </a:r>
          </a:p>
          <a:p>
            <a:r>
              <a:rPr lang="en-US" dirty="0"/>
              <a:t> Perfect correlation: r=1</a:t>
            </a:r>
            <a:endParaRPr lang="en-IN" dirty="0"/>
          </a:p>
        </p:txBody>
      </p:sp>
    </p:spTree>
    <p:extLst>
      <p:ext uri="{BB962C8B-B14F-4D97-AF65-F5344CB8AC3E}">
        <p14:creationId xmlns:p14="http://schemas.microsoft.com/office/powerpoint/2010/main" val="110386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9AD8-FD2A-4783-B744-54BEAA066697}"/>
              </a:ext>
            </a:extLst>
          </p:cNvPr>
          <p:cNvSpPr>
            <a:spLocks noGrp="1"/>
          </p:cNvSpPr>
          <p:nvPr>
            <p:ph type="title"/>
          </p:nvPr>
        </p:nvSpPr>
        <p:spPr>
          <a:xfrm>
            <a:off x="455612" y="149020"/>
            <a:ext cx="11083718" cy="685868"/>
          </a:xfrm>
        </p:spPr>
        <p:txBody>
          <a:bodyPr>
            <a:normAutofit/>
          </a:bodyPr>
          <a:lstStyle/>
          <a:p>
            <a:r>
              <a:rPr lang="en-US" sz="2600" dirty="0"/>
              <a:t>Heatmap to represent the correlation between the feature columns</a:t>
            </a:r>
            <a:endParaRPr lang="en-IN" sz="2600" dirty="0"/>
          </a:p>
        </p:txBody>
      </p:sp>
      <p:pic>
        <p:nvPicPr>
          <p:cNvPr id="5" name="Picture 4">
            <a:extLst>
              <a:ext uri="{FF2B5EF4-FFF2-40B4-BE49-F238E27FC236}">
                <a16:creationId xmlns:a16="http://schemas.microsoft.com/office/drawing/2014/main" id="{98B676B1-AAB7-4925-A8BB-BBB8C6B4845D}"/>
              </a:ext>
            </a:extLst>
          </p:cNvPr>
          <p:cNvPicPr>
            <a:picLocks noChangeAspect="1"/>
          </p:cNvPicPr>
          <p:nvPr/>
        </p:nvPicPr>
        <p:blipFill>
          <a:blip r:embed="rId2"/>
          <a:stretch>
            <a:fillRect/>
          </a:stretch>
        </p:blipFill>
        <p:spPr>
          <a:xfrm>
            <a:off x="2892287" y="967410"/>
            <a:ext cx="5789617" cy="5741570"/>
          </a:xfrm>
          <a:prstGeom prst="rect">
            <a:avLst/>
          </a:prstGeom>
        </p:spPr>
      </p:pic>
    </p:spTree>
    <p:extLst>
      <p:ext uri="{BB962C8B-B14F-4D97-AF65-F5344CB8AC3E}">
        <p14:creationId xmlns:p14="http://schemas.microsoft.com/office/powerpoint/2010/main" val="1228125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Db :</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data from PostgreSQL is exported in csv format for 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outliers, trend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Standard Scalar to scale down the values.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Logistic Regression – </a:t>
            </a:r>
            <a:endParaRPr dirty="0">
              <a:solidFill>
                <a:schemeClr val="lt1"/>
              </a:solidFill>
              <a:latin typeface="Times New Roman"/>
              <a:ea typeface="Times New Roman"/>
              <a:cs typeface="Times New Roman"/>
              <a:sym typeface="Times New Roman"/>
            </a:endParaRPr>
          </a:p>
          <a:p>
            <a:pPr marL="914400" lvl="2" indent="0">
              <a:spcBef>
                <a:spcPts val="960"/>
              </a:spcBef>
              <a:buNone/>
            </a:pPr>
            <a:r>
              <a:rPr lang="en-US" sz="1800" dirty="0">
                <a:solidFill>
                  <a:schemeClr val="lt1"/>
                </a:solidFill>
                <a:latin typeface="Times New Roman"/>
                <a:cs typeface="Times New Roman"/>
              </a:rPr>
              <a:t>Logistic regression is one such regression algorithm which can be used for performing classification problems. It calculates the probability that a given value belongs to a specific class. If the probability is more than 50%, it assigns the value in that particular class else if the probability is less than 50%, the value is assigned to the other class. Therefore, we can say that logistic regression acts as a binary classifier.</a:t>
            </a:r>
            <a:endParaRPr sz="1800" dirty="0">
              <a:solidFill>
                <a:schemeClr val="lt1"/>
              </a:solidFill>
              <a:latin typeface="Times New Roman"/>
              <a:cs typeface="Times New Roman"/>
            </a:endParaRPr>
          </a:p>
          <a:p>
            <a:pPr marL="742950" lvl="1" indent="-285750">
              <a:spcBef>
                <a:spcPts val="960"/>
              </a:spcBef>
              <a:buFont typeface="Noto Sans Symbols"/>
              <a:buChar char="⮚"/>
            </a:pPr>
            <a:r>
              <a:rPr lang="en-US" dirty="0" err="1">
                <a:solidFill>
                  <a:schemeClr val="lt1"/>
                </a:solidFill>
                <a:latin typeface="Times New Roman"/>
                <a:cs typeface="Times New Roman"/>
              </a:rPr>
              <a:t>XGBoost</a:t>
            </a:r>
            <a:r>
              <a:rPr lang="en-US" dirty="0">
                <a:solidFill>
                  <a:schemeClr val="lt1"/>
                </a:solidFill>
                <a:latin typeface="Times New Roman"/>
                <a:ea typeface="Times New Roman"/>
                <a:cs typeface="Times New Roman"/>
                <a:sym typeface="Times New Roman"/>
              </a:rPr>
              <a:t> – </a:t>
            </a:r>
            <a:endParaRPr dirty="0">
              <a:solidFill>
                <a:schemeClr val="lt1"/>
              </a:solidFill>
              <a:latin typeface="Times New Roman"/>
              <a:ea typeface="Times New Roman"/>
              <a:cs typeface="Times New Roman"/>
              <a:sym typeface="Times New Roman"/>
            </a:endParaRPr>
          </a:p>
          <a:p>
            <a:pPr marL="914400" lvl="2" indent="0">
              <a:spcBef>
                <a:spcPts val="960"/>
              </a:spcBef>
              <a:buNone/>
            </a:pPr>
            <a:r>
              <a:rPr lang="en-US" sz="1800" dirty="0">
                <a:solidFill>
                  <a:schemeClr val="lt1"/>
                </a:solidFill>
                <a:latin typeface="Times New Roman"/>
                <a:cs typeface="Times New Roman"/>
              </a:rPr>
              <a:t>In </a:t>
            </a:r>
            <a:r>
              <a:rPr lang="en-US" sz="1800" dirty="0" err="1">
                <a:solidFill>
                  <a:schemeClr val="lt1"/>
                </a:solidFill>
                <a:latin typeface="Times New Roman"/>
                <a:cs typeface="Times New Roman"/>
              </a:rPr>
              <a:t>XGBoost</a:t>
            </a:r>
            <a:r>
              <a:rPr lang="en-US" sz="1800" dirty="0">
                <a:solidFill>
                  <a:schemeClr val="lt1"/>
                </a:solidFill>
                <a:latin typeface="Times New Roman"/>
                <a:cs typeface="Times New Roman"/>
              </a:rPr>
              <a:t>, decision trees are created in sequential form. Weights play an important role in </a:t>
            </a:r>
            <a:r>
              <a:rPr lang="en-US" sz="1800" dirty="0" err="1">
                <a:solidFill>
                  <a:schemeClr val="lt1"/>
                </a:solidFill>
                <a:latin typeface="Times New Roman"/>
                <a:cs typeface="Times New Roman"/>
              </a:rPr>
              <a:t>XGBoost</a:t>
            </a:r>
            <a:r>
              <a:rPr lang="en-US" sz="1800" dirty="0">
                <a:solidFill>
                  <a:schemeClr val="lt1"/>
                </a:solidFill>
                <a:latin typeface="Times New Roman"/>
                <a:cs typeface="Times New Roman"/>
              </a:rPr>
              <a:t>. Weights are assigned to all the independent variables which are then fed into the decision tree which predicts results. The weight of variables predicted wrong by the tree is increased and these variables are then fed to the second decision tree. These individual classifiers/predictors then ensemble to give a strong and more precise model. It can work on regression, classification, ranking, and user-defined prediction problems.</a:t>
            </a:r>
            <a:endParaRPr sz="1800" dirty="0">
              <a:solidFill>
                <a:schemeClr val="lt1"/>
              </a:solidFill>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C042-617E-4FE4-BE14-024A7EF4C698}"/>
              </a:ext>
            </a:extLst>
          </p:cNvPr>
          <p:cNvSpPr>
            <a:spLocks noGrp="1"/>
          </p:cNvSpPr>
          <p:nvPr>
            <p:ph type="title"/>
          </p:nvPr>
        </p:nvSpPr>
        <p:spPr>
          <a:xfrm>
            <a:off x="3019908" y="158654"/>
            <a:ext cx="4185961" cy="561747"/>
          </a:xfrm>
        </p:spPr>
        <p:txBody>
          <a:bodyPr/>
          <a:lstStyle/>
          <a:p>
            <a:r>
              <a:rPr lang="en-US" sz="3200" dirty="0"/>
              <a:t>Tableau Dashboard</a:t>
            </a:r>
            <a:endParaRPr lang="en-IN" sz="3200" dirty="0"/>
          </a:p>
        </p:txBody>
      </p:sp>
      <p:pic>
        <p:nvPicPr>
          <p:cNvPr id="5" name="Picture 4">
            <a:extLst>
              <a:ext uri="{FF2B5EF4-FFF2-40B4-BE49-F238E27FC236}">
                <a16:creationId xmlns:a16="http://schemas.microsoft.com/office/drawing/2014/main" id="{5DE35BC1-19F8-4DC0-A160-755D048A417B}"/>
              </a:ext>
            </a:extLst>
          </p:cNvPr>
          <p:cNvPicPr>
            <a:picLocks noChangeAspect="1"/>
          </p:cNvPicPr>
          <p:nvPr/>
        </p:nvPicPr>
        <p:blipFill>
          <a:blip r:embed="rId2"/>
          <a:stretch>
            <a:fillRect/>
          </a:stretch>
        </p:blipFill>
        <p:spPr>
          <a:xfrm>
            <a:off x="536713" y="924339"/>
            <a:ext cx="9571756" cy="5819547"/>
          </a:xfrm>
          <a:prstGeom prst="rect">
            <a:avLst/>
          </a:prstGeom>
        </p:spPr>
      </p:pic>
    </p:spTree>
    <p:extLst>
      <p:ext uri="{BB962C8B-B14F-4D97-AF65-F5344CB8AC3E}">
        <p14:creationId xmlns:p14="http://schemas.microsoft.com/office/powerpoint/2010/main" val="4170918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76A357-FE13-4C77-9B24-4688B5E2D6DE}"/>
              </a:ext>
            </a:extLst>
          </p:cNvPr>
          <p:cNvPicPr>
            <a:picLocks noChangeAspect="1"/>
          </p:cNvPicPr>
          <p:nvPr/>
        </p:nvPicPr>
        <p:blipFill>
          <a:blip r:embed="rId2"/>
          <a:stretch>
            <a:fillRect/>
          </a:stretch>
        </p:blipFill>
        <p:spPr>
          <a:xfrm>
            <a:off x="427384" y="1088360"/>
            <a:ext cx="9889434" cy="5278942"/>
          </a:xfrm>
          <a:prstGeom prst="rect">
            <a:avLst/>
          </a:prstGeom>
        </p:spPr>
      </p:pic>
    </p:spTree>
    <p:extLst>
      <p:ext uri="{BB962C8B-B14F-4D97-AF65-F5344CB8AC3E}">
        <p14:creationId xmlns:p14="http://schemas.microsoft.com/office/powerpoint/2010/main" val="1809363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6801-99B4-4BAC-BB29-93B4D6B2A526}"/>
              </a:ext>
            </a:extLst>
          </p:cNvPr>
          <p:cNvSpPr>
            <a:spLocks noGrp="1"/>
          </p:cNvSpPr>
          <p:nvPr>
            <p:ph type="title"/>
          </p:nvPr>
        </p:nvSpPr>
        <p:spPr>
          <a:xfrm>
            <a:off x="495368" y="352654"/>
            <a:ext cx="8534400" cy="1118338"/>
          </a:xfrm>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D49A107B-030F-49AB-AD4C-638EA1A8B9FA}"/>
              </a:ext>
            </a:extLst>
          </p:cNvPr>
          <p:cNvSpPr>
            <a:spLocks noGrp="1"/>
          </p:cNvSpPr>
          <p:nvPr>
            <p:ph idx="1"/>
          </p:nvPr>
        </p:nvSpPr>
        <p:spPr>
          <a:xfrm>
            <a:off x="624577" y="1242391"/>
            <a:ext cx="10199137" cy="5049078"/>
          </a:xfrm>
        </p:spPr>
        <p:txBody>
          <a:bodyPr>
            <a:normAutofit fontScale="85000" lnSpcReduction="10000"/>
          </a:bodyPr>
          <a:lstStyle/>
          <a:p>
            <a:pPr marL="137160" indent="0">
              <a:buNone/>
            </a:pPr>
            <a:endParaRPr lang="en-US" dirty="0">
              <a:solidFill>
                <a:schemeClr val="bg1"/>
              </a:solidFill>
            </a:endParaRPr>
          </a:p>
          <a:p>
            <a:r>
              <a:rPr lang="en-US" dirty="0"/>
              <a:t>The dataset consists of categorical and numerical features.</a:t>
            </a:r>
          </a:p>
          <a:p>
            <a:r>
              <a:rPr lang="en-US" dirty="0"/>
              <a:t>The dataset has 16 independent features, out of these only half of them are important.</a:t>
            </a:r>
          </a:p>
          <a:p>
            <a:r>
              <a:rPr lang="en-US" dirty="0"/>
              <a:t>People who are under 36 are more likely to subscribe to the term deposit of the bank.</a:t>
            </a:r>
          </a:p>
          <a:p>
            <a:r>
              <a:rPr lang="en-US" dirty="0"/>
              <a:t>People who have some kind of loan i.e., personal or house loan are unlikely to subscribe.</a:t>
            </a:r>
          </a:p>
          <a:p>
            <a:r>
              <a:rPr lang="en-US" dirty="0"/>
              <a:t>Education plays an important role, as management, technician, blue-collar and admin professionals are more likely to subscribe.</a:t>
            </a:r>
          </a:p>
          <a:p>
            <a:r>
              <a:rPr lang="en-US" dirty="0"/>
              <a:t>Most of the people who subscribed to the term deposit spent more than 10 minutes on the call.</a:t>
            </a:r>
          </a:p>
          <a:p>
            <a:r>
              <a:rPr lang="en-US" dirty="0"/>
              <a:t>Married people seemed more interested in term deposits, unlike divorced people.</a:t>
            </a:r>
          </a:p>
          <a:p>
            <a:r>
              <a:rPr lang="en-US" dirty="0"/>
              <a:t>During May, July and August, most people subscribed to the term deposit. Hence, the targeted audience should be addressed during the summer.</a:t>
            </a:r>
          </a:p>
          <a:p>
            <a:r>
              <a:rPr lang="en-US" dirty="0"/>
              <a:t>Most people made up their minds within the next 3 months after the last campaign.</a:t>
            </a:r>
          </a:p>
          <a:p>
            <a:r>
              <a:rPr lang="en-US" dirty="0"/>
              <a:t>The targeted audience should be contacted at least 3 times.</a:t>
            </a:r>
            <a:endParaRPr lang="en-IN" dirty="0"/>
          </a:p>
        </p:txBody>
      </p:sp>
    </p:spTree>
    <p:extLst>
      <p:ext uri="{BB962C8B-B14F-4D97-AF65-F5344CB8AC3E}">
        <p14:creationId xmlns:p14="http://schemas.microsoft.com/office/powerpoint/2010/main" val="3084438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723968" y="1262269"/>
            <a:ext cx="10520408" cy="517030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spcBef>
                <a:spcPts val="960"/>
              </a:spcBef>
              <a:buSzPts val="1440"/>
              <a:buNone/>
            </a:pPr>
            <a:r>
              <a:rPr lang="en-US" dirty="0">
                <a:solidFill>
                  <a:schemeClr val="lt1"/>
                </a:solidFill>
                <a:latin typeface="Times New Roman"/>
                <a:ea typeface="Times New Roman"/>
                <a:cs typeface="Times New Roman"/>
                <a:sym typeface="Times New Roman"/>
              </a:rPr>
              <a:t>Dataset is available on UC Irvine Machine Learning Repository: https://archive.ics.uci.edu/ml/machine-learning-databases/00222/</a:t>
            </a: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8</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4) What techniques were you using for data pre-processing?</a:t>
            </a:r>
          </a:p>
          <a:p>
            <a:pPr marL="0" lvl="0" indent="0" algn="l" rtl="0">
              <a:spcBef>
                <a:spcPts val="960"/>
              </a:spcBef>
              <a:spcAft>
                <a:spcPts val="0"/>
              </a:spcAft>
              <a:buSzPts val="1440"/>
              <a:buNone/>
            </a:pPr>
            <a:endParaRPr dirty="0"/>
          </a:p>
          <a:p>
            <a:pPr lvl="1">
              <a:spcBef>
                <a:spcPts val="960"/>
              </a:spcBef>
              <a:buSzPts val="1440"/>
            </a:pPr>
            <a:r>
              <a:rPr lang="en-US" dirty="0">
                <a:solidFill>
                  <a:schemeClr val="lt1"/>
                </a:solidFill>
                <a:latin typeface="Times New Roman"/>
                <a:ea typeface="Times New Roman"/>
                <a:cs typeface="Times New Roman"/>
                <a:sym typeface="Times New Roman"/>
              </a:rPr>
              <a:t>Removing unwanted attributes.</a:t>
            </a:r>
            <a:endParaRPr dirty="0"/>
          </a:p>
          <a:p>
            <a:pPr lvl="1">
              <a:spcBef>
                <a:spcPts val="960"/>
              </a:spcBef>
              <a:buSzPts val="1440"/>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lvl="1">
              <a:spcBef>
                <a:spcPts val="960"/>
              </a:spcBef>
              <a:buSzPts val="1440"/>
            </a:pPr>
            <a:r>
              <a:rPr lang="en-US" dirty="0">
                <a:solidFill>
                  <a:schemeClr val="lt1"/>
                </a:solidFill>
                <a:latin typeface="Times New Roman"/>
                <a:ea typeface="Times New Roman"/>
                <a:cs typeface="Times New Roman"/>
                <a:sym typeface="Times New Roman"/>
              </a:rPr>
              <a:t>Checking and changing Distribution of continuous values.</a:t>
            </a:r>
            <a:endParaRPr dirty="0"/>
          </a:p>
          <a:p>
            <a:pPr lvl="1">
              <a:spcBef>
                <a:spcPts val="960"/>
              </a:spcBef>
              <a:buSzPts val="1440"/>
            </a:pPr>
            <a:r>
              <a:rPr lang="en-US" dirty="0">
                <a:solidFill>
                  <a:schemeClr val="lt1"/>
                </a:solidFill>
                <a:latin typeface="Times New Roman"/>
                <a:ea typeface="Times New Roman"/>
                <a:cs typeface="Times New Roman"/>
                <a:sym typeface="Times New Roman"/>
              </a:rPr>
              <a:t>Removing outliers.</a:t>
            </a:r>
            <a:endParaRPr dirty="0"/>
          </a:p>
          <a:p>
            <a:pPr lvl="1">
              <a:spcBef>
                <a:spcPts val="960"/>
              </a:spcBef>
              <a:buSzPts val="1440"/>
            </a:pPr>
            <a:r>
              <a:rPr lang="en-US" dirty="0">
                <a:solidFill>
                  <a:schemeClr val="lt1"/>
                </a:solidFill>
                <a:latin typeface="Times New Roman"/>
                <a:ea typeface="Times New Roman"/>
                <a:cs typeface="Times New Roman"/>
                <a:sym typeface="Times New Roman"/>
              </a:rPr>
              <a:t>Cleaning data and imputing if null values are present. </a:t>
            </a:r>
            <a:endParaRPr dirty="0"/>
          </a:p>
          <a:p>
            <a:pPr lvl="1">
              <a:spcBef>
                <a:spcPts val="960"/>
              </a:spcBef>
              <a:buSzPts val="1440"/>
            </a:pPr>
            <a:r>
              <a:rPr lang="en-US" dirty="0">
                <a:solidFill>
                  <a:schemeClr val="lt1"/>
                </a:solidFill>
                <a:latin typeface="Times New Roman"/>
                <a:ea typeface="Times New Roman"/>
                <a:cs typeface="Times New Roman"/>
                <a:sym typeface="Times New Roman"/>
              </a:rPr>
              <a:t>Converting categorical data into numeric values.</a:t>
            </a:r>
            <a:endParaRPr dirty="0"/>
          </a:p>
          <a:p>
            <a:pPr lvl="1">
              <a:spcBef>
                <a:spcPts val="960"/>
              </a:spcBef>
              <a:buSzPts val="1440"/>
            </a:pPr>
            <a:r>
              <a:rPr lang="en-US" dirty="0">
                <a:solidFill>
                  <a:schemeClr val="lt1"/>
                </a:solidFill>
                <a:latin typeface="Times New Roman"/>
                <a:ea typeface="Times New Roman"/>
                <a:cs typeface="Times New Roman"/>
                <a:sym typeface="Times New Roman"/>
              </a:rPr>
              <a:t>Scaling the data.</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137160" indent="0">
              <a:buNone/>
            </a:pPr>
            <a:endParaRPr lang="en-US" dirty="0">
              <a:solidFill>
                <a:schemeClr val="lt1"/>
              </a:solidFill>
              <a:latin typeface="Times New Roman"/>
              <a:cs typeface="Times New Roman"/>
            </a:endParaRPr>
          </a:p>
          <a:p>
            <a:pPr marL="137160" indent="0">
              <a:buNone/>
            </a:pPr>
            <a:r>
              <a:rPr lang="en-US" dirty="0">
                <a:solidFill>
                  <a:schemeClr val="lt1"/>
                </a:solidFill>
                <a:latin typeface="Times New Roman"/>
                <a:cs typeface="Times New Roman"/>
              </a:rPr>
              <a:t>Build ML model to predict if the client will subscribe to a term deposit.</a:t>
            </a:r>
            <a:r>
              <a:rPr lang="en-US" dirty="0">
                <a:solidFill>
                  <a:schemeClr val="lt1"/>
                </a:solidFill>
                <a:latin typeface="Times New Roman"/>
                <a:cs typeface="Times New Roman"/>
                <a:sym typeface="Times New Roman"/>
              </a:rPr>
              <a:t>. </a:t>
            </a:r>
            <a:r>
              <a:rPr lang="en-US" dirty="0">
                <a:solidFill>
                  <a:schemeClr val="lt1"/>
                </a:solidFill>
                <a:latin typeface="Times New Roman"/>
                <a:cs typeface="Times New Roman"/>
              </a:rPr>
              <a:t>Implement exploratory data analysis tools and techniques to investigate, analyze, and summarize the main characteristics of datasets, often utilizing data visualization </a:t>
            </a:r>
            <a:r>
              <a:rPr lang="en-IN" dirty="0">
                <a:solidFill>
                  <a:schemeClr val="lt1"/>
                </a:solidFill>
                <a:latin typeface="Times New Roman"/>
                <a:cs typeface="Times New Roman"/>
              </a:rPr>
              <a:t>methodologies.</a:t>
            </a:r>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5) How training was done or what models were used?</a:t>
            </a:r>
            <a:endParaRPr dirty="0"/>
          </a:p>
          <a:p>
            <a:pPr>
              <a:spcBef>
                <a:spcPts val="960"/>
              </a:spcBef>
              <a:buSzPts val="1440"/>
            </a:pPr>
            <a:r>
              <a:rPr lang="en-US" sz="1800" dirty="0">
                <a:solidFill>
                  <a:schemeClr val="lt1"/>
                </a:solidFill>
                <a:latin typeface="Times New Roman"/>
                <a:ea typeface="Times New Roman"/>
                <a:cs typeface="Times New Roman"/>
                <a:sym typeface="Times New Roman"/>
              </a:rPr>
              <a:t>Before scaling the data we split it into training and testing sets to prevent overfitting.</a:t>
            </a:r>
            <a:endParaRPr dirty="0"/>
          </a:p>
          <a:p>
            <a:pPr>
              <a:spcBef>
                <a:spcPts val="960"/>
              </a:spcBef>
              <a:buSzPts val="1440"/>
            </a:pPr>
            <a:r>
              <a:rPr lang="en-US" sz="1800" dirty="0">
                <a:solidFill>
                  <a:schemeClr val="lt1"/>
                </a:solidFill>
                <a:latin typeface="Times New Roman"/>
                <a:ea typeface="Times New Roman"/>
                <a:cs typeface="Times New Roman"/>
                <a:sym typeface="Times New Roman"/>
              </a:rPr>
              <a:t>The scaling was performed over training and testing data.</a:t>
            </a:r>
          </a:p>
          <a:p>
            <a:pPr>
              <a:spcBef>
                <a:spcPts val="960"/>
              </a:spcBef>
              <a:buSzPts val="1440"/>
            </a:pPr>
            <a:r>
              <a:rPr lang="en-US" sz="1800" dirty="0">
                <a:solidFill>
                  <a:schemeClr val="lt1"/>
                </a:solidFill>
                <a:latin typeface="Times New Roman"/>
                <a:cs typeface="Times New Roman"/>
                <a:sym typeface="Times New Roman"/>
              </a:rPr>
              <a:t>After scaling the data, we checked for multicollinearity using Variation Inflation Factor.</a:t>
            </a:r>
          </a:p>
          <a:p>
            <a:pPr>
              <a:spcBef>
                <a:spcPts val="960"/>
              </a:spcBef>
              <a:buSzPts val="1440"/>
            </a:pPr>
            <a:r>
              <a:rPr lang="en-US" sz="1800" dirty="0">
                <a:solidFill>
                  <a:schemeClr val="lt1"/>
                </a:solidFill>
                <a:latin typeface="Times New Roman"/>
                <a:cs typeface="Times New Roman"/>
                <a:sym typeface="Times New Roman"/>
              </a:rPr>
              <a:t>Best parameters were found using Grid Search CV.</a:t>
            </a:r>
            <a:endParaRPr dirty="0"/>
          </a:p>
          <a:p>
            <a:pPr>
              <a:spcBef>
                <a:spcPts val="960"/>
              </a:spcBef>
              <a:buSzPts val="1440"/>
            </a:pPr>
            <a:r>
              <a:rPr lang="en-US" sz="1800" dirty="0">
                <a:solidFill>
                  <a:schemeClr val="lt1"/>
                </a:solidFill>
                <a:latin typeface="Times New Roman"/>
                <a:ea typeface="Times New Roman"/>
                <a:cs typeface="Times New Roman"/>
                <a:sym typeface="Times New Roman"/>
              </a:rPr>
              <a:t>Algorithms like Logistic Regression and  </a:t>
            </a:r>
            <a:r>
              <a:rPr lang="en-US" sz="1800" dirty="0" err="1">
                <a:solidFill>
                  <a:schemeClr val="lt1"/>
                </a:solidFill>
                <a:latin typeface="Times New Roman"/>
                <a:ea typeface="Times New Roman"/>
                <a:cs typeface="Times New Roman"/>
                <a:sym typeface="Times New Roman"/>
              </a:rPr>
              <a:t>XGBoost</a:t>
            </a:r>
            <a:r>
              <a:rPr lang="en-US" sz="1800" dirty="0">
                <a:solidFill>
                  <a:schemeClr val="lt1"/>
                </a:solidFill>
                <a:latin typeface="Times New Roman"/>
                <a:ea typeface="Times New Roman"/>
                <a:cs typeface="Times New Roman"/>
                <a:sym typeface="Times New Roman"/>
              </a:rPr>
              <a:t> were used.</a:t>
            </a:r>
          </a:p>
          <a:p>
            <a:pPr marL="0" indent="0">
              <a:spcBef>
                <a:spcPts val="960"/>
              </a:spcBef>
              <a:buSzPts val="1440"/>
              <a:buNone/>
            </a:pP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6) How Prediction was done?</a:t>
            </a:r>
          </a:p>
          <a:p>
            <a:pPr marL="0" lvl="0" indent="0">
              <a:spcBef>
                <a:spcPts val="960"/>
              </a:spcBef>
              <a:buSzPts val="1440"/>
              <a:buNone/>
            </a:pPr>
            <a:r>
              <a:rPr lang="en-US" sz="1800" dirty="0">
                <a:solidFill>
                  <a:schemeClr val="lt1"/>
                </a:solidFill>
                <a:latin typeface="Times New Roman"/>
                <a:ea typeface="Times New Roman"/>
                <a:cs typeface="Times New Roman"/>
                <a:sym typeface="Times New Roman"/>
              </a:rPr>
              <a:t>The testing files are shared by the client. We performed various evaluation metrices such as accuracy score, recall score, precision score and f score.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C2531-4923-4347-B2F9-C503F1754171}"/>
              </a:ext>
            </a:extLst>
          </p:cNvPr>
          <p:cNvSpPr>
            <a:spLocks noGrp="1"/>
          </p:cNvSpPr>
          <p:nvPr>
            <p:ph type="title"/>
          </p:nvPr>
        </p:nvSpPr>
        <p:spPr>
          <a:xfrm>
            <a:off x="645130" y="609601"/>
            <a:ext cx="9404723" cy="989583"/>
          </a:xfrm>
        </p:spPr>
        <p:txBody>
          <a:bodyPr/>
          <a:lstStyle/>
          <a:p>
            <a:r>
              <a:rPr lang="en-US" sz="3200" dirty="0">
                <a:solidFill>
                  <a:schemeClr val="lt1"/>
                </a:solidFill>
                <a:latin typeface="Times New Roman"/>
                <a:ea typeface="Times New Roman"/>
                <a:cs typeface="Times New Roman"/>
                <a:sym typeface="Times New Roman"/>
              </a:rPr>
              <a:t>Data Sharing Agreement:</a:t>
            </a:r>
            <a:endParaRPr lang="en-IN" sz="3200" dirty="0"/>
          </a:p>
        </p:txBody>
      </p:sp>
      <p:sp>
        <p:nvSpPr>
          <p:cNvPr id="3" name="Content Placeholder 2">
            <a:extLst>
              <a:ext uri="{FF2B5EF4-FFF2-40B4-BE49-F238E27FC236}">
                <a16:creationId xmlns:a16="http://schemas.microsoft.com/office/drawing/2014/main" id="{A72C6526-3353-4C46-824B-C479730519E5}"/>
              </a:ext>
            </a:extLst>
          </p:cNvPr>
          <p:cNvSpPr>
            <a:spLocks noGrp="1"/>
          </p:cNvSpPr>
          <p:nvPr>
            <p:ph idx="1"/>
          </p:nvPr>
        </p:nvSpPr>
        <p:spPr>
          <a:xfrm>
            <a:off x="1103312" y="1734532"/>
            <a:ext cx="8946541" cy="4513867"/>
          </a:xfrm>
        </p:spPr>
        <p:txBody>
          <a:bodyPr>
            <a:normAutofit/>
          </a:bodyPr>
          <a:lstStyle/>
          <a:p>
            <a:pPr marL="0" indent="0">
              <a:buNone/>
            </a:pPr>
            <a:endParaRPr lang="en-US" dirty="0"/>
          </a:p>
          <a:p>
            <a:pPr marL="0" indent="0">
              <a:buNone/>
            </a:pPr>
            <a:r>
              <a:rPr lang="en-US" dirty="0"/>
              <a:t>This dataset contains 4 files:</a:t>
            </a:r>
          </a:p>
          <a:p>
            <a:r>
              <a:rPr lang="en-US" dirty="0"/>
              <a:t>1) bank-additional-full.csv with all examples (41188) and 20 inputs, ordered by date (from May 2008 to November 2010)</a:t>
            </a:r>
          </a:p>
          <a:p>
            <a:r>
              <a:rPr lang="en-US" dirty="0"/>
              <a:t>2) bank-additional.csv with 10% of the examples (4119), randomly selected from 1), and 20 inputs.</a:t>
            </a:r>
          </a:p>
          <a:p>
            <a:r>
              <a:rPr lang="en-US" dirty="0"/>
              <a:t>3) bank-full.csv with all examples and 17 inputs, ordered by date (older version of this dataset with fewer inputs).</a:t>
            </a:r>
          </a:p>
          <a:p>
            <a:r>
              <a:rPr lang="en-US" dirty="0"/>
              <a:t>4) bank.csv with 10% of the examples and 17 inputs, randomly selected from 3 (older version of this dataset with fewer inputs).</a:t>
            </a:r>
            <a:endParaRPr lang="en-IN" dirty="0"/>
          </a:p>
        </p:txBody>
      </p:sp>
    </p:spTree>
    <p:extLst>
      <p:ext uri="{BB962C8B-B14F-4D97-AF65-F5344CB8AC3E}">
        <p14:creationId xmlns:p14="http://schemas.microsoft.com/office/powerpoint/2010/main" val="2260036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p>
          <a:p>
            <a:pPr marL="0" lvl="0" indent="0" algn="l" rtl="0">
              <a:spcBef>
                <a:spcPts val="0"/>
              </a:spcBef>
              <a:spcAft>
                <a:spcPts val="0"/>
              </a:spcAft>
              <a:buSzPts val="1760"/>
              <a:buNone/>
            </a:pP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t>
            </a:r>
            <a:r>
              <a:rPr lang="en-US" dirty="0" err="1">
                <a:solidFill>
                  <a:schemeClr val="lt1"/>
                </a:solidFill>
                <a:latin typeface="Times New Roman"/>
                <a:ea typeface="Times New Roman"/>
                <a:cs typeface="Times New Roman"/>
                <a:sym typeface="Times New Roman"/>
              </a:rPr>
              <a:t>bank_full</a:t>
            </a:r>
            <a:r>
              <a:rPr lang="en-US" dirty="0">
                <a:solidFill>
                  <a:schemeClr val="lt1"/>
                </a:solidFill>
                <a:latin typeface="Times New Roman"/>
                <a:ea typeface="Times New Roman"/>
                <a:cs typeface="Times New Roman"/>
                <a:sym typeface="Times New Roman"/>
              </a:rPr>
              <a:t>” is created in the database for inserting the data. If the table is already present then new data is inserted in the same table.</a:t>
            </a: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1AF3E54-3208-477C-A0B5-53F9580CD3A3}"/>
              </a:ext>
            </a:extLst>
          </p:cNvPr>
          <p:cNvSpPr>
            <a:spLocks noGrp="1"/>
          </p:cNvSpPr>
          <p:nvPr>
            <p:ph type="ctrTitle"/>
          </p:nvPr>
        </p:nvSpPr>
        <p:spPr>
          <a:xfrm>
            <a:off x="3288265" y="172481"/>
            <a:ext cx="3609492" cy="944217"/>
          </a:xfrm>
        </p:spPr>
        <p:txBody>
          <a:bodyPr/>
          <a:lstStyle/>
          <a:p>
            <a:r>
              <a:rPr lang="en-US" sz="4200" dirty="0"/>
              <a:t>Create table</a:t>
            </a:r>
            <a:endParaRPr lang="en-IN" sz="4200" dirty="0"/>
          </a:p>
        </p:txBody>
      </p:sp>
      <p:pic>
        <p:nvPicPr>
          <p:cNvPr id="5" name="Picture 4">
            <a:extLst>
              <a:ext uri="{FF2B5EF4-FFF2-40B4-BE49-F238E27FC236}">
                <a16:creationId xmlns:a16="http://schemas.microsoft.com/office/drawing/2014/main" id="{46E35B28-9123-41D3-9EA7-87633FB12998}"/>
              </a:ext>
            </a:extLst>
          </p:cNvPr>
          <p:cNvPicPr>
            <a:picLocks noChangeAspect="1"/>
          </p:cNvPicPr>
          <p:nvPr/>
        </p:nvPicPr>
        <p:blipFill>
          <a:blip r:embed="rId2"/>
          <a:stretch>
            <a:fillRect/>
          </a:stretch>
        </p:blipFill>
        <p:spPr>
          <a:xfrm>
            <a:off x="2058986" y="1249498"/>
            <a:ext cx="7056784" cy="5505595"/>
          </a:xfrm>
          <a:prstGeom prst="rect">
            <a:avLst/>
          </a:prstGeom>
        </p:spPr>
      </p:pic>
    </p:spTree>
    <p:extLst>
      <p:ext uri="{BB962C8B-B14F-4D97-AF65-F5344CB8AC3E}">
        <p14:creationId xmlns:p14="http://schemas.microsoft.com/office/powerpoint/2010/main" val="302576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6D33-7C22-4551-B3D3-9FE254072CA3}"/>
              </a:ext>
            </a:extLst>
          </p:cNvPr>
          <p:cNvSpPr>
            <a:spLocks noGrp="1"/>
          </p:cNvSpPr>
          <p:nvPr>
            <p:ph type="title"/>
          </p:nvPr>
        </p:nvSpPr>
        <p:spPr>
          <a:xfrm>
            <a:off x="3538330" y="104177"/>
            <a:ext cx="3578089" cy="700893"/>
          </a:xfrm>
        </p:spPr>
        <p:txBody>
          <a:bodyPr/>
          <a:lstStyle/>
          <a:p>
            <a:r>
              <a:rPr lang="en-US" dirty="0"/>
              <a:t>Import Data</a:t>
            </a:r>
            <a:endParaRPr lang="en-IN" dirty="0"/>
          </a:p>
        </p:txBody>
      </p:sp>
      <p:pic>
        <p:nvPicPr>
          <p:cNvPr id="5" name="Picture 4">
            <a:extLst>
              <a:ext uri="{FF2B5EF4-FFF2-40B4-BE49-F238E27FC236}">
                <a16:creationId xmlns:a16="http://schemas.microsoft.com/office/drawing/2014/main" id="{F8168D00-9B07-426D-91B5-371B77028A4E}"/>
              </a:ext>
            </a:extLst>
          </p:cNvPr>
          <p:cNvPicPr>
            <a:picLocks noChangeAspect="1"/>
          </p:cNvPicPr>
          <p:nvPr/>
        </p:nvPicPr>
        <p:blipFill>
          <a:blip r:embed="rId2"/>
          <a:stretch>
            <a:fillRect/>
          </a:stretch>
        </p:blipFill>
        <p:spPr>
          <a:xfrm>
            <a:off x="1858617" y="1005664"/>
            <a:ext cx="8305020" cy="5678585"/>
          </a:xfrm>
          <a:prstGeom prst="rect">
            <a:avLst/>
          </a:prstGeom>
        </p:spPr>
      </p:pic>
    </p:spTree>
    <p:extLst>
      <p:ext uri="{BB962C8B-B14F-4D97-AF65-F5344CB8AC3E}">
        <p14:creationId xmlns:p14="http://schemas.microsoft.com/office/powerpoint/2010/main" val="1961999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266A52-4358-4AEE-AC10-3C255E7C312F}"/>
              </a:ext>
            </a:extLst>
          </p:cNvPr>
          <p:cNvPicPr>
            <a:picLocks noChangeAspect="1"/>
          </p:cNvPicPr>
          <p:nvPr/>
        </p:nvPicPr>
        <p:blipFill>
          <a:blip r:embed="rId2"/>
          <a:stretch>
            <a:fillRect/>
          </a:stretch>
        </p:blipFill>
        <p:spPr>
          <a:xfrm>
            <a:off x="421318" y="961423"/>
            <a:ext cx="9806048" cy="5486048"/>
          </a:xfrm>
          <a:prstGeom prst="rect">
            <a:avLst/>
          </a:prstGeom>
        </p:spPr>
      </p:pic>
    </p:spTree>
    <p:extLst>
      <p:ext uri="{BB962C8B-B14F-4D97-AF65-F5344CB8AC3E}">
        <p14:creationId xmlns:p14="http://schemas.microsoft.com/office/powerpoint/2010/main" val="1332048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CE24-DCBF-4272-AC8B-E1CE46811B30}"/>
              </a:ext>
            </a:extLst>
          </p:cNvPr>
          <p:cNvSpPr>
            <a:spLocks noGrp="1"/>
          </p:cNvSpPr>
          <p:nvPr>
            <p:ph type="title"/>
          </p:nvPr>
        </p:nvSpPr>
        <p:spPr>
          <a:xfrm>
            <a:off x="863116" y="481863"/>
            <a:ext cx="8534400" cy="1507067"/>
          </a:xfrm>
        </p:spPr>
        <p:txBody>
          <a:bodyPr/>
          <a:lstStyle/>
          <a:p>
            <a:r>
              <a:rPr lang="en-US" dirty="0"/>
              <a:t>Process Flow</a:t>
            </a:r>
            <a:endParaRPr lang="en-IN" dirty="0"/>
          </a:p>
        </p:txBody>
      </p:sp>
      <p:sp>
        <p:nvSpPr>
          <p:cNvPr id="3" name="Text Placeholder 2">
            <a:extLst>
              <a:ext uri="{FF2B5EF4-FFF2-40B4-BE49-F238E27FC236}">
                <a16:creationId xmlns:a16="http://schemas.microsoft.com/office/drawing/2014/main" id="{0C69A874-B7A8-4377-BF97-705F8D029F00}"/>
              </a:ext>
            </a:extLst>
          </p:cNvPr>
          <p:cNvSpPr>
            <a:spLocks noGrp="1"/>
          </p:cNvSpPr>
          <p:nvPr>
            <p:ph idx="1"/>
          </p:nvPr>
        </p:nvSpPr>
        <p:spPr>
          <a:xfrm>
            <a:off x="863116" y="2077278"/>
            <a:ext cx="8534400" cy="3615267"/>
          </a:xfrm>
        </p:spPr>
        <p:txBody>
          <a:bodyPr>
            <a:normAutofit lnSpcReduction="10000"/>
          </a:bodyPr>
          <a:lstStyle/>
          <a:p>
            <a:r>
              <a:rPr lang="en-US" dirty="0"/>
              <a:t>1. Exploratory data analysis</a:t>
            </a:r>
          </a:p>
          <a:p>
            <a:r>
              <a:rPr lang="en-US" dirty="0"/>
              <a:t>2. Missing and duplicate value analysis</a:t>
            </a:r>
          </a:p>
          <a:p>
            <a:r>
              <a:rPr lang="en-US" dirty="0"/>
              <a:t>3. Outlier analysis</a:t>
            </a:r>
          </a:p>
          <a:p>
            <a:r>
              <a:rPr lang="en-US" dirty="0"/>
              <a:t>4. Visualization</a:t>
            </a:r>
          </a:p>
          <a:p>
            <a:r>
              <a:rPr lang="en-US" dirty="0"/>
              <a:t>5. Correlation analysis</a:t>
            </a:r>
          </a:p>
          <a:p>
            <a:r>
              <a:rPr lang="en-US" dirty="0"/>
              <a:t>5. Feature engineering</a:t>
            </a:r>
          </a:p>
          <a:p>
            <a:r>
              <a:rPr lang="en-US" dirty="0"/>
              <a:t>6. Grid Search/Modeling</a:t>
            </a:r>
          </a:p>
          <a:p>
            <a:r>
              <a:rPr lang="en-US" dirty="0"/>
              <a:t>7. Regression Analysis/Predictions</a:t>
            </a:r>
          </a:p>
          <a:p>
            <a:r>
              <a:rPr lang="en-US" dirty="0"/>
              <a:t>8. Conclusion</a:t>
            </a:r>
            <a:endParaRPr lang="en-IN" dirty="0"/>
          </a:p>
        </p:txBody>
      </p:sp>
    </p:spTree>
    <p:extLst>
      <p:ext uri="{BB962C8B-B14F-4D97-AF65-F5344CB8AC3E}">
        <p14:creationId xmlns:p14="http://schemas.microsoft.com/office/powerpoint/2010/main" val="3926588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475</TotalTime>
  <Words>999</Words>
  <Application>Microsoft Office PowerPoint</Application>
  <PresentationFormat>Widescreen</PresentationFormat>
  <Paragraphs>90</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Times New Roman</vt:lpstr>
      <vt:lpstr>Arial</vt:lpstr>
      <vt:lpstr>Wingdings 3</vt:lpstr>
      <vt:lpstr>Century Gothic</vt:lpstr>
      <vt:lpstr>Noto Sans Symbols</vt:lpstr>
      <vt:lpstr>Ion</vt:lpstr>
      <vt:lpstr>PowerPoint Presentation</vt:lpstr>
      <vt:lpstr>PowerPoint Presentation</vt:lpstr>
      <vt:lpstr>Data Sharing Agreement:</vt:lpstr>
      <vt:lpstr>PowerPoint Presentation</vt:lpstr>
      <vt:lpstr>PowerPoint Presentation</vt:lpstr>
      <vt:lpstr>Create table</vt:lpstr>
      <vt:lpstr>Import Data</vt:lpstr>
      <vt:lpstr>PowerPoint Presentation</vt:lpstr>
      <vt:lpstr>Process Flow</vt:lpstr>
      <vt:lpstr>Outlier Analysis using Box Plot</vt:lpstr>
      <vt:lpstr>Correlation Analysis</vt:lpstr>
      <vt:lpstr>Heatmap to represent the correlation between the feature columns</vt:lpstr>
      <vt:lpstr>PowerPoint Presentation</vt:lpstr>
      <vt:lpstr>PowerPoint Presentation</vt:lpstr>
      <vt:lpstr>Tableau Dashboard</vt:lpstr>
      <vt:lpstr>PowerPoint Presentation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Pankaj Verma</cp:lastModifiedBy>
  <cp:revision>22</cp:revision>
  <dcterms:created xsi:type="dcterms:W3CDTF">2021-06-19T13:01:53Z</dcterms:created>
  <dcterms:modified xsi:type="dcterms:W3CDTF">2022-06-13T17:49:57Z</dcterms:modified>
</cp:coreProperties>
</file>