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点击鼠标移动幻灯片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AAC89A5-616B-40D8-9A32-F9BE5871F5A1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56E7930-357D-48BD-A683-8C04B68490E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044976E-471A-4837-997F-86243089F7E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24C3624-74DE-4833-AD61-E2947BB8DAE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F70111D-2A7E-45F8-9E4F-CC76E0FC33D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3DAEB79-40C6-45CD-9A80-04FAC76C7C1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B2A4573-1CA6-48ED-83C9-36841D4A4F8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155906B-C0A6-4E58-A0FD-7D392752F1E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BC1FDF6-2DE3-418D-B315-6DBB2BBEBA5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539C5B5-114A-4579-BDEF-1B86538E1C8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929FEBD-9B16-4DC5-90FA-898CBD39834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6B2B785-0BD6-490C-9425-5CF66116B22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67CE07A-56CD-440C-A15E-11898EF35B6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A6000F9-F71E-4882-8261-45D03B70E1C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EBE0113-F4AB-424D-90F2-DF0C5B06FE8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EB5109F-5955-4815-8021-3F63F46AA8E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3120" cy="345420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7325302-5176-447E-9673-1CD4EA88C91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89D8667-D795-49E2-8885-3EE441596A0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33A4746-01B8-4DE5-A476-3E5E41085EC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E12069E-ADB2-4844-AF29-CC1E6EA135C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E11955B-DBBD-49F1-81AC-CC1B223D5B7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2F3C3A0-D67B-437D-ABA7-AE58C5368C2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7ADD07F-FF42-4275-9975-5BBF991AAB7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73C12402-E886-4D9A-8DF8-A134756EF98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E2445C9-CA5F-4BE2-81DE-5B2A0107252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D803D01-DBBC-4DDE-B2C2-03BE65A6496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第二级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第三级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826BDB2-F58F-44D0-9C9A-CB3A86CA406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6E5E97-D6DD-40C4-878C-8AC60E2E159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3640" y="5589360"/>
            <a:ext cx="3332880" cy="6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685800" y="1628640"/>
            <a:ext cx="7772040" cy="204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的状态一致性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428000" y="4005000"/>
            <a:ext cx="3528000" cy="10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讲师：武晟然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事务写入（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Transactional Writes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7640" y="1628640"/>
            <a:ext cx="7416360" cy="42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事务（</a:t>
            </a:r>
            <a:r>
              <a:rPr b="0" lang="en-US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Transaction</a:t>
            </a:r>
            <a:r>
              <a:rPr b="0" lang="zh-CN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7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5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应用程序中一系列严密的操作，所有操作必须成功完成，否则在每个操作中所作的所有更改都会被撤消</a:t>
            </a:r>
            <a:endParaRPr b="0" lang="en-US" sz="15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5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具有原子性：一个事务中的一系列的操作要么全部成功，要么一个都不做</a:t>
            </a:r>
            <a:endParaRPr b="0" lang="en-US" sz="15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实现思想：构建的事务对应着 </a:t>
            </a:r>
            <a:r>
              <a:rPr b="0" lang="en-US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，等到 </a:t>
            </a:r>
            <a:r>
              <a:rPr b="0" lang="en-US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真正完成的时候，才把所有对应的结果写入 </a:t>
            </a:r>
            <a:r>
              <a:rPr b="0" lang="en-US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系统中</a:t>
            </a:r>
            <a:endParaRPr b="0" lang="en-US" sz="17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实现方式</a:t>
            </a:r>
            <a:endParaRPr b="0" lang="en-US" sz="17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5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预写日志</a:t>
            </a:r>
            <a:r>
              <a:rPr b="0" lang="en-US" sz="15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(at least once)</a:t>
            </a:r>
            <a:endParaRPr b="0" lang="en-US" sz="15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5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两阶段提交</a:t>
            </a:r>
            <a:r>
              <a:rPr b="0" lang="en-US" sz="15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(exactly once)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预写日志（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Write-Ahead-Log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，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WAL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27640" y="1845000"/>
            <a:ext cx="7416360" cy="42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把结果数据先当成状态保存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(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比如写入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hdfs)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，然后在收到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完成的通知时，一次性写入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系统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简单易于实现，由于数据提前在状态后端中做了缓存，所以无论什么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系统，都能用这种方式一批搞定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DataStream API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提供了一个模板类：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GenericWriteAheadSink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，来实现这种事务性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3000"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两阶段提交（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Two-Phase-Commit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，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2PC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7640" y="1556640"/>
            <a:ext cx="74163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对于每个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任务会启动一个事务，并将接下来所有接收的数据添加到事务里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然后将这些数据写入外部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系统，但不提交它们 —— 这时只是“预提交”）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当它收到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完成的通知时，它才正式提交事务，实现结果的真正写入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这种方式真正实现了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exactly-once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，它需要一个提供事务支持的外部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系统。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提供了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TwoPhaseCommitSinkFunction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接口。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2PC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对外部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系统的要求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27640" y="1556640"/>
            <a:ext cx="7704360" cy="48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外部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系统必须提供事务支持，或者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任务必须能够模拟外部系统上的事务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的间隔期间里，必须能够开启一个事务并接受数据写入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在收到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完成的通知之前，事务必须是“等待提交”的状态。在故障恢复的情况下，这可能需要一些时间。如果这个时候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系统关闭事务（例如超时了），那么未提交的数据就会丢失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任务必须能够在进程失败后恢复事务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提交事务必须是幂等操作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不同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Source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的一致性保证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19" name="Table 2"/>
          <p:cNvGraphicFramePr/>
          <p:nvPr/>
        </p:nvGraphicFramePr>
        <p:xfrm>
          <a:off x="827640" y="1772640"/>
          <a:ext cx="7642800" cy="4248000"/>
        </p:xfrm>
        <a:graphic>
          <a:graphicData uri="http://schemas.openxmlformats.org/drawingml/2006/table">
            <a:tbl>
              <a:tblPr/>
              <a:tblGrid>
                <a:gridCol w="1924560"/>
                <a:gridCol w="2257560"/>
                <a:gridCol w="3460680"/>
              </a:tblGrid>
              <a:tr h="81972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微软雅黑 Light"/>
                          <a:ea typeface="微软雅黑 Light"/>
                        </a:rPr>
                        <a:t>source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微软雅黑 Light"/>
                          <a:ea typeface="微软雅黑 Light"/>
                        </a:rPr>
                        <a:t>sink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zh-CN" sz="1600" spc="-1" strike="noStrike">
                          <a:solidFill>
                            <a:srgbClr val="ffffff"/>
                          </a:solidFill>
                          <a:latin typeface="微软雅黑 Light"/>
                          <a:ea typeface="微软雅黑 Light"/>
                        </a:rPr>
                        <a:t>不可重置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zh-CN" sz="1600" spc="-1" strike="noStrike">
                          <a:solidFill>
                            <a:srgbClr val="ffffff"/>
                          </a:solidFill>
                          <a:latin typeface="微软雅黑 Light"/>
                          <a:ea typeface="微软雅黑 Light"/>
                        </a:rPr>
                        <a:t>可重置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197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任意（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Any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At-most-once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At-least-once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694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幂等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At-most-once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Exactly-once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（故障恢复时会出现暂时不一致）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197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预写日志（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WAL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At-most-once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At-least-once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19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两阶段提交（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2PC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At-most-once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Exactly-once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20" name="Line 3"/>
          <p:cNvSpPr/>
          <p:nvPr/>
        </p:nvSpPr>
        <p:spPr>
          <a:xfrm>
            <a:off x="827640" y="1772640"/>
            <a:ext cx="1980360" cy="819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不同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Source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的一致性保证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22" name="Table 2"/>
          <p:cNvGraphicFramePr/>
          <p:nvPr/>
        </p:nvGraphicFramePr>
        <p:xfrm>
          <a:off x="827640" y="1772640"/>
          <a:ext cx="7642800" cy="4248000"/>
        </p:xfrm>
        <a:graphic>
          <a:graphicData uri="http://schemas.openxmlformats.org/drawingml/2006/table">
            <a:tbl>
              <a:tblPr/>
              <a:tblGrid>
                <a:gridCol w="1924560"/>
                <a:gridCol w="2257560"/>
                <a:gridCol w="3460680"/>
              </a:tblGrid>
              <a:tr h="81972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微软雅黑 Light"/>
                          <a:ea typeface="微软雅黑 Light"/>
                        </a:rPr>
                        <a:t>source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微软雅黑 Light"/>
                          <a:ea typeface="微软雅黑 Light"/>
                        </a:rPr>
                        <a:t>sink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zh-CN" sz="1600" spc="-1" strike="noStrike">
                          <a:solidFill>
                            <a:srgbClr val="ffffff"/>
                          </a:solidFill>
                          <a:latin typeface="微软雅黑 Light"/>
                          <a:ea typeface="微软雅黑 Light"/>
                        </a:rPr>
                        <a:t>不可重置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zh-CN" sz="1600" spc="-1" strike="noStrike">
                          <a:solidFill>
                            <a:srgbClr val="ffffff"/>
                          </a:solidFill>
                          <a:latin typeface="微软雅黑 Light"/>
                          <a:ea typeface="微软雅黑 Light"/>
                        </a:rPr>
                        <a:t>可重置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197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任意（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Any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At-most-once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At-least-once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694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幂等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At-most-once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Exactly-once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（故障恢复时会出现暂时不一致）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197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预写日志（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WAL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At-most-once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At-least-once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19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两阶段提交（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2PC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）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At-most-once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Exactly-once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Flink+Kafka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端到端状态一致性的保证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27640" y="1700640"/>
            <a:ext cx="7704360" cy="43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内部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—— 利用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机制，把状态存盘，发生故障的时候可以恢复，保证内部的状态一致性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 —— kafka consumer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作为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，可以将偏移量保存下来，如果后续任务出现了故障，恢复的时候可以由连接器重置偏移量，重新消费数据，保证一致性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—— kafka producer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作为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，采用两阶段提交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，需要实现一个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TwoPhaseCommitSinkFunction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Exactly-once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两阶段提交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1452600" y="1917000"/>
            <a:ext cx="6238440" cy="26665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827640" y="4797000"/>
            <a:ext cx="7704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协调各个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进行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存储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保存在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StateBackend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中，默认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StateBackend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是内存级的，也可以改为文件级的进行持久化保存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Exactly-once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两阶段提交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1463400" y="1917000"/>
            <a:ext cx="6238440" cy="266652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827640" y="4797000"/>
            <a:ext cx="7704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启动时，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会将检查点分界线（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）注入数据流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会在算子间传递下去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Exactly-once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两阶段提交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1452600" y="1938600"/>
            <a:ext cx="6238440" cy="295236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971640" y="5013000"/>
            <a:ext cx="7056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每个算子会对当前的状态做个快照，保存到状态后端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机制可以保证内部的状态一致性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主要内容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7640" y="1845000"/>
            <a:ext cx="7416360" cy="38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状态一致性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一致性检查点（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端到端（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end-to-end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）状态一致性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端到端的精确一次（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exactly-once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）保证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Flink+Kafka 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端到端状态一致性的保证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Exactly-once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两阶段提交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1452600" y="1917000"/>
            <a:ext cx="6238440" cy="295236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971640" y="4919400"/>
            <a:ext cx="771480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每个内部的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transform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任务遇到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时，都会把状态存到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里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任务首先把数据写入外部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kafka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，这些数据都属于预提交的事务；遇到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时，把状态保存到状态后端，并开启新的预提交事务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Exactly-once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两阶段提交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1452600" y="1938600"/>
            <a:ext cx="6238440" cy="26190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971640" y="4653000"/>
            <a:ext cx="771480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当所有算子任务的快照完成，也就是这次的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完成时，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会向所有任务发通知，确认这次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完成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任务收到确认通知，正式提交之前的事务，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kafka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中未确认数据改为“已确认”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Exactly-once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两阶段提交步骤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27640" y="1700640"/>
            <a:ext cx="7920360" cy="47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第一条数据来了之后，开启一个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kafka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的事务（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transaction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），正常写入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kafka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分区日志但标记为未提交，这就是“预提交”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触发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操作，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从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开始向下传递，遇到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的算子将状态存入状态后端，并通知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连接器收到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，保存当前状态，存入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，通知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，并开启下一阶段的事务，用于提交下个检查点的数据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收到所有任务的通知，发出确认信息，表示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完成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任务收到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的确认信息，正式提交这段时间的数据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外部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kafka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关闭事务，提交的数据可以正常消费了。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32000" y="2565000"/>
            <a:ext cx="28080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什么是状态一致性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27640" y="3429000"/>
            <a:ext cx="7416360" cy="30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有状态的流处理，内部每个算子任务都可以有自己的状态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对于流处理器内部来说，所谓的状态一致性，其实就是我们所说的计算结果要保证准确。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一条数据不应该丢失，也不应该重复计算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在遇到故障时可以恢复状态，恢复以后的重新计算，结果应该也是完全正确的。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1115640" y="1845000"/>
            <a:ext cx="6552360" cy="151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状态一致性分类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27640" y="1628640"/>
            <a:ext cx="741636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AT-MOST-ONCE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（最多一次）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当任务故障时，最简单的做法是什么都不干，既不恢复丢失的状态，也不重播丢失的数据。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At-most-once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语义的含义是最多处理一次事件。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AT-LEAST-ONCE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（至少一次）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在大多数的真实应用场景，我们希望不丢失事件。这种类型的保障称为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at-least-once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，意思是所有的事件都得到了处理，而一些事件还可能被处理多次。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EXACTLY-ONCE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（精确一次）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恰好处理一次是最严格的保证，也是最难实现的。恰好处理一次语义不仅仅意味着没有事件丢失，还意味着针对每一个数据，内部状态仅仅更新一次。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一致性检查点（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Checkpoints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27640" y="1845000"/>
            <a:ext cx="7416360" cy="42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使用了一种轻量级快照机制 —— 检查点（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）来保证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exactly-once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语义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有状态流应用的一致检查点，其实就是：所有任务的状态，在某个时间点的一份拷贝（一份快照）。而这个时间点，应该是所有任务都恰好处理完一个相同的输入数据的时候。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应用状态的一致检查点，是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故障恢复机制的核心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一致性检查点（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Checkpoints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1" name="图片 2" descr=""/>
          <p:cNvPicPr/>
          <p:nvPr/>
        </p:nvPicPr>
        <p:blipFill>
          <a:blip r:embed="rId1"/>
          <a:stretch/>
        </p:blipFill>
        <p:spPr>
          <a:xfrm>
            <a:off x="1838880" y="2025360"/>
            <a:ext cx="5613120" cy="37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端到端（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end-to-end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）状态一致性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27640" y="1845000"/>
            <a:ext cx="7416360" cy="42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目前我们看到的一致性保证都是由流处理器实现的，也就是说都是在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流处理器内部保证的；而在真实应用中，流处理应用除了流处理器以外还包含了数据源（例如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Kafka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）和输出到持久化系统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端到端的一致性保证，意味着结果的正确性贯穿了整个流处理应用的始终；每一个组件都保证了它自己的一致性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整个端到端的一致性级别取决于所有组件中一致性最弱的组件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端到端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exactly-once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27640" y="1845000"/>
            <a:ext cx="7416360" cy="42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2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内部保证 </a:t>
            </a: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—— </a:t>
            </a: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2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 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端 —— 可重设数据的读取位置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2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端 —— 从故障恢复时，数据不会重复写入外部系统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22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幂等写入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22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事务写入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幂等写入（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Idempotent Writes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27640" y="1989000"/>
            <a:ext cx="74163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所谓幂等操作，是说一个操作，可以重复执行很多次，但只导致一次结果更改，也就是说，后面再重复执行就不起作用了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8" name="Formula 3"/>
              <p:cNvSpPr txBox="1"/>
              <p:nvPr/>
            </p:nvSpPr>
            <p:spPr>
              <a:xfrm>
                <a:off x="1879560" y="4149000"/>
                <a:ext cx="1391040" cy="408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sSup>
                              <m:e>
                                <m:r>
                                  <m:t xml:space="preserve">𝑒</m:t>
                                </m:r>
                              </m:e>
                              <m:sup>
                                <m:r>
                                  <m:t xml:space="preserve"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𝑛</m:t>
                            </m:r>
                          </m:e>
                        </m:d>
                      </m:sup>
                    </m:sSup>
                    <m:r>
                      <m:t xml:space="preserve">=</m:t>
                    </m:r>
                    <m:sSup>
                      <m:e>
                        <m:r>
                          <m:t xml:space="preserve">𝑒</m:t>
                        </m:r>
                      </m:e>
                      <m:sup>
                        <m:r>
                          <m:t xml:space="preserve">𝑥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4399920" y="3592800"/>
            <a:ext cx="2620080" cy="170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31194</TotalTime>
  <Application>LibreOffice/6.4.4.2$Linux_X86_64 LibreOffice_project/40$Build-2</Application>
  <Words>1404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2020-09-18T10:04:41Z</dcterms:modified>
  <cp:revision>479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