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57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57.xml" ContentType="application/vnd.openxmlformats-officedocument.presentationml.notesSlide+xml"/>
  <Override PartName="/ppt/_rels/presentation.xml.rels" ContentType="application/vnd.openxmlformats-package.relationships+xml"/>
  <Override PartName="/ppt/media/image1.jpeg" ContentType="image/jpeg"/>
  <Override PartName="/ppt/media/image5.png" ContentType="image/png"/>
  <Override PartName="/ppt/media/image10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40.xml" ContentType="application/vnd.openxmlformats-officedocument.presentationml.slide+xml"/>
  <Override PartName="/ppt/slides/slide6.xml" ContentType="application/vnd.openxmlformats-officedocument.presentationml.slide+xml"/>
  <Override PartName="/ppt/slides/slide41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50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_rels/slide47.xml.rels" ContentType="application/vnd.openxmlformats-package.relationships+xml"/>
  <Override PartName="/ppt/slides/_rels/slide54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27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8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1.xml.rels" ContentType="application/vnd.openxmlformats-package.relationships+xml"/>
  <Override PartName="/ppt/slides/_rels/slide39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52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38.xml.rels" ContentType="application/vnd.openxmlformats-package.relationships+xml"/>
  <Override PartName="/ppt/slides/_rels/slide23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51.xml.rels" ContentType="application/vnd.openxmlformats-package.relationships+xml"/>
  <Override PartName="/ppt/slides/_rels/slide35.xml.rels" ContentType="application/vnd.openxmlformats-package.relationships+xml"/>
  <Override PartName="/ppt/slides/_rels/slide57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56.xml.rels" ContentType="application/vnd.openxmlformats-package.relationships+xml"/>
  <Override PartName="/ppt/slides/_rels/slide50.xml.rels" ContentType="application/vnd.openxmlformats-package.relationships+xml"/>
  <Override PartName="/ppt/slides/_rels/slide34.xml.rels" ContentType="application/vnd.openxmlformats-package.relationships+xml"/>
  <Override PartName="/ppt/slides/_rels/slide49.xml.rels" ContentType="application/vnd.openxmlformats-package.relationships+xml"/>
  <Override PartName="/ppt/slides/_rels/slide6.xml.rels" ContentType="application/vnd.openxmlformats-package.relationships+xml"/>
  <Override PartName="/ppt/slides/_rels/slide40.xml.rels" ContentType="application/vnd.openxmlformats-package.relationships+xml"/>
  <Override PartName="/ppt/slides/_rels/slide55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48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16.xml.rels" ContentType="application/vnd.openxmlformats-package.relationships+xml"/>
  <Override PartName="/ppt/slides/slide30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</p:sldIdLst>
  <p:sldSz cx="9144000" cy="6858000"/>
  <p:notesSz cx="7105650" cy="102362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zh-CN" sz="4400" spc="-1" strike="noStrike">
                <a:latin typeface="Arial"/>
              </a:rPr>
              <a:t>点击鼠标移动幻灯片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zh-CN" sz="2000" spc="-1" strike="noStrike">
                <a:latin typeface="Arial"/>
              </a:rPr>
              <a:t>点击编辑备注格式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&lt;页眉&gt;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&lt;日期/时间&gt;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&lt;页脚&gt;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1989DB39-6797-434B-9000-A9E10DF85F91}" type="slidenum">
              <a:rPr b="0" lang="en-US" sz="1400" spc="-1" strike="noStrike">
                <a:latin typeface="Times New Roman"/>
              </a:rPr>
              <a:t>&lt;编号&gt;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400" cy="3837960"/>
          </a:xfrm>
          <a:prstGeom prst="rect">
            <a:avLst/>
          </a:prstGeom>
        </p:spPr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3680" cy="460548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0" name="CustomShape 3"/>
          <p:cNvSpPr/>
          <p:nvPr/>
        </p:nvSpPr>
        <p:spPr>
          <a:xfrm>
            <a:off x="4024800" y="9722520"/>
            <a:ext cx="3078360" cy="5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DA4BF152-AAF5-42F5-9526-5B52D1DC1140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ldImg"/>
          </p:nvPr>
        </p:nvSpPr>
        <p:spPr>
          <a:xfrm>
            <a:off x="1421280" y="1279440"/>
            <a:ext cx="4262760" cy="3453840"/>
          </a:xfrm>
          <a:prstGeom prst="rect">
            <a:avLst/>
          </a:prstGeom>
        </p:spPr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3680" cy="460548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3" name="CustomShape 3"/>
          <p:cNvSpPr/>
          <p:nvPr/>
        </p:nvSpPr>
        <p:spPr>
          <a:xfrm>
            <a:off x="4024800" y="9722520"/>
            <a:ext cx="3078360" cy="5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F543B750-DD45-4A89-B428-700741F60C6D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zh-CN" sz="1800" spc="-1" strike="noStrike">
                <a:latin typeface="Arial"/>
              </a:rPr>
              <a:t>点击鼠标编辑标题文字格式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点击鼠标编辑大纲文字格式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latin typeface="Arial"/>
              </a:rPr>
              <a:t>第二个大纲级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latin typeface="Arial"/>
              </a:rPr>
              <a:t>第三大纲级别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latin typeface="Arial"/>
              </a:rPr>
              <a:t>第四大纲级别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第五大纲级别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第六大纲级别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第七大纲级别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zh-CN" sz="4400" spc="-1" strike="noStrike">
                <a:latin typeface="Arial"/>
              </a:rPr>
              <a:t>点击鼠标编辑标题文字格式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点击鼠标编辑大纲文字格式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latin typeface="Arial"/>
              </a:rPr>
              <a:t>第二个大纲级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latin typeface="Arial"/>
              </a:rPr>
              <a:t>第三大纲级别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latin typeface="Arial"/>
              </a:rPr>
              <a:t>第四大纲级别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第五大纲级别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第六大纲级别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第七大纲级别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23640" y="5589360"/>
            <a:ext cx="3332520" cy="64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685800" y="1889280"/>
            <a:ext cx="7771680" cy="204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50000"/>
              </a:lnSpc>
            </a:pPr>
            <a:r>
              <a:rPr b="0" lang="en-US" sz="4400" spc="-1" strike="noStrike">
                <a:solidFill>
                  <a:srgbClr val="595959"/>
                </a:solidFill>
                <a:latin typeface="微软雅黑"/>
                <a:ea typeface="微软雅黑"/>
              </a:rPr>
              <a:t>Table API </a:t>
            </a:r>
            <a:r>
              <a:rPr b="0" lang="zh-CN" sz="4400" spc="-1" strike="noStrike">
                <a:solidFill>
                  <a:srgbClr val="595959"/>
                </a:solidFill>
                <a:latin typeface="微软雅黑"/>
                <a:ea typeface="微软雅黑"/>
              </a:rPr>
              <a:t>和 </a:t>
            </a:r>
            <a:r>
              <a:rPr b="0" lang="en-US" sz="4400" spc="-1" strike="noStrike">
                <a:solidFill>
                  <a:srgbClr val="595959"/>
                </a:solidFill>
                <a:latin typeface="微软雅黑"/>
                <a:ea typeface="微软雅黑"/>
              </a:rPr>
              <a:t>Flink SQL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4428000" y="4437000"/>
            <a:ext cx="3527640" cy="103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zh-CN" sz="2800" spc="-1" strike="noStrike">
                <a:solidFill>
                  <a:srgbClr val="404040"/>
                </a:solidFill>
                <a:latin typeface="微软雅黑"/>
                <a:ea typeface="微软雅黑"/>
              </a:rPr>
              <a:t>讲师：左元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57200" y="485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表的查询 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– 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SQL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518760" y="1412640"/>
            <a:ext cx="8228880" cy="17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Flink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的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SQL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集成，基于实现 了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SQL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标准的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Apache Calcite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在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Flink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中，用常规字符串来定义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SQL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查询语句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SQL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查询的结果，也是一个新的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764640" y="3414960"/>
            <a:ext cx="8055360" cy="145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200000"/>
              </a:lnSpc>
            </a:pP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resultSqlTable: Table = tableEnv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.sqlQuery(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"select id, temperature from sensorTable where id ='sensor_1'"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57200" y="485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将 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DataStream 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转换成表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18760" y="1412640"/>
            <a:ext cx="8228880" cy="172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对于一个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DataStream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，可以直接转换成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，进而方便地调用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API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做转换操作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861840" y="2784960"/>
            <a:ext cx="7039080" cy="775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50000"/>
              </a:lnSpc>
            </a:pP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dataStream: DataStream[SensorReading] = ...</a:t>
            </a:r>
            <a:br/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sensorTable: Table = tableEnv.fromDataStream(dataStream)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17" name="CustomShape 4"/>
          <p:cNvSpPr/>
          <p:nvPr/>
        </p:nvSpPr>
        <p:spPr>
          <a:xfrm>
            <a:off x="518760" y="3717000"/>
            <a:ext cx="8228880" cy="12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默认转换后的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Schema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和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DataStream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中的字段定义一一对应，也可以单独指定出来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CustomShape 5"/>
          <p:cNvSpPr/>
          <p:nvPr/>
        </p:nvSpPr>
        <p:spPr>
          <a:xfrm>
            <a:off x="830160" y="4968360"/>
            <a:ext cx="6468840" cy="111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50000"/>
              </a:lnSpc>
            </a:pP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dataStream: DataStream[SensorReading] = ...</a:t>
            </a:r>
            <a:br/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sensorTable = tableEnv.fromDataStream(dataStream,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               </a:t>
            </a:r>
            <a:r>
              <a:rPr b="1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$”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id”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$”timestamp”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$”temperature”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57200" y="485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数据类型与 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Schema 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的对应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518760" y="1412640"/>
            <a:ext cx="8228880" cy="45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DataStream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中的数据类型，与表的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Schema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之间的对应关系，可以有两种：基于字段名称，或者基于字段位置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基于名称（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name-based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2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2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基于位置（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position-based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703800" y="5339520"/>
            <a:ext cx="8079840" cy="318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sensorTable = tableEnv.fromDataStream(dataStream, $”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myId”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$”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ts”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22" name="CustomShape 4"/>
          <p:cNvSpPr/>
          <p:nvPr/>
        </p:nvSpPr>
        <p:spPr>
          <a:xfrm>
            <a:off x="657000" y="3341880"/>
            <a:ext cx="8411400" cy="775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50000"/>
              </a:lnSpc>
            </a:pP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sensorTable = tableEnv.fromDataStream(dataStream,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          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$”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timestamp”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as “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ts”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$”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id”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as “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myId”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$”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temperature”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57200" y="485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创建临时视图（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Temporary View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18760" y="1412640"/>
            <a:ext cx="8228880" cy="7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基于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DataStream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创建临时视图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683280" y="2376720"/>
            <a:ext cx="7611480" cy="1346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tableEnv.createTemporaryView(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"sensorView"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dataStream)</a:t>
            </a:r>
            <a:br/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tableEnv.createTemporaryView(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"sensorView"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dataStream, $”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id”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$”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temperature”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$”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timestamp”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as $”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ts”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26" name="CustomShape 4"/>
          <p:cNvSpPr/>
          <p:nvPr/>
        </p:nvSpPr>
        <p:spPr>
          <a:xfrm>
            <a:off x="518760" y="4186080"/>
            <a:ext cx="8228880" cy="7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基于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创建临时视图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7" name="CustomShape 5"/>
          <p:cNvSpPr/>
          <p:nvPr/>
        </p:nvSpPr>
        <p:spPr>
          <a:xfrm>
            <a:off x="1475640" y="5195520"/>
            <a:ext cx="6624000" cy="318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tableEnv.createTemporaryView(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"sensorView"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sensorTable)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57200" y="485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输出表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518760" y="1412640"/>
            <a:ext cx="8444880" cy="295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表的输出，是通过将数据写入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TableSink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来实现的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TableSink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是一个通用接口，可以支持不同的文件格式、存储数据库和消息队列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输出表最直接的方法，就是通过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Table.insertInto()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方法将一个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写入注册过的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TableSink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中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1187640" y="4342320"/>
            <a:ext cx="7488000" cy="1916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2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tableEnv.connect(...)</a:t>
            </a:r>
            <a:br/>
            <a:r>
              <a:rPr b="0" i="1" lang="en-US" sz="1500" spc="-1" strike="noStrike">
                <a:solidFill>
                  <a:srgbClr val="808080"/>
                </a:solidFill>
                <a:latin typeface="宋体"/>
                <a:ea typeface="宋体"/>
              </a:rPr>
              <a:t> 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.createTemporaryTable(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"outputTable"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resultSqlTable: Table = ...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resultTable.insertInto(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"outputTable"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57200" y="485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输出到文件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1259640" y="1522440"/>
            <a:ext cx="6984000" cy="4690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8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tableEnv.connect(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</a:t>
            </a: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new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FileSystem().path(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"output.txt"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)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定义到文件系统的连接</a:t>
            </a:r>
            <a:br/>
            <a:r>
              <a:rPr b="0" i="1" lang="en-US" sz="1500" spc="-1" strike="noStrike">
                <a:solidFill>
                  <a:srgbClr val="808080"/>
                </a:solidFill>
                <a:latin typeface="宋体"/>
                <a:ea typeface="宋体"/>
              </a:rPr>
              <a:t>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.withFormat(</a:t>
            </a: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new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Csv())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8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.withSchema(</a:t>
            </a: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new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Schema()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  .field(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"id"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DataTypes.</a:t>
            </a:r>
            <a:r>
              <a:rPr b="0" i="1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STRING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())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  .field(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"temp"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DataTypes.</a:t>
            </a:r>
            <a:r>
              <a:rPr b="0" i="1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Double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())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)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8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.createTemporaryTable(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"outputTable"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    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创建临时表</a:t>
            </a:r>
            <a:br/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resultTable.insertInto(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"outputTable"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   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Consolas"/>
                <a:ea typeface="宋体"/>
              </a:rPr>
              <a:t>输出表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57200" y="485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更新模式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518760" y="1412640"/>
            <a:ext cx="8228880" cy="49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8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对于流式查询，需要声明如何在表和外部连接器之间执行转换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8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与外部系统交换的消息类型，由更新模式（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Update Mode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）指定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80000"/>
              </a:lnSpc>
              <a:spcBef>
                <a:spcPts val="360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追加（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Append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）模式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80000"/>
              </a:lnSpc>
              <a:spcBef>
                <a:spcPts val="281"/>
              </a:spcBef>
              <a:buClr>
                <a:srgbClr val="404040"/>
              </a:buClr>
              <a:buFont typeface="Arial"/>
              <a:buChar char="–"/>
            </a:pP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表只做插入操作，和外部连接器只交换插入（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Insert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）消息</a:t>
            </a:r>
            <a:endParaRPr b="0" lang="en-US" sz="1400" spc="-1" strike="noStrike">
              <a:latin typeface="Arial"/>
            </a:endParaRPr>
          </a:p>
          <a:p>
            <a:pPr marL="343080" indent="-342360">
              <a:lnSpc>
                <a:spcPct val="180000"/>
              </a:lnSpc>
              <a:spcBef>
                <a:spcPts val="360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撤回（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Retract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）模式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80000"/>
              </a:lnSpc>
              <a:spcBef>
                <a:spcPts val="281"/>
              </a:spcBef>
              <a:buClr>
                <a:srgbClr val="404040"/>
              </a:buClr>
              <a:buFont typeface="Arial"/>
              <a:buChar char="–"/>
            </a:pP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表和外部连接器交换添加（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Add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）和撤回（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Retract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）消息</a:t>
            </a:r>
            <a:endParaRPr b="0" lang="en-US" sz="1400" spc="-1" strike="noStrike">
              <a:latin typeface="Arial"/>
            </a:endParaRPr>
          </a:p>
          <a:p>
            <a:pPr lvl="1" marL="743040" indent="-285120">
              <a:lnSpc>
                <a:spcPct val="180000"/>
              </a:lnSpc>
              <a:spcBef>
                <a:spcPts val="281"/>
              </a:spcBef>
              <a:buClr>
                <a:srgbClr val="404040"/>
              </a:buClr>
              <a:buFont typeface="Arial"/>
              <a:buChar char="–"/>
            </a:pP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插入操作（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Insert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）编码为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Add 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消息；删除（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Delete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）编码为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Retract 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消息；更新（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Update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）编码为上一条的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Retract 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和下一条的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Add 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消息</a:t>
            </a:r>
            <a:endParaRPr b="0" lang="en-US" sz="1400" spc="-1" strike="noStrike">
              <a:latin typeface="Arial"/>
            </a:endParaRPr>
          </a:p>
          <a:p>
            <a:pPr marL="343080" indent="-342360">
              <a:lnSpc>
                <a:spcPct val="180000"/>
              </a:lnSpc>
              <a:spcBef>
                <a:spcPts val="360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更新插入（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Upsert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）模式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80000"/>
              </a:lnSpc>
              <a:spcBef>
                <a:spcPts val="281"/>
              </a:spcBef>
              <a:buClr>
                <a:srgbClr val="404040"/>
              </a:buClr>
              <a:buFont typeface="Arial"/>
              <a:buChar char="–"/>
            </a:pP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更新和插入都被编码为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Upsert 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消息；删除编码为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Delete 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消息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57200" y="485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输出到 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Kafka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518760" y="1412640"/>
            <a:ext cx="8228880" cy="7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可以创建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来描述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kafka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中的数据，作为输入或输出的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TableSink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1474200" y="2170080"/>
            <a:ext cx="6125040" cy="4194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2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tableEnv.connect(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</a:t>
            </a: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new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Kafka()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.version(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"0.11"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.topic(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"sinkTest"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.property(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"zookeeper.connect"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"localhost:2181"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.property(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"bootstrap.servers"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"localhost:9092"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.withFormat( </a:t>
            </a: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new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Csv() 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.withSchema( </a:t>
            </a: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new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Schema()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.field(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"id"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DataTypes.</a:t>
            </a:r>
            <a:r>
              <a:rPr b="0" i="1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STRING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())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.field(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"temp"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DataTypes.</a:t>
            </a:r>
            <a:r>
              <a:rPr b="0" i="1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DOUBLE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())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.createTemporaryTable(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"kafkaOutputTable"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resultTable.insertInto(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"kafkaOutputTable"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457200" y="485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输出到 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18760" y="1412640"/>
            <a:ext cx="8228880" cy="7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可以创建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来描述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ES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中的数据，作为输出的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TableSink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1946160" y="2125080"/>
            <a:ext cx="4982040" cy="4154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1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tableEnv.connect(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</a:t>
            </a: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new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Elasticsearch()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.version(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"6"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.host(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"localhost"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</a:t>
            </a:r>
            <a:r>
              <a:rPr b="0" lang="en-US" sz="1500" spc="-1" strike="noStrike">
                <a:solidFill>
                  <a:srgbClr val="0000ff"/>
                </a:solidFill>
                <a:latin typeface="Consolas"/>
                <a:ea typeface="宋体"/>
              </a:rPr>
              <a:t>9200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"http"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.index(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"sensor"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.documentType(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"temp"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.inUpsertMode()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.withFormat(</a:t>
            </a: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new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Json())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.withSchema(</a:t>
            </a: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new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Schema()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.field(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"id"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DataTypes.</a:t>
            </a:r>
            <a:r>
              <a:rPr b="0" i="1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STRING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())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.field(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"count"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DataTypes.</a:t>
            </a:r>
            <a:r>
              <a:rPr b="0" i="1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BIGINT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())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.createTemporaryTable(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"esOutputTable"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aggResultTable.insertInto(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"esOutputTable"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57200" y="485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输出到 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MySql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518760" y="1412640"/>
            <a:ext cx="8228880" cy="7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可以创建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来描述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MySql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中的数据，作为输入和输出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1346760" y="1982160"/>
            <a:ext cx="7039080" cy="4405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10000"/>
              </a:lnSpc>
            </a:pP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sinkDDL: </a:t>
            </a:r>
            <a:r>
              <a:rPr b="0" lang="en-US" sz="1500" spc="-1" strike="noStrike">
                <a:solidFill>
                  <a:srgbClr val="1948a6"/>
                </a:solidFill>
                <a:latin typeface="Consolas"/>
                <a:ea typeface="宋体"/>
              </a:rPr>
              <a:t>String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=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"""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|create table jdbcOutputTable (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  id varchar(20) not null,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  cnt bigint not null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|) with (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  'connector.type' = 'jdbc',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  'connector.url' = 'jdbc:mysql://localhost:3306/test',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  'connector.table' = 'sensor_count',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  'connector.driver' = 'com.mysql.jdbc.Driver',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  'connector.username' = 'root',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  'connector.password' = '123456'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|)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"""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.stripMargin</a:t>
            </a:r>
            <a:br/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tableEnv.sqlUpdate(sinkDDL)   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执行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DDL</a:t>
            </a:r>
            <a:r>
              <a:rPr b="0" i="1" lang="zh-CN" sz="1500" spc="-1" strike="noStrike">
                <a:solidFill>
                  <a:srgbClr val="808080"/>
                </a:solidFill>
                <a:latin typeface="Consolas"/>
                <a:ea typeface="宋体"/>
              </a:rPr>
              <a:t>创建表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aggResultSqlTable.insertInto(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"jdbcOutputTable"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7200" y="485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Table API 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和 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Flink SQL 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是什么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86" name="图片 5" descr=""/>
          <p:cNvPicPr/>
          <p:nvPr/>
        </p:nvPicPr>
        <p:blipFill>
          <a:blip r:embed="rId1"/>
          <a:stretch/>
        </p:blipFill>
        <p:spPr>
          <a:xfrm>
            <a:off x="1547640" y="4005000"/>
            <a:ext cx="6192000" cy="2061360"/>
          </a:xfrm>
          <a:prstGeom prst="rect">
            <a:avLst/>
          </a:prstGeom>
          <a:ln>
            <a:noFill/>
          </a:ln>
        </p:spPr>
      </p:pic>
      <p:sp>
        <p:nvSpPr>
          <p:cNvPr id="87" name="CustomShape 2"/>
          <p:cNvSpPr/>
          <p:nvPr/>
        </p:nvSpPr>
        <p:spPr>
          <a:xfrm>
            <a:off x="518760" y="1412640"/>
            <a:ext cx="8228880" cy="261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Flink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对批处理和流处理，提供了统一的上层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API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API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是一套内嵌在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Java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和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Scala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语言中的查询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API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，它允许以非常直观的方式组合来自一些关系运算符的查询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Flink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的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SQL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支持基于实现了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SQL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标准的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Apache Calcite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457200" y="485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将 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Table 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转换成 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DataStream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518760" y="1412640"/>
            <a:ext cx="8228880" cy="45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表可以转换为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DataStream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或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DataSet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，这样自定义流处理或批处理程序就可以继续在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API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或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SQL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查询的结果上运行了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将表转换为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DataStream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或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DataSet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时，需要指定生成的数据类型，即要将表的每一行转换成的数据类型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表作为流式查询的结果，是动态更新的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转换有两种转换模式：追加（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Appende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）模式和撤回（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Retract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）模式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457200" y="485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将 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Table 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转换成 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DataStream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518760" y="1412640"/>
            <a:ext cx="8228880" cy="14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追加模式（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Append Mode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200000"/>
              </a:lnSpc>
              <a:spcBef>
                <a:spcPts val="281"/>
              </a:spcBef>
              <a:buClr>
                <a:srgbClr val="404040"/>
              </a:buClr>
              <a:buFont typeface="Arial"/>
              <a:buChar char="–"/>
            </a:pP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用于表只会被插入（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Insert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）操作更改的场景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539640" y="2853000"/>
            <a:ext cx="7992000" cy="241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5640">
              <a:lnSpc>
                <a:spcPct val="200000"/>
              </a:lnSpc>
              <a:buClr>
                <a:srgbClr val="40404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撤回模式（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Retract Mode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200000"/>
              </a:lnSpc>
              <a:spcBef>
                <a:spcPts val="281"/>
              </a:spcBef>
              <a:buClr>
                <a:srgbClr val="404040"/>
              </a:buClr>
              <a:buFont typeface="Arial"/>
              <a:buChar char="–"/>
            </a:pP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用于任何场景。有些类似于更新模式中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Retract 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模式，它只有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Insert 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和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Delete 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两类操作。</a:t>
            </a:r>
            <a:endParaRPr b="0" lang="en-US" sz="1400" spc="-1" strike="noStrike">
              <a:latin typeface="Arial"/>
            </a:endParaRPr>
          </a:p>
          <a:p>
            <a:pPr lvl="1" marL="743040" indent="-285120">
              <a:lnSpc>
                <a:spcPct val="200000"/>
              </a:lnSpc>
              <a:spcBef>
                <a:spcPts val="281"/>
              </a:spcBef>
              <a:buClr>
                <a:srgbClr val="404040"/>
              </a:buClr>
              <a:buFont typeface="Arial"/>
              <a:buChar char="–"/>
            </a:pP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得到的数据会增加一个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Boolean 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类型的标识位（返回的第一个字段），用它来表示到底是新增的数据（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Insert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），还是被删除的数据（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Delete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9" name="CustomShape 4"/>
          <p:cNvSpPr/>
          <p:nvPr/>
        </p:nvSpPr>
        <p:spPr>
          <a:xfrm>
            <a:off x="235080" y="2652120"/>
            <a:ext cx="8982360" cy="432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50000"/>
              </a:lnSpc>
            </a:pP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resultStream: DataStream[Row] = tableEnv.toAppendStream[Row](resultTable)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50" name="CustomShape 5"/>
          <p:cNvSpPr/>
          <p:nvPr/>
        </p:nvSpPr>
        <p:spPr>
          <a:xfrm>
            <a:off x="539640" y="5305320"/>
            <a:ext cx="8067960" cy="775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50000"/>
              </a:lnSpc>
            </a:pP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aggResultStream: DataStream[(Boolean, (</a:t>
            </a:r>
            <a:r>
              <a:rPr b="0" lang="en-US" sz="1500" spc="-1" strike="noStrike">
                <a:solidFill>
                  <a:srgbClr val="1948a6"/>
                </a:solidFill>
                <a:latin typeface="Consolas"/>
                <a:ea typeface="宋体"/>
              </a:rPr>
              <a:t>String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Long))] = tableEnv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.toRetractStream[(</a:t>
            </a:r>
            <a:r>
              <a:rPr b="0" lang="en-US" sz="1500" spc="-1" strike="noStrike">
                <a:solidFill>
                  <a:srgbClr val="1948a6"/>
                </a:solidFill>
                <a:latin typeface="Consolas"/>
                <a:ea typeface="宋体"/>
              </a:rPr>
              <a:t>String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Long)](aggResultTable)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457200" y="485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查看执行计划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518760" y="1412640"/>
            <a:ext cx="8228880" cy="37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API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提供了一种机制来解释计算表的逻辑和优化查询计划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查看执行计划，可以通过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TableEnvironment.explain(table)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方法或 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TableEnvironment.explain()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方法完成，返回一个字符串，描述三个计划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200000"/>
              </a:lnSpc>
              <a:spcBef>
                <a:spcPts val="1199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优化前的逻辑查询计划</a:t>
            </a:r>
            <a:endParaRPr b="0" lang="en-US" sz="1400" spc="-1" strike="noStrike">
              <a:latin typeface="Arial"/>
            </a:endParaRPr>
          </a:p>
          <a:p>
            <a:pPr lvl="1" marL="743040" indent="-285120">
              <a:lnSpc>
                <a:spcPct val="200000"/>
              </a:lnSpc>
              <a:spcBef>
                <a:spcPts val="1199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优化后的逻辑查询计划</a:t>
            </a:r>
            <a:endParaRPr b="0" lang="en-US" sz="1400" spc="-1" strike="noStrike">
              <a:latin typeface="Arial"/>
            </a:endParaRPr>
          </a:p>
          <a:p>
            <a:pPr lvl="1" marL="743040" indent="-285120">
              <a:lnSpc>
                <a:spcPct val="200000"/>
              </a:lnSpc>
              <a:spcBef>
                <a:spcPts val="1199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实际执行计划。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1094760" y="5129640"/>
            <a:ext cx="6582240" cy="1003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200000"/>
              </a:lnSpc>
            </a:pP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explaination: </a:t>
            </a:r>
            <a:r>
              <a:rPr b="0" lang="en-US" sz="1500" spc="-1" strike="noStrike">
                <a:solidFill>
                  <a:srgbClr val="1948a6"/>
                </a:solidFill>
                <a:latin typeface="Consolas"/>
                <a:ea typeface="宋体"/>
              </a:rPr>
              <a:t>String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= tableEnv.explain(resultTable)</a:t>
            </a:r>
            <a:br/>
            <a:r>
              <a:rPr b="0" i="1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println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(explaination)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57200" y="485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流处理和关系代数的区别</a:t>
            </a:r>
            <a:endParaRPr b="0" lang="en-US" sz="3200" spc="-1" strike="noStrike">
              <a:latin typeface="Arial"/>
            </a:endParaRPr>
          </a:p>
        </p:txBody>
      </p:sp>
      <p:graphicFrame>
        <p:nvGraphicFramePr>
          <p:cNvPr id="155" name="Table 2"/>
          <p:cNvGraphicFramePr/>
          <p:nvPr/>
        </p:nvGraphicFramePr>
        <p:xfrm>
          <a:off x="457200" y="1600200"/>
          <a:ext cx="8228880" cy="4204440"/>
        </p:xfrm>
        <a:graphic>
          <a:graphicData uri="http://schemas.openxmlformats.org/drawingml/2006/table">
            <a:tbl>
              <a:tblPr/>
              <a:tblGrid>
                <a:gridCol w="2242440"/>
                <a:gridCol w="3243600"/>
                <a:gridCol w="2743200"/>
              </a:tblGrid>
              <a:tr h="10512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1" lang="zh-CN" sz="2000" spc="-1" strike="noStrike">
                          <a:solidFill>
                            <a:srgbClr val="ffffff"/>
                          </a:solidFill>
                          <a:latin typeface="黑体"/>
                          <a:ea typeface="黑体"/>
                        </a:rPr>
                        <a:t>关系代数（表）</a:t>
                      </a: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latin typeface="黑体"/>
                          <a:ea typeface="黑体"/>
                        </a:rPr>
                        <a:t>/SQL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1" lang="zh-CN" sz="2000" spc="-1" strike="noStrike">
                          <a:solidFill>
                            <a:srgbClr val="ffffff"/>
                          </a:solidFill>
                          <a:latin typeface="黑体"/>
                          <a:ea typeface="黑体"/>
                        </a:rPr>
                        <a:t>流处理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10512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zh-CN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处理的数据对象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zh-CN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字段元组的有界集合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zh-CN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字段元组的无限序列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10512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zh-CN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查询（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Query</a:t>
                      </a:r>
                      <a:r>
                        <a:rPr b="0" lang="zh-CN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）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zh-CN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对数据的访问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zh-CN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可以访问到完整的数据输入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zh-CN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无法访问所有数据，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zh-CN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必须持续“等待”流式输入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10512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zh-CN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查询终止条件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zh-CN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生成固定大小的结果集后终止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zh-CN" sz="1600" spc="-1" strike="noStrike">
                          <a:solidFill>
                            <a:srgbClr val="000000"/>
                          </a:solidFill>
                          <a:latin typeface="微软雅黑 Light"/>
                          <a:ea typeface="微软雅黑 Light"/>
                        </a:rPr>
                        <a:t>永不停止，根据持续收到的数据不断更新查询结果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457200" y="485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动态表（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Dynamic Tables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518760" y="1412640"/>
            <a:ext cx="8228880" cy="482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动态表是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Flink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对流数据的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API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和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SQL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支持的核心概念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与表示批处理数据的静态表不同，动态表是随时间变化的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200000"/>
              </a:lnSpc>
              <a:spcBef>
                <a:spcPts val="2401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持续查询（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Continuous Query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动态表可以像静态的批处理表一样进行查询，查询一个动态表会产生持续查询（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Continuous Query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连续查询永远不会终止，并会生成另一个动态表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查询会不断更新其动态结果表，以反映其动态输入表上的更改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457200" y="485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动态表和持续查询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899640" y="3501000"/>
            <a:ext cx="6644880" cy="25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流式表查询的处理过程：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Calibri"/>
              <a:buAutoNum type="arabicPeriod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流被转换为动态表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Calibri"/>
              <a:buAutoNum type="arabicPeriod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对动态表计算连续查询，生成新的动态表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Calibri"/>
              <a:buAutoNum type="arabicPeriod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生成的动态表被转换回流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60" name="Picture 2" descr=""/>
          <p:cNvPicPr/>
          <p:nvPr/>
        </p:nvPicPr>
        <p:blipFill>
          <a:blip r:embed="rId1"/>
          <a:stretch/>
        </p:blipFill>
        <p:spPr>
          <a:xfrm>
            <a:off x="539640" y="1917000"/>
            <a:ext cx="8263440" cy="1329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457200" y="485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将流转换成动态表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899640" y="1700640"/>
            <a:ext cx="7416000" cy="187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为了处理带有关系查询的流，必须先将其转换为表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从概念上讲，流的每个数据记录，都被解释为对结果表的插入（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Insert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）修改操作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63" name="Picture 2" descr=""/>
          <p:cNvPicPr/>
          <p:nvPr/>
        </p:nvPicPr>
        <p:blipFill>
          <a:blip r:embed="rId1"/>
          <a:stretch/>
        </p:blipFill>
        <p:spPr>
          <a:xfrm>
            <a:off x="1115640" y="3573000"/>
            <a:ext cx="6728760" cy="244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57200" y="485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持续查询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899640" y="1700640"/>
            <a:ext cx="7416000" cy="7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持续查询会在动态表上做计算处理，并作为结果生成新的动态表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66" name="图片 4" descr=""/>
          <p:cNvPicPr/>
          <p:nvPr/>
        </p:nvPicPr>
        <p:blipFill>
          <a:blip r:embed="rId1"/>
          <a:stretch/>
        </p:blipFill>
        <p:spPr>
          <a:xfrm>
            <a:off x="1331640" y="2473560"/>
            <a:ext cx="6408000" cy="3331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457200" y="485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将动态表转换成 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DataStream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899640" y="1484640"/>
            <a:ext cx="7776000" cy="49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与常规的数据库表一样，动态表可以通过插入（</a:t>
            </a: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Insert</a:t>
            </a: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）、更新（</a:t>
            </a: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Update</a:t>
            </a: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）和删除（</a:t>
            </a: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Delete</a:t>
            </a: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）更改，进行持续的修改</a:t>
            </a:r>
            <a:endParaRPr b="0" lang="en-US" sz="1600" spc="-1" strike="noStrike">
              <a:latin typeface="Arial"/>
            </a:endParaRPr>
          </a:p>
          <a:p>
            <a:pPr marL="343080" indent="-34236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将动态表转换为流或将其写入外部系统时，需要对这些更改进行编码</a:t>
            </a:r>
            <a:endParaRPr b="0" lang="en-US" sz="1600" spc="-1" strike="noStrike">
              <a:latin typeface="Arial"/>
            </a:endParaRPr>
          </a:p>
          <a:p>
            <a:pPr marL="343080" indent="-342360">
              <a:lnSpc>
                <a:spcPct val="200000"/>
              </a:lnSpc>
              <a:spcBef>
                <a:spcPts val="1800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仅追加（</a:t>
            </a: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Append-only</a:t>
            </a: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）流</a:t>
            </a:r>
            <a:endParaRPr b="0" lang="en-US" sz="1600" spc="-1" strike="noStrike">
              <a:latin typeface="Arial"/>
            </a:endParaRPr>
          </a:p>
          <a:p>
            <a:pPr lvl="1" marL="743040" indent="-285120">
              <a:lnSpc>
                <a:spcPct val="200000"/>
              </a:lnSpc>
              <a:spcBef>
                <a:spcPts val="281"/>
              </a:spcBef>
              <a:buClr>
                <a:srgbClr val="404040"/>
              </a:buClr>
              <a:buFont typeface="Arial"/>
              <a:buChar char="–"/>
            </a:pP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仅通过插入（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Insert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）更改来修改的动态表，可以直接转换为仅追加流</a:t>
            </a:r>
            <a:endParaRPr b="0" lang="en-US" sz="1400" spc="-1" strike="noStrike">
              <a:latin typeface="Arial"/>
            </a:endParaRPr>
          </a:p>
          <a:p>
            <a:pPr marL="343080" indent="-34236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撤回（</a:t>
            </a: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Retract</a:t>
            </a: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）流</a:t>
            </a:r>
            <a:endParaRPr b="0" lang="en-US" sz="1600" spc="-1" strike="noStrike">
              <a:latin typeface="Arial"/>
            </a:endParaRPr>
          </a:p>
          <a:p>
            <a:pPr lvl="1" marL="743040" indent="-285120">
              <a:lnSpc>
                <a:spcPct val="200000"/>
              </a:lnSpc>
              <a:spcBef>
                <a:spcPts val="281"/>
              </a:spcBef>
              <a:buClr>
                <a:srgbClr val="404040"/>
              </a:buClr>
              <a:buFont typeface="Arial"/>
              <a:buChar char="–"/>
            </a:pP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撤回流是包含两类消息的流：添加（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Add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）消息和撤回（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Retract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）消息</a:t>
            </a:r>
            <a:endParaRPr b="0" lang="en-US" sz="1400" spc="-1" strike="noStrike">
              <a:latin typeface="Arial"/>
            </a:endParaRPr>
          </a:p>
          <a:p>
            <a:pPr marL="343080" indent="-34236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Upsert</a:t>
            </a: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（更新插入）流</a:t>
            </a:r>
            <a:endParaRPr b="0" lang="en-US" sz="1600" spc="-1" strike="noStrike">
              <a:latin typeface="Arial"/>
            </a:endParaRPr>
          </a:p>
          <a:p>
            <a:pPr lvl="1" marL="743040" indent="-285120">
              <a:lnSpc>
                <a:spcPct val="200000"/>
              </a:lnSpc>
              <a:spcBef>
                <a:spcPts val="281"/>
              </a:spcBef>
              <a:buClr>
                <a:srgbClr val="404040"/>
              </a:buClr>
              <a:buFont typeface="Arial"/>
              <a:buChar char="–"/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Upsert 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流也包含两种类型的消息：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Upsert 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消息和删除（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Delete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）消息。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457200" y="485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将动态表转换成 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DataStream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70" name="图片 4" descr=""/>
          <p:cNvPicPr/>
          <p:nvPr/>
        </p:nvPicPr>
        <p:blipFill>
          <a:blip r:embed="rId1"/>
          <a:stretch/>
        </p:blipFill>
        <p:spPr>
          <a:xfrm>
            <a:off x="899640" y="1628640"/>
            <a:ext cx="5116680" cy="2143800"/>
          </a:xfrm>
          <a:prstGeom prst="rect">
            <a:avLst/>
          </a:prstGeom>
          <a:ln>
            <a:noFill/>
          </a:ln>
        </p:spPr>
      </p:pic>
      <p:pic>
        <p:nvPicPr>
          <p:cNvPr id="171" name="图片 5" descr=""/>
          <p:cNvPicPr/>
          <p:nvPr/>
        </p:nvPicPr>
        <p:blipFill>
          <a:blip r:embed="rId2"/>
          <a:stretch/>
        </p:blipFill>
        <p:spPr>
          <a:xfrm>
            <a:off x="899640" y="3933000"/>
            <a:ext cx="5116680" cy="2110680"/>
          </a:xfrm>
          <a:prstGeom prst="rect">
            <a:avLst/>
          </a:prstGeom>
          <a:ln>
            <a:noFill/>
          </a:ln>
        </p:spPr>
      </p:pic>
      <p:sp>
        <p:nvSpPr>
          <p:cNvPr id="172" name="CustomShape 2"/>
          <p:cNvSpPr/>
          <p:nvPr/>
        </p:nvSpPr>
        <p:spPr>
          <a:xfrm>
            <a:off x="6444360" y="2238480"/>
            <a:ext cx="17226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58ed5"/>
                </a:solidFill>
                <a:latin typeface="Calibri"/>
                <a:ea typeface="DejaVu Sans"/>
              </a:rPr>
              <a:t>Dynamic Table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7047720" y="2760840"/>
            <a:ext cx="289800" cy="28728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4"/>
          <p:cNvSpPr/>
          <p:nvPr/>
        </p:nvSpPr>
        <p:spPr>
          <a:xfrm>
            <a:off x="6444360" y="3203640"/>
            <a:ext cx="17226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58ed5"/>
                </a:solidFill>
                <a:latin typeface="Calibri"/>
                <a:ea typeface="DejaVu Sans"/>
              </a:rPr>
              <a:t>Retract Stream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5" name="CustomShape 5"/>
          <p:cNvSpPr/>
          <p:nvPr/>
        </p:nvSpPr>
        <p:spPr>
          <a:xfrm>
            <a:off x="6444360" y="4611240"/>
            <a:ext cx="17226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Dynamic Table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6" name="CustomShape 6"/>
          <p:cNvSpPr/>
          <p:nvPr/>
        </p:nvSpPr>
        <p:spPr>
          <a:xfrm>
            <a:off x="7047720" y="5133600"/>
            <a:ext cx="289800" cy="28728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77" name="CustomShape 7"/>
          <p:cNvSpPr/>
          <p:nvPr/>
        </p:nvSpPr>
        <p:spPr>
          <a:xfrm>
            <a:off x="6444360" y="5576760"/>
            <a:ext cx="17226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Upsert Stream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485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基本程序结构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518760" y="1412640"/>
            <a:ext cx="8228880" cy="7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API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和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SQL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的程序结构，与流式处理的程序结构十分类似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577440" y="2088720"/>
            <a:ext cx="7953840" cy="4314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20000"/>
              </a:lnSpc>
            </a:pP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tableEnv = ...    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创建表的执行环境</a:t>
            </a:r>
            <a:br/>
            <a:br/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创建一张表，用于读取数据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tableEnv.connect(...).createTemporaryTable(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"inputTable"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注册一张表，用于把计算结果输出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tableEnv.connect(...).createTemporaryTable(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"outputTable"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br/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通过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Table API 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查询算子，得到一张结果表</a:t>
            </a:r>
            <a:br/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result = tableEnv.from(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"inputTable"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).select(...)</a:t>
            </a:r>
            <a:br/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通过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SQL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查询语句，得到一张结果表</a:t>
            </a:r>
            <a:br/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sqlResult  = tableEnv.sqlQuery(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"SELECT ... FROM inputTable ..."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br/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将结果表写入输出表中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result.insertInto(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"outputTable"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457200" y="485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时间特性（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Time Attributes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518760" y="1412640"/>
            <a:ext cx="8228880" cy="41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基于时间的操作（比如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API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和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SQL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中窗口操作），需要定义相关的时间语义和时间数据来源的信息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可以提供一个逻辑上的时间字段，用于在表处理程序中，指示时间和访问相应的时间戳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时间属性，可以是每个表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schema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的一部分。一旦定义了时间属性，它就可以作为一个字段引用，并且可以在基于时间的操作中使用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时间属性的行为类似于常规时间戳，可以访问，并且进行计算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457200" y="485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定义处理时间（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Processing Time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518760" y="1412640"/>
            <a:ext cx="8228880" cy="375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处理时间语义下，允许表处理程序根据机器的本地时间生成结果。它是时间的最简单概念。它既不需要提取时间戳，也不需要生成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watermark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由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DataStream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转换成表时指定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在定义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Schema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期间，可以使用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.proctime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，指定字段名定义处理时间字段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这个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proctime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属性只能通过附加逻辑字段，来扩展物理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schema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。因此，只能在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schema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定义的末尾定义它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645120" y="5168520"/>
            <a:ext cx="8295480" cy="775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50000"/>
              </a:lnSpc>
            </a:pP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sensorTable = tableEnv.fromDataStream(dataStream,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           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$“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id”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$”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temperature”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$”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timestamp”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$”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pt”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.proctime)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457200" y="485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定义处理时间（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Processing Time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518760" y="1556640"/>
            <a:ext cx="8228880" cy="7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定义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Schema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时指定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1672560" y="2485440"/>
            <a:ext cx="5096520" cy="3286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2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.withSchema(</a:t>
            </a: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new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Schema()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.field(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"id"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DataTypes.STRING())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.field(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"timestamp"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DataTypes.BIGINT())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.field(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"temperature"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DataTypes.DOUBLE())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.field(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"pt"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DataTypes.TIMESTAMP(</a:t>
            </a:r>
            <a:r>
              <a:rPr b="0" lang="en-US" sz="1500" spc="-1" strike="noStrike">
                <a:solidFill>
                  <a:srgbClr val="0000ff"/>
                </a:solidFill>
                <a:latin typeface="Consolas"/>
                <a:ea typeface="宋体"/>
              </a:rPr>
              <a:t>3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.proctime()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57200" y="485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定义处理时间（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Processing Time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518760" y="1412640"/>
            <a:ext cx="8228880" cy="7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在创建表的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DDL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中定义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971640" y="2143800"/>
            <a:ext cx="5472000" cy="4243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30000"/>
              </a:lnSpc>
            </a:pP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sinkDDL: </a:t>
            </a:r>
            <a:r>
              <a:rPr b="0" lang="en-US" sz="1500" spc="-1" strike="noStrike">
                <a:solidFill>
                  <a:srgbClr val="1948a6"/>
                </a:solidFill>
                <a:latin typeface="Consolas"/>
                <a:ea typeface="宋体"/>
              </a:rPr>
              <a:t>String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=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"""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|create table dataTable (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  id varchar(20) not null,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  ts bigint,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  temperature double,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  pt AS PROCTIME()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|) with (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  'connector.type' = 'filesystem',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  'connector.path' = '/sensor.txt',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  'format.type' = 'csv'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|)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"""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.stripMargin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tableEnv.sqlUpdate(sinkDDL)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457200" y="485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定义事件时间（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Event Time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518760" y="1412640"/>
            <a:ext cx="8228880" cy="489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事件时间语义，允许表处理程序根据每个记录中包含的时间生成结果。这样即使在有乱序事件或者延迟事件时，也可以获得正确的结果。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 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为了处理无序事件，并区分流中的准时和迟到事件；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Flink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需要从事件数据中，提取时间戳，并用来推进事件时间的进展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定义事件时间，同样有三种方法：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200000"/>
              </a:lnSpc>
              <a:spcBef>
                <a:spcPts val="281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由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DataStream 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转换成表时指定</a:t>
            </a:r>
            <a:endParaRPr b="0" lang="en-US" sz="1400" spc="-1" strike="noStrike">
              <a:latin typeface="Arial"/>
            </a:endParaRPr>
          </a:p>
          <a:p>
            <a:pPr lvl="1" marL="743040" indent="-285120">
              <a:lnSpc>
                <a:spcPct val="200000"/>
              </a:lnSpc>
              <a:spcBef>
                <a:spcPts val="281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定义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Schema 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时指定</a:t>
            </a:r>
            <a:endParaRPr b="0" lang="en-US" sz="1400" spc="-1" strike="noStrike">
              <a:latin typeface="Arial"/>
            </a:endParaRPr>
          </a:p>
          <a:p>
            <a:pPr lvl="1" marL="743040" indent="-285120">
              <a:lnSpc>
                <a:spcPct val="200000"/>
              </a:lnSpc>
              <a:spcBef>
                <a:spcPts val="281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在创建表的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DDL 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中定义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200000"/>
              </a:lnSpc>
              <a:spcBef>
                <a:spcPts val="360"/>
              </a:spcBef>
            </a:pP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457200" y="485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定义事件时间（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Event Time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518760" y="1484640"/>
            <a:ext cx="8228880" cy="151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由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DataStream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转换成表时指定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在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DataStream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转换成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，使用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.rowtime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可以定义事件时间属性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125640" y="2953080"/>
            <a:ext cx="8638560" cy="28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50000"/>
              </a:lnSpc>
            </a:pP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将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DataStream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转换为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Table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，并指定时间字段</a:t>
            </a:r>
            <a:br/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sensorTable = tableEnv.fromDataStream(dataStream,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               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$”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id”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$”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timestamp”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.rowtime, $”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temperature”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或者，直接追加时间字段</a:t>
            </a:r>
            <a:br/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sensorTable = tableEnv.fromDataStream(dataStream,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               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$”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id”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$”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temperature”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$”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timestamp”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$”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rt”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.rowtime)</a:t>
            </a:r>
            <a:br/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457200" y="485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定义事件时间（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Event Time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518760" y="1556640"/>
            <a:ext cx="8228880" cy="7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定义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Schema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时指定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906840" y="2349360"/>
            <a:ext cx="7199640" cy="351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.withSchema(</a:t>
            </a: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new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Schema()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.field(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"id"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DataTypes.STRING())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.field(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"timestamp"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DataTypes.BIGINT())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.rowtime(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</a:t>
            </a: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new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Rowtime()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  .timestampsFromField(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"timestamp"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   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从字段中提取时间戳</a:t>
            </a:r>
            <a:br/>
            <a:r>
              <a:rPr b="0" i="1" lang="en-US" sz="1500" spc="-1" strike="noStrike">
                <a:solidFill>
                  <a:srgbClr val="808080"/>
                </a:solidFill>
                <a:latin typeface="宋体"/>
                <a:ea typeface="宋体"/>
              </a:rPr>
              <a:t>         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.watermarksPeriodicBounded(</a:t>
            </a:r>
            <a:r>
              <a:rPr b="0" lang="en-US" sz="1500" spc="-1" strike="noStrike">
                <a:solidFill>
                  <a:srgbClr val="0000ff"/>
                </a:solidFill>
                <a:latin typeface="Consolas"/>
                <a:ea typeface="宋体"/>
              </a:rPr>
              <a:t>1000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   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watermark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延迟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1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秒</a:t>
            </a:r>
            <a:br/>
            <a:r>
              <a:rPr b="0" i="1" lang="en-US" sz="1500" spc="-1" strike="noStrike">
                <a:solidFill>
                  <a:srgbClr val="808080"/>
                </a:solidFill>
                <a:latin typeface="宋体"/>
                <a:ea typeface="宋体"/>
              </a:rPr>
              <a:t>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.field(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"temperature"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DataTypes.DOUBLE())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457200" y="485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定义事件时间（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Event Time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518760" y="1412640"/>
            <a:ext cx="8228880" cy="7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在创建表的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DDL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中定义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1722240" y="2086560"/>
            <a:ext cx="6010560" cy="4194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20000"/>
              </a:lnSpc>
            </a:pP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sinkDDL: </a:t>
            </a:r>
            <a:r>
              <a:rPr b="0" lang="en-US" sz="1500" spc="-1" strike="noStrike">
                <a:solidFill>
                  <a:srgbClr val="1948a6"/>
                </a:solidFill>
                <a:latin typeface="Consolas"/>
                <a:ea typeface="宋体"/>
              </a:rPr>
              <a:t>String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=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"""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|create table dataTable (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  id varchar(20) not null,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  ts bigint,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  temperature double,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  rt AS TO_TIMESTAMP( FROM_UNIXTIME(ts) ),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  watermark for rt as rt - interval '1' second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|) with (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  'connector.type' = 'filesystem',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  'connector.path' = '/sensor.txt',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  'format.type' = 'csv'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  |)</a:t>
            </a:r>
            <a:br/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 """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.stripMargin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tableEnv.sqlUpdate(sinkDDL)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457200" y="485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窗口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518760" y="1412640"/>
            <a:ext cx="8228880" cy="45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时间语义，要配合窗口操作才能发挥作用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在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API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和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SQL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中，主要有两种窗口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200000"/>
              </a:lnSpc>
              <a:spcBef>
                <a:spcPts val="2401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Group Windows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（分组窗口）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Arial"/>
              <a:buChar char="–"/>
            </a:pP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根据时间或行计数间隔，将行聚合到有限的组（</a:t>
            </a: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Group</a:t>
            </a: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）中，并对每个组的数据执行一次聚合函数</a:t>
            </a:r>
            <a:endParaRPr b="0" lang="en-US" sz="1600" spc="-1" strike="noStrike">
              <a:latin typeface="Arial"/>
            </a:endParaRPr>
          </a:p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Over Windows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Arial"/>
              <a:buChar char="–"/>
            </a:pP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针对每个输入行，计算相邻行范围内的聚合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200000"/>
              </a:lnSpc>
              <a:spcBef>
                <a:spcPts val="360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200000"/>
              </a:lnSpc>
              <a:spcBef>
                <a:spcPts val="360"/>
              </a:spcBef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457200" y="485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Group Windows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518760" y="1412640"/>
            <a:ext cx="8228880" cy="261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Group Windows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是使用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window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w:GroupWindow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）子句定义的，并且必须由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as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子句指定一个别名。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为了按窗口对表进行分组，窗口的别名必须在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group by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子句中，像常规的分组字段一样引用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1276200" y="3759840"/>
            <a:ext cx="6415560" cy="1460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50000"/>
              </a:lnSpc>
            </a:pP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i="1" lang="en-US" sz="1500" spc="-1" strike="noStrike">
                <a:solidFill>
                  <a:srgbClr val="1948a6"/>
                </a:solidFill>
                <a:latin typeface="Consolas"/>
                <a:ea typeface="宋体"/>
              </a:rPr>
              <a:t>table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= input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.window([w: GroupWindow] as $”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w”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Consolas"/>
                <a:ea typeface="宋体"/>
              </a:rPr>
              <a:t>定义窗口，别名为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w</a:t>
            </a:r>
            <a:br/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.groupBy($”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w”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$”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a”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     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Consolas"/>
                <a:ea typeface="宋体"/>
              </a:rPr>
              <a:t>按照字段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a</a:t>
            </a:r>
            <a:r>
              <a:rPr b="0" i="1" lang="zh-CN" sz="1500" spc="-1" strike="noStrike">
                <a:solidFill>
                  <a:srgbClr val="808080"/>
                </a:solidFill>
                <a:latin typeface="Consolas"/>
                <a:ea typeface="宋体"/>
              </a:rPr>
              <a:t>和窗口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w</a:t>
            </a:r>
            <a:r>
              <a:rPr b="0" i="1" lang="zh-CN" sz="1500" spc="-1" strike="noStrike">
                <a:solidFill>
                  <a:srgbClr val="808080"/>
                </a:solidFill>
                <a:latin typeface="Consolas"/>
                <a:ea typeface="宋体"/>
              </a:rPr>
              <a:t>分组 </a:t>
            </a:r>
            <a:br/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.select($”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a”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$”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b”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.sum) 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Consolas"/>
                <a:ea typeface="宋体"/>
              </a:rPr>
              <a:t>聚合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05" name="CustomShape 4"/>
          <p:cNvSpPr/>
          <p:nvPr/>
        </p:nvSpPr>
        <p:spPr>
          <a:xfrm>
            <a:off x="539640" y="5157360"/>
            <a:ext cx="813636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API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提供了一组具有特定语义的预定义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Window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类，这些类会被转换为底层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DataStream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或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DataSet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的窗口操作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485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创建 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TableEnvironment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518760" y="1412640"/>
            <a:ext cx="822888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创建表的执行环境，需要将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flink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流处理的执行环境传入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1524960" y="2278440"/>
            <a:ext cx="6502680" cy="318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tableEnv = StreamTableEnvironment.</a:t>
            </a:r>
            <a:r>
              <a:rPr b="0" i="1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create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(env)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518760" y="2889720"/>
            <a:ext cx="8228880" cy="30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TableEnvironment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是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flink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中集成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API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和 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SQL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的核心概念，所有对表的操作都基于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TableEnvironment 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200000"/>
              </a:lnSpc>
              <a:spcBef>
                <a:spcPts val="281"/>
              </a:spcBef>
              <a:buClr>
                <a:srgbClr val="404040"/>
              </a:buClr>
              <a:buFont typeface="Arial"/>
              <a:buChar char="–"/>
            </a:pP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注册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Catalog</a:t>
            </a:r>
            <a:endParaRPr b="0" lang="en-US" sz="1400" spc="-1" strike="noStrike">
              <a:latin typeface="Arial"/>
            </a:endParaRPr>
          </a:p>
          <a:p>
            <a:pPr lvl="1" marL="743040" indent="-285120">
              <a:lnSpc>
                <a:spcPct val="200000"/>
              </a:lnSpc>
              <a:spcBef>
                <a:spcPts val="281"/>
              </a:spcBef>
              <a:buClr>
                <a:srgbClr val="404040"/>
              </a:buClr>
              <a:buFont typeface="Arial"/>
              <a:buChar char="–"/>
            </a:pP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在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Catalog 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中注册表</a:t>
            </a:r>
            <a:endParaRPr b="0" lang="en-US" sz="1400" spc="-1" strike="noStrike">
              <a:latin typeface="Arial"/>
            </a:endParaRPr>
          </a:p>
          <a:p>
            <a:pPr lvl="1" marL="743040" indent="-285120">
              <a:lnSpc>
                <a:spcPct val="200000"/>
              </a:lnSpc>
              <a:spcBef>
                <a:spcPts val="281"/>
              </a:spcBef>
              <a:buClr>
                <a:srgbClr val="404040"/>
              </a:buClr>
              <a:buFont typeface="Arial"/>
              <a:buChar char="–"/>
            </a:pP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执行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SQL 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查询</a:t>
            </a:r>
            <a:endParaRPr b="0" lang="en-US" sz="1400" spc="-1" strike="noStrike">
              <a:latin typeface="Arial"/>
            </a:endParaRPr>
          </a:p>
          <a:p>
            <a:pPr lvl="1" marL="743040" indent="-285120">
              <a:lnSpc>
                <a:spcPct val="200000"/>
              </a:lnSpc>
              <a:spcBef>
                <a:spcPts val="281"/>
              </a:spcBef>
              <a:buClr>
                <a:srgbClr val="404040"/>
              </a:buClr>
              <a:buFont typeface="Arial"/>
              <a:buChar char="–"/>
            </a:pP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注册用户自定义函数（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UDF</a:t>
            </a:r>
            <a:r>
              <a:rPr b="0" lang="zh-CN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57200" y="485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滚动窗口（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Tumbling windows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518760" y="1412640"/>
            <a:ext cx="8228880" cy="9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滚动窗口要用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Tumble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类来定义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1276200" y="2296800"/>
            <a:ext cx="5439600" cy="296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50000"/>
              </a:lnSpc>
            </a:pP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Tumbling Event-time Window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.window(Tumble over </a:t>
            </a:r>
            <a:r>
              <a:rPr b="0" lang="en-US" sz="1500" spc="-1" strike="noStrike">
                <a:solidFill>
                  <a:srgbClr val="0000ff"/>
                </a:solidFill>
                <a:latin typeface="Consolas"/>
                <a:ea typeface="宋体"/>
              </a:rPr>
              <a:t>10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.minutes on $”ts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”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as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'w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br/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Tumbling Processing-time Window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.window(Tumble over </a:t>
            </a:r>
            <a:r>
              <a:rPr b="0" lang="en-US" sz="1500" spc="-1" strike="noStrike">
                <a:solidFill>
                  <a:srgbClr val="0000ff"/>
                </a:solidFill>
                <a:latin typeface="Consolas"/>
                <a:ea typeface="宋体"/>
              </a:rPr>
              <a:t>10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.minutes on $”pt”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as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'w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br/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Tumbling Row-count Window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.window(Tumble over </a:t>
            </a:r>
            <a:r>
              <a:rPr b="0" lang="en-US" sz="1500" spc="-1" strike="noStrike">
                <a:solidFill>
                  <a:srgbClr val="0000ff"/>
                </a:solidFill>
                <a:latin typeface="Consolas"/>
                <a:ea typeface="宋体"/>
              </a:rPr>
              <a:t>10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.rows on $”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pt”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as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'w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457200" y="485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滑动窗口（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Sliding windows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518760" y="1412640"/>
            <a:ext cx="8228880" cy="100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滑动窗口要用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Slide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类来定义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775800" y="2189880"/>
            <a:ext cx="7154280" cy="296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50000"/>
              </a:lnSpc>
            </a:pP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Sliding Event-time Window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.window(Slide over </a:t>
            </a:r>
            <a:r>
              <a:rPr b="0" lang="en-US" sz="1500" spc="-1" strike="noStrike">
                <a:solidFill>
                  <a:srgbClr val="0000ff"/>
                </a:solidFill>
                <a:latin typeface="Consolas"/>
                <a:ea typeface="宋体"/>
              </a:rPr>
              <a:t>10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.minutes every </a:t>
            </a:r>
            <a:r>
              <a:rPr b="0" lang="en-US" sz="1500" spc="-1" strike="noStrike">
                <a:solidFill>
                  <a:srgbClr val="0000ff"/>
                </a:solidFill>
                <a:latin typeface="Consolas"/>
                <a:ea typeface="宋体"/>
              </a:rPr>
              <a:t>5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.minutes on $”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ts”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as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'w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br/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Sliding Processing-time window 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.window(Slide over </a:t>
            </a:r>
            <a:r>
              <a:rPr b="0" lang="en-US" sz="1500" spc="-1" strike="noStrike">
                <a:solidFill>
                  <a:srgbClr val="0000ff"/>
                </a:solidFill>
                <a:latin typeface="Consolas"/>
                <a:ea typeface="宋体"/>
              </a:rPr>
              <a:t>10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.minutes every </a:t>
            </a:r>
            <a:r>
              <a:rPr b="0" lang="en-US" sz="1500" spc="-1" strike="noStrike">
                <a:solidFill>
                  <a:srgbClr val="0000ff"/>
                </a:solidFill>
                <a:latin typeface="Consolas"/>
                <a:ea typeface="宋体"/>
              </a:rPr>
              <a:t>5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.minutes on $”pt”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as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'w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br/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Sliding Row-count window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.window(Slide over </a:t>
            </a:r>
            <a:r>
              <a:rPr b="0" lang="en-US" sz="1500" spc="-1" strike="noStrike">
                <a:solidFill>
                  <a:srgbClr val="0000ff"/>
                </a:solidFill>
                <a:latin typeface="Consolas"/>
                <a:ea typeface="宋体"/>
              </a:rPr>
              <a:t>10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.rows every </a:t>
            </a:r>
            <a:r>
              <a:rPr b="0" lang="en-US" sz="1500" spc="-1" strike="noStrike">
                <a:solidFill>
                  <a:srgbClr val="0000ff"/>
                </a:solidFill>
                <a:latin typeface="Consolas"/>
                <a:ea typeface="宋体"/>
              </a:rPr>
              <a:t>5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.rows on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'proctime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as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'w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457200" y="485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会话窗口（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Session windows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518760" y="1772640"/>
            <a:ext cx="8228880" cy="9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会话窗口要用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Session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类来定义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899640" y="2829240"/>
            <a:ext cx="6912000" cy="187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50000"/>
              </a:lnSpc>
            </a:pP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Session Event-time Window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.window(Session withGap </a:t>
            </a:r>
            <a:r>
              <a:rPr b="0" lang="en-US" sz="1500" spc="-1" strike="noStrike">
                <a:solidFill>
                  <a:srgbClr val="0000ff"/>
                </a:solidFill>
                <a:latin typeface="Consolas"/>
                <a:ea typeface="宋体"/>
              </a:rPr>
              <a:t>10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.minutes on $”ts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”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as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'w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br/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Session Processing-time Window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.window(Session withGap </a:t>
            </a:r>
            <a:r>
              <a:rPr b="0" lang="en-US" sz="1500" spc="-1" strike="noStrike">
                <a:solidFill>
                  <a:srgbClr val="0000ff"/>
                </a:solidFill>
                <a:latin typeface="Consolas"/>
                <a:ea typeface="宋体"/>
              </a:rPr>
              <a:t>10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.minutes on $”pt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”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as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'w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457200" y="485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Over Windows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518760" y="1412640"/>
            <a:ext cx="8228880" cy="28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Over window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聚合是标准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SQL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中已有的（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over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子句），可以在查询的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SELECT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子句中定义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Over window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聚合，会针对每个输入行，计算相邻行范围内的聚合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Over windows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使用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window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w:overwindows*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）子句定义，并在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select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（）方法中通过别名来引用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1501560" y="4466880"/>
            <a:ext cx="5324760" cy="1117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50000"/>
              </a:lnSpc>
            </a:pP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i="1" lang="en-US" sz="1500" spc="-1" strike="noStrike">
                <a:solidFill>
                  <a:srgbClr val="1948a6"/>
                </a:solidFill>
                <a:latin typeface="Consolas"/>
                <a:ea typeface="宋体"/>
              </a:rPr>
              <a:t>table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= input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.window([w: OverWindow] as $”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w”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.select(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'a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'b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.sum over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'w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'c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.min over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'w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18" name="CustomShape 4"/>
          <p:cNvSpPr/>
          <p:nvPr/>
        </p:nvSpPr>
        <p:spPr>
          <a:xfrm>
            <a:off x="611640" y="5589360"/>
            <a:ext cx="78480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API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提供了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Over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类，来配置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Over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窗口的属性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457200" y="485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无界 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Over Windows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518760" y="1340640"/>
            <a:ext cx="8228880" cy="187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可以在事件时间或处理时间，以及指定为时间间隔、或行计数的范围内，定义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Over windows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无界的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over window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是使用常量指定的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827640" y="2370240"/>
            <a:ext cx="8064000" cy="4691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80000"/>
              </a:lnSpc>
            </a:pPr>
            <a:r>
              <a:rPr b="0" i="1" lang="en-US" sz="14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400" spc="-1" strike="noStrike">
                <a:solidFill>
                  <a:srgbClr val="808080"/>
                </a:solidFill>
                <a:latin typeface="宋体"/>
                <a:ea typeface="宋体"/>
              </a:rPr>
              <a:t>无界的事件时间 </a:t>
            </a:r>
            <a:r>
              <a:rPr b="0" i="1" lang="en-US" sz="1400" spc="-1" strike="noStrike">
                <a:solidFill>
                  <a:srgbClr val="808080"/>
                </a:solidFill>
                <a:latin typeface="Consolas"/>
                <a:ea typeface="宋体"/>
              </a:rPr>
              <a:t>over window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8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宋体"/>
              </a:rPr>
              <a:t>.window(Over partitionBy </a:t>
            </a:r>
            <a:r>
              <a:rPr b="1" lang="en-US" sz="1400" spc="-1" strike="noStrike">
                <a:solidFill>
                  <a:srgbClr val="658aba"/>
                </a:solidFill>
                <a:latin typeface="Consolas"/>
                <a:ea typeface="宋体"/>
              </a:rPr>
              <a:t>'a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宋体"/>
              </a:rPr>
              <a:t>orderBy </a:t>
            </a:r>
            <a:r>
              <a:rPr b="1" lang="en-US" sz="1400" spc="-1" strike="noStrike">
                <a:solidFill>
                  <a:srgbClr val="658aba"/>
                </a:solidFill>
                <a:latin typeface="Consolas"/>
                <a:ea typeface="宋体"/>
              </a:rPr>
              <a:t>'rowtime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宋体"/>
              </a:rPr>
              <a:t>preceding UNBOUNDED_RANGE as </a:t>
            </a:r>
            <a:r>
              <a:rPr b="1" lang="en-US" sz="1400" spc="-1" strike="noStrike">
                <a:solidFill>
                  <a:srgbClr val="658aba"/>
                </a:solidFill>
                <a:latin typeface="Consolas"/>
                <a:ea typeface="宋体"/>
              </a:rPr>
              <a:t>'w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r>
              <a:rPr b="0" i="1" lang="en-US" sz="1400" spc="-1" strike="noStrike">
                <a:solidFill>
                  <a:srgbClr val="808080"/>
                </a:solidFill>
                <a:latin typeface="Consolas"/>
                <a:ea typeface="宋体"/>
              </a:rPr>
              <a:t>//</a:t>
            </a:r>
            <a:r>
              <a:rPr b="0" i="1" lang="zh-CN" sz="1400" spc="-1" strike="noStrike">
                <a:solidFill>
                  <a:srgbClr val="808080"/>
                </a:solidFill>
                <a:latin typeface="宋体"/>
                <a:ea typeface="宋体"/>
              </a:rPr>
              <a:t>无界的处理时间 </a:t>
            </a:r>
            <a:r>
              <a:rPr b="0" i="1" lang="en-US" sz="1400" spc="-1" strike="noStrike">
                <a:solidFill>
                  <a:srgbClr val="808080"/>
                </a:solidFill>
                <a:latin typeface="Consolas"/>
                <a:ea typeface="宋体"/>
              </a:rPr>
              <a:t>over window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8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宋体"/>
              </a:rPr>
              <a:t>.window(Over partitionBy </a:t>
            </a:r>
            <a:r>
              <a:rPr b="1" lang="en-US" sz="1400" spc="-1" strike="noStrike">
                <a:solidFill>
                  <a:srgbClr val="658aba"/>
                </a:solidFill>
                <a:latin typeface="Consolas"/>
                <a:ea typeface="宋体"/>
              </a:rPr>
              <a:t>'a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宋体"/>
              </a:rPr>
              <a:t>orderBy </a:t>
            </a:r>
            <a:r>
              <a:rPr b="1" lang="en-US" sz="1400" spc="-1" strike="noStrike">
                <a:solidFill>
                  <a:srgbClr val="658aba"/>
                </a:solidFill>
                <a:latin typeface="Consolas"/>
                <a:ea typeface="宋体"/>
              </a:rPr>
              <a:t>'proctime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宋体"/>
              </a:rPr>
              <a:t>preceding UNBOUNDED_RANGE as </a:t>
            </a:r>
            <a:r>
              <a:rPr b="1" lang="en-US" sz="1400" spc="-1" strike="noStrike">
                <a:solidFill>
                  <a:srgbClr val="658aba"/>
                </a:solidFill>
                <a:latin typeface="Consolas"/>
                <a:ea typeface="宋体"/>
              </a:rPr>
              <a:t>'w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r>
              <a:rPr b="0" i="1" lang="en-US" sz="14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400" spc="-1" strike="noStrike">
                <a:solidFill>
                  <a:srgbClr val="808080"/>
                </a:solidFill>
                <a:latin typeface="宋体"/>
                <a:ea typeface="宋体"/>
              </a:rPr>
              <a:t>无界的事件时间 </a:t>
            </a:r>
            <a:r>
              <a:rPr b="0" i="1" lang="en-US" sz="1400" spc="-1" strike="noStrike">
                <a:solidFill>
                  <a:srgbClr val="808080"/>
                </a:solidFill>
                <a:latin typeface="Consolas"/>
                <a:ea typeface="宋体"/>
              </a:rPr>
              <a:t>Row-count over window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8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宋体"/>
              </a:rPr>
              <a:t>.window(Over partitionBy </a:t>
            </a:r>
            <a:r>
              <a:rPr b="1" lang="en-US" sz="1400" spc="-1" strike="noStrike">
                <a:solidFill>
                  <a:srgbClr val="658aba"/>
                </a:solidFill>
                <a:latin typeface="Consolas"/>
                <a:ea typeface="宋体"/>
              </a:rPr>
              <a:t>'a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宋体"/>
              </a:rPr>
              <a:t>orderBy </a:t>
            </a:r>
            <a:r>
              <a:rPr b="1" lang="en-US" sz="1400" spc="-1" strike="noStrike">
                <a:solidFill>
                  <a:srgbClr val="658aba"/>
                </a:solidFill>
                <a:latin typeface="Consolas"/>
                <a:ea typeface="宋体"/>
              </a:rPr>
              <a:t>'rowtime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宋体"/>
              </a:rPr>
              <a:t>preceding UNBOUNDED_ROW as </a:t>
            </a:r>
            <a:r>
              <a:rPr b="1" lang="en-US" sz="1400" spc="-1" strike="noStrike">
                <a:solidFill>
                  <a:srgbClr val="658aba"/>
                </a:solidFill>
                <a:latin typeface="Consolas"/>
                <a:ea typeface="宋体"/>
              </a:rPr>
              <a:t>'w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r>
              <a:rPr b="0" i="1" lang="en-US" sz="1400" spc="-1" strike="noStrike">
                <a:solidFill>
                  <a:srgbClr val="808080"/>
                </a:solidFill>
                <a:latin typeface="Consolas"/>
                <a:ea typeface="宋体"/>
              </a:rPr>
              <a:t>//</a:t>
            </a:r>
            <a:r>
              <a:rPr b="0" i="1" lang="zh-CN" sz="1400" spc="-1" strike="noStrike">
                <a:solidFill>
                  <a:srgbClr val="808080"/>
                </a:solidFill>
                <a:latin typeface="宋体"/>
                <a:ea typeface="宋体"/>
              </a:rPr>
              <a:t>无界的处理时间 </a:t>
            </a:r>
            <a:r>
              <a:rPr b="0" i="1" lang="en-US" sz="1400" spc="-1" strike="noStrike">
                <a:solidFill>
                  <a:srgbClr val="808080"/>
                </a:solidFill>
                <a:latin typeface="Consolas"/>
                <a:ea typeface="宋体"/>
              </a:rPr>
              <a:t>Row-count over window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8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宋体"/>
              </a:rPr>
              <a:t>.window(Over partitionBy </a:t>
            </a:r>
            <a:r>
              <a:rPr b="1" lang="en-US" sz="1400" spc="-1" strike="noStrike">
                <a:solidFill>
                  <a:srgbClr val="658aba"/>
                </a:solidFill>
                <a:latin typeface="Consolas"/>
                <a:ea typeface="宋体"/>
              </a:rPr>
              <a:t>'a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宋体"/>
              </a:rPr>
              <a:t>orderBy </a:t>
            </a:r>
            <a:r>
              <a:rPr b="1" lang="en-US" sz="1400" spc="-1" strike="noStrike">
                <a:solidFill>
                  <a:srgbClr val="658aba"/>
                </a:solidFill>
                <a:latin typeface="Consolas"/>
                <a:ea typeface="宋体"/>
              </a:rPr>
              <a:t>'proctime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宋体"/>
              </a:rPr>
              <a:t>preceding UNBOUNDED_ROW as </a:t>
            </a:r>
            <a:r>
              <a:rPr b="1" lang="en-US" sz="1400" spc="-1" strike="noStrike">
                <a:solidFill>
                  <a:srgbClr val="658aba"/>
                </a:solidFill>
                <a:latin typeface="Consolas"/>
                <a:ea typeface="宋体"/>
              </a:rPr>
              <a:t>'w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457200" y="485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有界 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Over Windows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518760" y="1412640"/>
            <a:ext cx="8228880" cy="9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有界的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over window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是用间隔的大小指定的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425520" y="2058480"/>
            <a:ext cx="8411400" cy="406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50000"/>
              </a:lnSpc>
            </a:pP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有界的事件时间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over window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.window(Over partitionBy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'a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orderBy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'rowtime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preceding </a:t>
            </a:r>
            <a:r>
              <a:rPr b="0" lang="en-US" sz="1500" spc="-1" strike="noStrike">
                <a:solidFill>
                  <a:srgbClr val="0000ff"/>
                </a:solidFill>
                <a:latin typeface="Consolas"/>
                <a:ea typeface="宋体"/>
              </a:rPr>
              <a:t>1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.minutes as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'w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br/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有界的处理时间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over window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.window(Over partitionBy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'a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orderBy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'proctime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preceding </a:t>
            </a:r>
            <a:r>
              <a:rPr b="0" lang="en-US" sz="1500" spc="-1" strike="noStrike">
                <a:solidFill>
                  <a:srgbClr val="0000ff"/>
                </a:solidFill>
                <a:latin typeface="Consolas"/>
                <a:ea typeface="宋体"/>
              </a:rPr>
              <a:t>1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.minutes as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'w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br/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有界的事件时间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Row-count over window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.window(Over partitionBy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'a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orderBy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'rowtime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preceding </a:t>
            </a:r>
            <a:r>
              <a:rPr b="0" lang="en-US" sz="1500" spc="-1" strike="noStrike">
                <a:solidFill>
                  <a:srgbClr val="0000ff"/>
                </a:solidFill>
                <a:latin typeface="Consolas"/>
                <a:ea typeface="宋体"/>
              </a:rPr>
              <a:t>10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.rows as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'w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br/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有界的处理时间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Row-count over window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.window(Over partitionBy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'a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orderBy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'proctime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preceding </a:t>
            </a:r>
            <a:r>
              <a:rPr b="0" lang="en-US" sz="1500" spc="-1" strike="noStrike">
                <a:solidFill>
                  <a:srgbClr val="0000ff"/>
                </a:solidFill>
                <a:latin typeface="Consolas"/>
                <a:ea typeface="宋体"/>
              </a:rPr>
              <a:t>10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.rows as 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'w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457200" y="485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SQL 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中的 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Group Windows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518760" y="1412640"/>
            <a:ext cx="822888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Group Windows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定义在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SQL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查询的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Group By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子句中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200000"/>
              </a:lnSpc>
              <a:spcBef>
                <a:spcPts val="2401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TUMBLE(time_attr, interval)</a:t>
            </a:r>
            <a:endParaRPr b="0" lang="en-US" sz="1600" spc="-1" strike="noStrike">
              <a:latin typeface="Arial"/>
            </a:endParaRPr>
          </a:p>
          <a:p>
            <a:pPr marL="343080" indent="-34236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定义一个滚动窗口，第一个参数是时间字段，第二个参数是窗口长度</a:t>
            </a:r>
            <a:endParaRPr b="0" lang="en-US" sz="1600" spc="-1" strike="noStrike">
              <a:latin typeface="Arial"/>
            </a:endParaRPr>
          </a:p>
          <a:p>
            <a:pPr marL="343080" indent="-34236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HOP(time_attr, interval, interval)</a:t>
            </a:r>
            <a:endParaRPr b="0" lang="en-US" sz="1600" spc="-1" strike="noStrike">
              <a:latin typeface="Arial"/>
            </a:endParaRPr>
          </a:p>
          <a:p>
            <a:pPr marL="343080" indent="-34236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定义一个滑动窗口，第一个参数是时间字段，第二个参数是窗口滑动步长，第三个是窗口长度</a:t>
            </a:r>
            <a:endParaRPr b="0" lang="en-US" sz="1600" spc="-1" strike="noStrike">
              <a:latin typeface="Arial"/>
            </a:endParaRPr>
          </a:p>
          <a:p>
            <a:pPr marL="343080" indent="-34236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SESSION(time_attr, interval)</a:t>
            </a:r>
            <a:endParaRPr b="0" lang="en-US" sz="1600" spc="-1" strike="noStrike">
              <a:latin typeface="Arial"/>
            </a:endParaRPr>
          </a:p>
          <a:p>
            <a:pPr marL="343080" indent="-34236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定义一个会话窗口，第一个参数是时间字段，第二个参数是窗口间隔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457200" y="485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SQL 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中的 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Over Windows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518760" y="1412640"/>
            <a:ext cx="8228880" cy="23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用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Over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做窗口聚合时，所有聚合必须在同一窗口上定义，也就是说必须是相同的分区、排序和范围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目前仅支持在当前行范围之前的窗口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ORDER BY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必须在单一的时间属性上指定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1619640" y="3923640"/>
            <a:ext cx="5904000" cy="25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SELECT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COUNT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(amount) OVER (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PARTITION 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BY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user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ORDER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BY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proctime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ROWS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BETWEEN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2 PRECEDING 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AND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CURRENT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ROW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FROM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Orders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57200" y="485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函数（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Functions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518760" y="1412640"/>
            <a:ext cx="8228880" cy="136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Flink Table API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和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SQL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为用户提供了一组用于数据转换的内置函数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SQL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中支持的很多函数，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API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和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SQL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都已经做了实现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611640" y="2668680"/>
            <a:ext cx="2447640" cy="297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比较函数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5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SQL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：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value1 = value2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value1 &gt; value2</a:t>
            </a:r>
            <a:endParaRPr b="0" lang="en-US" sz="1400" spc="-1" strike="noStrike">
              <a:latin typeface="Arial"/>
            </a:endParaRPr>
          </a:p>
          <a:p>
            <a:pPr marL="343080" indent="-342360">
              <a:lnSpc>
                <a:spcPct val="15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API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：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ANY1 === ANY2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ANY1 &gt; ANY2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33" name="CustomShape 4"/>
          <p:cNvSpPr/>
          <p:nvPr/>
        </p:nvSpPr>
        <p:spPr>
          <a:xfrm>
            <a:off x="2988000" y="2668680"/>
            <a:ext cx="2807640" cy="368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逻辑函数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5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SQL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：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boolean1 OR boolean2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boolean IS FALSE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NOT boolean</a:t>
            </a:r>
            <a:endParaRPr b="0" lang="en-US" sz="1400" spc="-1" strike="noStrike">
              <a:latin typeface="Arial"/>
            </a:endParaRPr>
          </a:p>
          <a:p>
            <a:pPr marL="343080" indent="-342360">
              <a:lnSpc>
                <a:spcPct val="15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API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：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BOOLEAN1 || BOOLEAN2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BOOLEAN.isFalse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!BOOLEAN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34" name="CustomShape 5"/>
          <p:cNvSpPr/>
          <p:nvPr/>
        </p:nvSpPr>
        <p:spPr>
          <a:xfrm>
            <a:off x="5652000" y="2650680"/>
            <a:ext cx="3167640" cy="297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算数函数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5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SQL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：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numeric1 + numeric2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POWER(numeric1, numeric2)</a:t>
            </a:r>
            <a:endParaRPr b="0" lang="en-US" sz="1400" spc="-1" strike="noStrike">
              <a:latin typeface="Arial"/>
            </a:endParaRPr>
          </a:p>
          <a:p>
            <a:pPr marL="343080" indent="-342360">
              <a:lnSpc>
                <a:spcPct val="15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API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：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NUMERIC1 + NUMERIC2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NUMERIC1.power(NUMERIC2)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457200" y="485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函数（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Functions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611640" y="1358640"/>
            <a:ext cx="2447640" cy="405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字符串函数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50000"/>
              </a:lnSpc>
              <a:spcBef>
                <a:spcPts val="180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SQL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：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string1 || string2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UPPER(string)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CHAR_LENGTH(string)</a:t>
            </a:r>
            <a:endParaRPr b="0" lang="en-US" sz="1400" spc="-1" strike="noStrike">
              <a:latin typeface="Arial"/>
            </a:endParaRPr>
          </a:p>
          <a:p>
            <a:pPr marL="343080" indent="-342360">
              <a:lnSpc>
                <a:spcPct val="150000"/>
              </a:lnSpc>
              <a:spcBef>
                <a:spcPts val="180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API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：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STRING1 + STRING2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STRING.upperCase()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STRING.charLength()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3276000" y="1358640"/>
            <a:ext cx="2807640" cy="511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时间函数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50000"/>
              </a:lnSpc>
              <a:spcBef>
                <a:spcPts val="180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SQL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：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DATE string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TIMESTAMP string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CURRENT_TIME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INTERVAL string range</a:t>
            </a:r>
            <a:endParaRPr b="0" lang="en-US" sz="1400" spc="-1" strike="noStrike">
              <a:latin typeface="Arial"/>
            </a:endParaRPr>
          </a:p>
          <a:p>
            <a:pPr marL="343080" indent="-342360">
              <a:lnSpc>
                <a:spcPct val="150000"/>
              </a:lnSpc>
              <a:spcBef>
                <a:spcPts val="180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API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：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STRING.toDate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STRING.toTimestamp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currentTime()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NUMERIC.days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NUMERIC.minutes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38" name="CustomShape 4"/>
          <p:cNvSpPr/>
          <p:nvPr/>
        </p:nvSpPr>
        <p:spPr>
          <a:xfrm>
            <a:off x="6012000" y="1340640"/>
            <a:ext cx="2591640" cy="405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Wingdings" charset="2"/>
              <a:buChar char="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聚合函数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50000"/>
              </a:lnSpc>
              <a:spcBef>
                <a:spcPts val="180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SQL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：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COUNT(*)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SUM(expression)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RANK()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ROW_NUMBER()</a:t>
            </a:r>
            <a:endParaRPr b="0" lang="en-US" sz="1400" spc="-1" strike="noStrike">
              <a:latin typeface="Arial"/>
            </a:endParaRPr>
          </a:p>
          <a:p>
            <a:pPr marL="343080" indent="-342360">
              <a:lnSpc>
                <a:spcPct val="150000"/>
              </a:lnSpc>
              <a:spcBef>
                <a:spcPts val="180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API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：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FIELD.count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      </a:t>
            </a:r>
            <a:r>
              <a:rPr b="0" lang="en-US" sz="14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-  FIELD.sum0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485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配置 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TableEnvironment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518760" y="1412640"/>
            <a:ext cx="822888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配置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blink planner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的流式查询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518760" y="3789000"/>
            <a:ext cx="822888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配置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blink planner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的批式查询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898920" y="1998720"/>
            <a:ext cx="7496280" cy="1802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50000"/>
              </a:lnSpc>
            </a:pP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bsSettings = EnvironmentSettings.</a:t>
            </a:r>
            <a:r>
              <a:rPr b="0" i="1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newInstance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()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.useBlinkPlanner()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.inStreamingMode()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.build()</a:t>
            </a:r>
            <a:br/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bsTableEnv = StreamTableEnvironment.</a:t>
            </a:r>
            <a:r>
              <a:rPr b="0" i="1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create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(env, bsSettings) 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99" name="CustomShape 5"/>
          <p:cNvSpPr/>
          <p:nvPr/>
        </p:nvSpPr>
        <p:spPr>
          <a:xfrm>
            <a:off x="950040" y="4374720"/>
            <a:ext cx="6124680" cy="1802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50000"/>
              </a:lnSpc>
            </a:pP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bbSettings = EnvironmentSettings.</a:t>
            </a:r>
            <a:r>
              <a:rPr b="0" i="1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newInstance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()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.useBlinkPlanner()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.inBatchMode()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.build()</a:t>
            </a:r>
            <a:br/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bbTableEnv = TableEnvironment.</a:t>
            </a:r>
            <a:r>
              <a:rPr b="0" i="1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create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(bbSettings)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457200" y="485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用户自定义函数（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UDF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518760" y="1412640"/>
            <a:ext cx="8228880" cy="39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用户定义函数（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User-defined Functions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，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UDF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）是一个重要的特性，它们显著地扩展了查询的表达能力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在大多数情况下，用户定义的函数必须先注册，然后才能在查询中使用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函数通过调用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registerFunction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（）方法在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TableEnvironment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中注册。当用户定义的函数被注册时，它被插入到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TableEnvironment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的函数目录中，这样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API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或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SQL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解析器就可以识别并正确地解释它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457200" y="485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标量函数（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Scalar Functions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518760" y="1412640"/>
            <a:ext cx="8228880" cy="24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用户定义的标量函数，可以将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0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、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1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或多个标量值，映射到新的标量值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为了定义标量函数，必须在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org.apache.flink.table.functions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中扩展基类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Scalar Function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，并实现（一个或多个）求值（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eval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）方法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标量函数的行为由求值方法决定，求值方法必须公开声明并命名为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eval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1326240" y="3985200"/>
            <a:ext cx="6353280" cy="2372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200000"/>
              </a:lnSpc>
            </a:pP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class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HashCode( factor: Int ) </a:t>
            </a: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extends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ScalarFunction {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</a:t>
            </a: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def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eval( s: </a:t>
            </a:r>
            <a:r>
              <a:rPr b="0" lang="en-US" sz="1500" spc="-1" strike="noStrike">
                <a:solidFill>
                  <a:srgbClr val="1948a6"/>
                </a:solidFill>
                <a:latin typeface="Consolas"/>
                <a:ea typeface="宋体"/>
              </a:rPr>
              <a:t>String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): Int = {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s.hashCode * factor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}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}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457200" y="485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表函数（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Table Functions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518760" y="1340640"/>
            <a:ext cx="8228880" cy="295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200000"/>
              </a:lnSpc>
              <a:spcBef>
                <a:spcPts val="34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7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用户定义的表函数，也可以将</a:t>
            </a:r>
            <a:r>
              <a:rPr b="0" lang="en-US" sz="17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0</a:t>
            </a:r>
            <a:r>
              <a:rPr b="0" lang="zh-CN" sz="17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、</a:t>
            </a:r>
            <a:r>
              <a:rPr b="0" lang="en-US" sz="17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1</a:t>
            </a:r>
            <a:r>
              <a:rPr b="0" lang="zh-CN" sz="17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或多个标量值作为输入参数；与标量函数不同的是，它可以返回任意数量的行作为输出，而不是单个值</a:t>
            </a:r>
            <a:endParaRPr b="0" lang="en-US" sz="1700" spc="-1" strike="noStrike">
              <a:latin typeface="Arial"/>
            </a:endParaRPr>
          </a:p>
          <a:p>
            <a:pPr marL="343080" indent="-342360">
              <a:lnSpc>
                <a:spcPct val="200000"/>
              </a:lnSpc>
              <a:spcBef>
                <a:spcPts val="34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7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为了定义一个表函数，必须扩展 </a:t>
            </a:r>
            <a:r>
              <a:rPr b="0" lang="en-US" sz="17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org.apache.flink.table.functions </a:t>
            </a:r>
            <a:r>
              <a:rPr b="0" lang="zh-CN" sz="17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中的基类 </a:t>
            </a:r>
            <a:r>
              <a:rPr b="0" lang="en-US" sz="17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TableFunction </a:t>
            </a:r>
            <a:r>
              <a:rPr b="0" lang="zh-CN" sz="17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并实现（一个或多个）求值方法</a:t>
            </a:r>
            <a:endParaRPr b="0" lang="en-US" sz="1700" spc="-1" strike="noStrike">
              <a:latin typeface="Arial"/>
            </a:endParaRPr>
          </a:p>
          <a:p>
            <a:pPr marL="343080" indent="-342360">
              <a:lnSpc>
                <a:spcPct val="200000"/>
              </a:lnSpc>
              <a:spcBef>
                <a:spcPts val="34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7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表函数的行为由其求值方法决定，求值方法必须是 </a:t>
            </a:r>
            <a:r>
              <a:rPr b="0" lang="en-US" sz="17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public </a:t>
            </a:r>
            <a:r>
              <a:rPr b="0" lang="zh-CN" sz="17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的，并命名为 </a:t>
            </a:r>
            <a:r>
              <a:rPr b="0" lang="en-US" sz="17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eval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649440" y="4223520"/>
            <a:ext cx="7953840" cy="2144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50000"/>
              </a:lnSpc>
            </a:pP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class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Split(separator: </a:t>
            </a:r>
            <a:r>
              <a:rPr b="0" lang="en-US" sz="1500" spc="-1" strike="noStrike">
                <a:solidFill>
                  <a:srgbClr val="1948a6"/>
                </a:solidFill>
                <a:latin typeface="Consolas"/>
                <a:ea typeface="宋体"/>
              </a:rPr>
              <a:t>String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 </a:t>
            </a: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extends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TableFunction[(</a:t>
            </a:r>
            <a:r>
              <a:rPr b="0" lang="en-US" sz="1500" spc="-1" strike="noStrike">
                <a:solidFill>
                  <a:srgbClr val="1948a6"/>
                </a:solidFill>
                <a:latin typeface="Consolas"/>
                <a:ea typeface="宋体"/>
              </a:rPr>
              <a:t>String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Int)]{</a:t>
            </a:r>
            <a:br/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  </a:t>
            </a: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def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eval(str: </a:t>
            </a:r>
            <a:r>
              <a:rPr b="0" lang="en-US" sz="1500" spc="-1" strike="noStrike">
                <a:solidFill>
                  <a:srgbClr val="1948a6"/>
                </a:solidFill>
                <a:latin typeface="Consolas"/>
                <a:ea typeface="宋体"/>
              </a:rPr>
              <a:t>String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): Unit = {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str.split(separator).foreach(</a:t>
            </a:r>
            <a:br/>
            <a:r>
              <a:rPr b="0" i="1" lang="en-US" sz="1500" spc="-1" strike="noStrike">
                <a:solidFill>
                  <a:srgbClr val="808080"/>
                </a:solidFill>
                <a:latin typeface="宋体"/>
                <a:ea typeface="宋体"/>
              </a:rPr>
              <a:t>  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word =&gt; collect((word, word.length))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}}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457200" y="485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聚合函数（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Aggregate Functions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518760" y="1412640"/>
            <a:ext cx="8228880" cy="19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用户自定义聚合函数（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User-Defined Aggregate Functions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，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UDAGGs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）可以把一个表中的数据，聚合成一个标量值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用户定义的聚合函数，是通过继承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AggregateFunction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抽象类实现的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49" name="图片 4" descr=""/>
          <p:cNvPicPr/>
          <p:nvPr/>
        </p:nvPicPr>
        <p:blipFill>
          <a:blip r:embed="rId1"/>
          <a:stretch/>
        </p:blipFill>
        <p:spPr>
          <a:xfrm>
            <a:off x="1475640" y="3194280"/>
            <a:ext cx="6048000" cy="3186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457200" y="485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聚合函数（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Aggregate Functions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518760" y="1412640"/>
            <a:ext cx="8228880" cy="489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AggregationFunction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要求必须实现的方法：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createAccumulator()</a:t>
            </a:r>
            <a:endParaRPr b="0" lang="en-US" sz="1600" spc="-1" strike="noStrike">
              <a:latin typeface="Arial"/>
            </a:endParaRPr>
          </a:p>
          <a:p>
            <a:pPr lvl="1" marL="743040" indent="-28512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accumulate()</a:t>
            </a:r>
            <a:endParaRPr b="0" lang="en-US" sz="1600" spc="-1" strike="noStrike">
              <a:latin typeface="Arial"/>
            </a:endParaRPr>
          </a:p>
          <a:p>
            <a:pPr lvl="1" marL="743040" indent="-28512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getValue()</a:t>
            </a:r>
            <a:endParaRPr b="0" lang="en-US" sz="1600" spc="-1" strike="noStrike">
              <a:latin typeface="Arial"/>
            </a:endParaRPr>
          </a:p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AggregateFunction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的工作原理如下：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Arial"/>
              <a:buChar char="–"/>
            </a:pP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首先，它需要一个累加器（</a:t>
            </a: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Accumulator</a:t>
            </a: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），用来保存聚合中间结果的数据结构；可以通过调用 </a:t>
            </a: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createAccumulator() </a:t>
            </a: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方法创建空累加器</a:t>
            </a:r>
            <a:endParaRPr b="0" lang="en-US" sz="1600" spc="-1" strike="noStrike">
              <a:latin typeface="Arial"/>
            </a:endParaRPr>
          </a:p>
          <a:p>
            <a:pPr lvl="1" marL="743040" indent="-28512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Arial"/>
              <a:buChar char="–"/>
            </a:pP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随后，对每个输入行调用函数的 </a:t>
            </a: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accumulate() </a:t>
            </a: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方法来更新累加器</a:t>
            </a:r>
            <a:endParaRPr b="0" lang="en-US" sz="1600" spc="-1" strike="noStrike">
              <a:latin typeface="Arial"/>
            </a:endParaRPr>
          </a:p>
          <a:p>
            <a:pPr lvl="1" marL="743040" indent="-28512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Arial"/>
              <a:buChar char="–"/>
            </a:pP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处理完所有行后，将调用函数的 </a:t>
            </a: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getValue() </a:t>
            </a: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方法来计算并返回最终结果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457200" y="485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3000"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表聚合函数（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Table Aggregate Functions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518760" y="1412640"/>
            <a:ext cx="8228880" cy="201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用户定义的表聚合函数（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User-Defined Table Aggregate Functions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，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UDTAGGs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），可以把一个表中数据，聚合为具有多行和多列的结果表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用户定义表聚合函数，是通过继承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TableAggregateFunction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抽象类来实现的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54" name="图片 4" descr=""/>
          <p:cNvPicPr/>
          <p:nvPr/>
        </p:nvPicPr>
        <p:blipFill>
          <a:blip r:embed="rId1"/>
          <a:stretch/>
        </p:blipFill>
        <p:spPr>
          <a:xfrm>
            <a:off x="1691640" y="3213000"/>
            <a:ext cx="6048000" cy="3095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457200" y="485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3000"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表聚合函数（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Table Aggregate Functions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518760" y="1412640"/>
            <a:ext cx="8228880" cy="489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AggregationFunction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要求必须实现的方法：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createAccumulator()</a:t>
            </a:r>
            <a:endParaRPr b="0" lang="en-US" sz="1600" spc="-1" strike="noStrike">
              <a:latin typeface="Arial"/>
            </a:endParaRPr>
          </a:p>
          <a:p>
            <a:pPr lvl="1" marL="743040" indent="-28512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accumulate()</a:t>
            </a:r>
            <a:endParaRPr b="0" lang="en-US" sz="1600" spc="-1" strike="noStrike">
              <a:latin typeface="Arial"/>
            </a:endParaRPr>
          </a:p>
          <a:p>
            <a:pPr lvl="1" marL="743040" indent="-28512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emitValue() </a:t>
            </a:r>
            <a:endParaRPr b="0" lang="en-US" sz="1600" spc="-1" strike="noStrike">
              <a:latin typeface="Arial"/>
            </a:endParaRPr>
          </a:p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TableAggregateFunction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的工作原理如下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: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Arial"/>
              <a:buChar char="–"/>
            </a:pP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首先，它同样需要一个累加器（</a:t>
            </a: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Accumulator</a:t>
            </a: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），它是保存聚合中间结果的数据结构。通过调用 </a:t>
            </a: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createAccumulator() </a:t>
            </a: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方法可以创建空累加器。</a:t>
            </a:r>
            <a:endParaRPr b="0" lang="en-US" sz="1600" spc="-1" strike="noStrike">
              <a:latin typeface="Arial"/>
            </a:endParaRPr>
          </a:p>
          <a:p>
            <a:pPr lvl="1" marL="743040" indent="-28512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Arial"/>
              <a:buChar char="–"/>
            </a:pP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随后，对每个输入行调用函数的 </a:t>
            </a: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accumulate() </a:t>
            </a: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方法来更新累加器。</a:t>
            </a:r>
            <a:endParaRPr b="0" lang="en-US" sz="1600" spc="-1" strike="noStrike">
              <a:latin typeface="Arial"/>
            </a:endParaRPr>
          </a:p>
          <a:p>
            <a:pPr lvl="1" marL="743040" indent="-285120">
              <a:lnSpc>
                <a:spcPct val="200000"/>
              </a:lnSpc>
              <a:spcBef>
                <a:spcPts val="320"/>
              </a:spcBef>
              <a:buClr>
                <a:srgbClr val="404040"/>
              </a:buClr>
              <a:buFont typeface="Arial"/>
              <a:buChar char="–"/>
            </a:pP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处理完所有行后，将调用函数的 </a:t>
            </a:r>
            <a:r>
              <a:rPr b="0" lang="en-US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emitValue() </a:t>
            </a:r>
            <a:r>
              <a:rPr b="0" lang="zh-CN" sz="16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方法来计算并返回最终结果。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3132000" y="2565000"/>
            <a:ext cx="280764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0" spc="-1" strike="noStrike">
                <a:solidFill>
                  <a:srgbClr val="000000"/>
                </a:solidFill>
                <a:latin typeface="Calibri"/>
                <a:ea typeface="DejaVu Sans"/>
              </a:rPr>
              <a:t>Q &amp; A</a:t>
            </a:r>
            <a:endParaRPr b="0" lang="en-US" sz="8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57200" y="485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表（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Table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518760" y="1412640"/>
            <a:ext cx="8228880" cy="45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TableEnvironment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可以注册目录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Catalog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，并可以基于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Catalog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注册表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表（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）是由一个“标识符”（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identifier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）来指定的，由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3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部分组成：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Catalog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名、数据库（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database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）名和对象名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表可以是常规的，也可以是虚拟的（视图，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View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常规表（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）一般可以用来描述外部数据，比如文件、数据库表或消息队列的数据，也可以直接从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DataStream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转换而来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视图（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View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）可以从现有的表中创建，通常是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API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或者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SQL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查询的一个结果集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57200" y="485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创建表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518760" y="1412640"/>
            <a:ext cx="8228880" cy="151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TableEnvironment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可以调用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.connect()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方法，连接外部系统，并调用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.createTemporaryTable()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方法，在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Catalog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中注册表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1307160" y="2832120"/>
            <a:ext cx="6170400" cy="2372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2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tableEnv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.connect(...)   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定义表的数据来源，和外部系统建立连接</a:t>
            </a:r>
            <a:br/>
            <a:r>
              <a:rPr b="0" i="1" lang="en-US" sz="1500" spc="-1" strike="noStrike">
                <a:solidFill>
                  <a:srgbClr val="808080"/>
                </a:solidFill>
                <a:latin typeface="宋体"/>
                <a:ea typeface="宋体"/>
              </a:rPr>
              <a:t>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.withFormat(...)   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定义数据格式化方法</a:t>
            </a:r>
            <a:br/>
            <a:r>
              <a:rPr b="0" i="1" lang="en-US" sz="1500" spc="-1" strike="noStrike">
                <a:solidFill>
                  <a:srgbClr val="808080"/>
                </a:solidFill>
                <a:latin typeface="宋体"/>
                <a:ea typeface="宋体"/>
              </a:rPr>
              <a:t>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.withSchema(...)   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定义表结构</a:t>
            </a:r>
            <a:br/>
            <a:r>
              <a:rPr b="0" i="1" lang="en-US" sz="1500" spc="-1" strike="noStrike">
                <a:solidFill>
                  <a:srgbClr val="808080"/>
                </a:solidFill>
                <a:latin typeface="宋体"/>
                <a:ea typeface="宋体"/>
              </a:rPr>
              <a:t>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.createTemporaryTable(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"MyTable"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   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创建临时表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485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创建表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518760" y="1412640"/>
            <a:ext cx="837288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可以创建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来描述文件数据，它可以从文件中读取，或者将数据写入文件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971640" y="2154600"/>
            <a:ext cx="7344000" cy="3856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tableEnv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.connect(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</a:t>
            </a: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new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FileSystem().path(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“YOUR_Path/sensor.txt”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)   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定义到文件系统的连接</a:t>
            </a:r>
            <a:br/>
            <a:r>
              <a:rPr b="0" i="1" lang="en-US" sz="1500" spc="-1" strike="noStrike">
                <a:solidFill>
                  <a:srgbClr val="808080"/>
                </a:solidFill>
                <a:latin typeface="宋体"/>
                <a:ea typeface="宋体"/>
              </a:rPr>
              <a:t>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.withFormat(</a:t>
            </a: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new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Csv())   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定义以</a:t>
            </a:r>
            <a:r>
              <a:rPr b="0" i="1" lang="en-US" sz="1500" spc="-1" strike="noStrike">
                <a:solidFill>
                  <a:srgbClr val="808080"/>
                </a:solidFill>
                <a:latin typeface="宋体"/>
                <a:ea typeface="宋体"/>
              </a:rPr>
              <a:t>csv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格式进行数据格式化</a:t>
            </a:r>
            <a:br/>
            <a:r>
              <a:rPr b="0" i="1" lang="en-US" sz="1500" spc="-1" strike="noStrike">
                <a:solidFill>
                  <a:srgbClr val="808080"/>
                </a:solidFill>
                <a:latin typeface="宋体"/>
                <a:ea typeface="宋体"/>
              </a:rPr>
              <a:t>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.withSchema( </a:t>
            </a: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new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Schema()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.field(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"id"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DataTypes.</a:t>
            </a:r>
            <a:r>
              <a:rPr b="0" i="1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STRING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())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.field(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"timestamp"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DataTypes.</a:t>
            </a:r>
            <a:r>
              <a:rPr b="0" i="1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BIGINT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())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.field(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"temperature"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, DataTypes.</a:t>
            </a:r>
            <a:r>
              <a:rPr b="0" i="1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DOUBLE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())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)   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定义表结构</a:t>
            </a:r>
            <a:br/>
            <a:r>
              <a:rPr b="0" i="1" lang="en-US" sz="1500" spc="-1" strike="noStrike">
                <a:solidFill>
                  <a:srgbClr val="808080"/>
                </a:solidFill>
                <a:latin typeface="宋体"/>
                <a:ea typeface="宋体"/>
              </a:rPr>
              <a:t>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.createTemporaryTable(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"sensorTable"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    </a:t>
            </a:r>
            <a:r>
              <a:rPr b="0" i="1" lang="en-US" sz="1500" spc="-1" strike="noStrike">
                <a:solidFill>
                  <a:srgbClr val="808080"/>
                </a:solidFill>
                <a:latin typeface="Consolas"/>
                <a:ea typeface="宋体"/>
              </a:rPr>
              <a:t>// </a:t>
            </a:r>
            <a:r>
              <a:rPr b="0" i="1" lang="zh-CN" sz="1500" spc="-1" strike="noStrike">
                <a:solidFill>
                  <a:srgbClr val="808080"/>
                </a:solidFill>
                <a:latin typeface="宋体"/>
                <a:ea typeface="宋体"/>
              </a:rPr>
              <a:t>创建临时表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57200" y="485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表的查询 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– 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Table API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518760" y="1412640"/>
            <a:ext cx="8228880" cy="38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API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是集成在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Scala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和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Java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语言内的查询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API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API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基于代表“表”的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类，并提供一整套操作处理的方法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API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；这些方法会返回一个新的 </a:t>
            </a:r>
            <a:r>
              <a:rPr b="0" lang="en-US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Table </a:t>
            </a: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对象，表示对输入表应用转换操作的结果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200000"/>
              </a:lnSpc>
              <a:spcBef>
                <a:spcPts val="360"/>
              </a:spcBef>
              <a:buClr>
                <a:srgbClr val="40404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404040"/>
                </a:solidFill>
                <a:latin typeface="微软雅黑 Light"/>
                <a:ea typeface="微软雅黑 Light"/>
              </a:rPr>
              <a:t>有些关系型转换操作，可以由多个方法调用组成，构成链式调用结构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1403640" y="4397400"/>
            <a:ext cx="6477480" cy="1916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200000"/>
              </a:lnSpc>
            </a:pP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sensorTable: Table = tableEnv.from(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"inputTable"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1" lang="en-US" sz="1500" spc="-1" strike="noStrike">
                <a:solidFill>
                  <a:srgbClr val="000080"/>
                </a:solidFill>
                <a:latin typeface="Consolas"/>
                <a:ea typeface="宋体"/>
              </a:rPr>
              <a:t>val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resultTable: Table = sensorTable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.select(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"id, temperature"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    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.filter(</a:t>
            </a:r>
            <a:r>
              <a:rPr b="1" lang="en-US" sz="1500" spc="-1" strike="noStrike">
                <a:solidFill>
                  <a:srgbClr val="658aba"/>
                </a:solidFill>
                <a:latin typeface="Consolas"/>
                <a:ea typeface="宋体"/>
              </a:rPr>
              <a:t>"id = 'sensor_1'"</a:t>
            </a:r>
            <a:r>
              <a:rPr b="0" lang="en-US" sz="1500" spc="-1" strike="noStrike">
                <a:solidFill>
                  <a:srgbClr val="000000"/>
                </a:solidFill>
                <a:latin typeface="Consolas"/>
                <a:ea typeface="宋体"/>
              </a:rPr>
              <a:t>)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45247</TotalTime>
  <Application>LibreOffice/6.4.4.2$Linux_X86_64 LibreOffice_project/40$Build-2</Application>
  <Words>3426</Words>
  <Paragraphs>380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2017-11-14T06:09:04Z</dcterms:created>
  <dc:creator>wushengran</dc:creator>
  <dc:description/>
  <dc:language>zh-CN</dc:language>
  <cp:lastModifiedBy/>
  <dcterms:modified xsi:type="dcterms:W3CDTF">2020-10-12T13:50:34Z</dcterms:modified>
  <cp:revision>551</cp:revision>
  <dc:subject/>
  <dc:title>5_电影推荐系统设计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全屏显示(4:3)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58</vt:i4>
  </property>
</Properties>
</file>